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7772400" cy="10058400"/>
  <p:embeddedFontLst>
    <p:embeddedFont>
      <p:font typeface="Lato" panose="020F0502020204030203" pitchFamily="34" charset="0"/>
      <p:regular r:id="rId5"/>
      <p:bold r:id="rId6"/>
      <p:italic r:id="rId7"/>
      <p:boldItalic r:id="rId8"/>
    </p:embeddedFont>
    <p:embeddedFont>
      <p:font typeface="Lato Black" panose="020F0502020204030203" pitchFamily="34" charset="0"/>
      <p:bold r:id="rId9"/>
      <p:boldItalic r:id="rId10"/>
    </p:embeddedFon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Montserrat Medium" panose="000006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11">
          <p15:clr>
            <a:srgbClr val="9AA0A6"/>
          </p15:clr>
        </p15:guide>
        <p15:guide id="2" pos="2448">
          <p15:clr>
            <a:srgbClr val="9AA0A6"/>
          </p15:clr>
        </p15:guide>
        <p15:guide id="3" orient="horz" pos="1783">
          <p15:clr>
            <a:srgbClr val="9AA0A6"/>
          </p15:clr>
        </p15:guide>
        <p15:guide id="4" orient="horz" pos="3239">
          <p15:clr>
            <a:srgbClr val="9AA0A6"/>
          </p15:clr>
        </p15:guide>
        <p15:guide id="5" orient="horz" pos="3967">
          <p15:clr>
            <a:srgbClr val="9AA0A6"/>
          </p15:clr>
        </p15:guide>
        <p15:guide id="6" orient="horz" pos="4695">
          <p15:clr>
            <a:srgbClr val="9AA0A6"/>
          </p15:clr>
        </p15:guide>
        <p15:guide id="7" orient="horz" pos="2386">
          <p15:clr>
            <a:srgbClr val="9AA0A6"/>
          </p15:clr>
        </p15:guide>
        <p15:guide id="8" pos="483">
          <p15:clr>
            <a:srgbClr val="9AA0A6"/>
          </p15:clr>
        </p15:guide>
        <p15:guide id="9" orient="horz" pos="3114">
          <p15:clr>
            <a:srgbClr val="9AA0A6"/>
          </p15:clr>
        </p15:guide>
        <p15:guide id="10" orient="horz" pos="3842">
          <p15:clr>
            <a:srgbClr val="9AA0A6"/>
          </p15:clr>
        </p15:guide>
        <p15:guide id="11" orient="horz" pos="4570">
          <p15:clr>
            <a:srgbClr val="9AA0A6"/>
          </p15:clr>
        </p15:guide>
        <p15:guide id="12" orient="horz" pos="5298">
          <p15:clr>
            <a:srgbClr val="9AA0A6"/>
          </p15:clr>
        </p15:guide>
        <p15:guide id="13" pos="1087">
          <p15:clr>
            <a:srgbClr val="9AA0A6"/>
          </p15:clr>
        </p15:guide>
        <p15:guide id="14" pos="30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1" autoAdjust="0"/>
  </p:normalViewPr>
  <p:slideViewPr>
    <p:cSldViewPr snapToGrid="0">
      <p:cViewPr varScale="1">
        <p:scale>
          <a:sx n="101" d="100"/>
          <a:sy n="101" d="100"/>
        </p:scale>
        <p:origin x="72" y="72"/>
      </p:cViewPr>
      <p:guideLst>
        <p:guide orient="horz" pos="2511"/>
        <p:guide pos="2448"/>
        <p:guide orient="horz" pos="1783"/>
        <p:guide orient="horz" pos="3239"/>
        <p:guide orient="horz" pos="3967"/>
        <p:guide orient="horz" pos="4695"/>
        <p:guide orient="horz" pos="2386"/>
        <p:guide pos="483"/>
        <p:guide orient="horz" pos="3114"/>
        <p:guide orient="horz" pos="3842"/>
        <p:guide orient="horz" pos="4570"/>
        <p:guide orient="horz" pos="5298"/>
        <p:guide pos="1087"/>
        <p:guide pos="30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18a93d5fbd6_0_1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g18a93d5fbd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856fcb2c7d_0_45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856fcb2c7d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754063"/>
            <a:ext cx="29146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herst.edu/mm/596997" TargetMode="External"/><Relationship Id="rId13" Type="http://schemas.openxmlformats.org/officeDocument/2006/relationships/hyperlink" Target="https://www.amherst.edu/mm/636694" TargetMode="External"/><Relationship Id="rId18" Type="http://schemas.openxmlformats.org/officeDocument/2006/relationships/hyperlink" Target="https://www.amherst.edu/mm/658847" TargetMode="External"/><Relationship Id="rId26" Type="http://schemas.openxmlformats.org/officeDocument/2006/relationships/image" Target="../media/image12.png"/><Relationship Id="rId3" Type="http://schemas.openxmlformats.org/officeDocument/2006/relationships/hyperlink" Target="http://www.amherst.edu/go/ata" TargetMode="External"/><Relationship Id="rId21" Type="http://schemas.openxmlformats.org/officeDocument/2006/relationships/image" Target="../media/image9.png"/><Relationship Id="rId7" Type="http://schemas.openxmlformats.org/officeDocument/2006/relationships/hyperlink" Target="https://www.amherst.edu/mm/595305" TargetMode="External"/><Relationship Id="rId12" Type="http://schemas.openxmlformats.org/officeDocument/2006/relationships/hyperlink" Target="https://www.amherst.edu/mm/596536" TargetMode="External"/><Relationship Id="rId17" Type="http://schemas.openxmlformats.org/officeDocument/2006/relationships/image" Target="../media/image8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amherst.edu/mm/595312" TargetMode="External"/><Relationship Id="rId20" Type="http://schemas.openxmlformats.org/officeDocument/2006/relationships/hyperlink" Target="https://www.amherst.edu/mm/62552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24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hyperlink" Target="https://www.amherst.edu/mm/627011" TargetMode="External"/><Relationship Id="rId28" Type="http://schemas.openxmlformats.org/officeDocument/2006/relationships/image" Target="../media/image14.png"/><Relationship Id="rId10" Type="http://schemas.openxmlformats.org/officeDocument/2006/relationships/hyperlink" Target="https://www.amherst.edu/mm/636965" TargetMode="External"/><Relationship Id="rId19" Type="http://schemas.openxmlformats.org/officeDocument/2006/relationships/hyperlink" Target="https://www.amherst.edu/mm/725669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6.png"/><Relationship Id="rId22" Type="http://schemas.openxmlformats.org/officeDocument/2006/relationships/hyperlink" Target="https://www.amherst.edu/mm/700313" TargetMode="External"/><Relationship Id="rId27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50" y="8815006"/>
            <a:ext cx="7772400" cy="1251353"/>
            <a:chOff x="332825" y="334350"/>
            <a:chExt cx="7092900" cy="492000"/>
          </a:xfrm>
        </p:grpSpPr>
        <p:sp>
          <p:nvSpPr>
            <p:cNvPr id="21" name="Google Shape;21;p7"/>
            <p:cNvSpPr txBox="1"/>
            <p:nvPr/>
          </p:nvSpPr>
          <p:spPr>
            <a:xfrm>
              <a:off x="332825" y="334350"/>
              <a:ext cx="7092900" cy="492000"/>
            </a:xfrm>
            <a:prstGeom prst="rect">
              <a:avLst/>
            </a:prstGeom>
            <a:solidFill>
              <a:srgbClr val="5D3C85"/>
            </a:solidFill>
            <a:ln>
              <a:noFill/>
            </a:ln>
          </p:spPr>
          <p:txBody>
            <a:bodyPr spcFirstLastPara="1" wrap="square" lIns="0" tIns="7745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2" name="Google Shape;22;p7"/>
            <p:cNvSpPr txBox="1"/>
            <p:nvPr/>
          </p:nvSpPr>
          <p:spPr>
            <a:xfrm>
              <a:off x="332825" y="334350"/>
              <a:ext cx="7092900" cy="492000"/>
            </a:xfrm>
            <a:prstGeom prst="rect">
              <a:avLst/>
            </a:prstGeom>
            <a:solidFill>
              <a:srgbClr val="5D3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270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23" name="Google Shape;23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7675" y="2255500"/>
            <a:ext cx="6867600" cy="0"/>
          </a:xfrm>
          <a:prstGeom prst="straightConnector1">
            <a:avLst/>
          </a:prstGeom>
          <a:noFill/>
          <a:ln w="9525" cap="flat" cmpd="sng">
            <a:solidFill>
              <a:srgbClr val="008AB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975" y="242650"/>
            <a:ext cx="7228332" cy="1108480"/>
          </a:xfrm>
          <a:custGeom>
            <a:avLst/>
            <a:gdLst/>
            <a:ahLst/>
            <a:cxnLst/>
            <a:rect l="l" t="t" r="r" b="b"/>
            <a:pathLst>
              <a:path w="7772400" h="1139825" extrusionOk="0">
                <a:moveTo>
                  <a:pt x="0" y="1139431"/>
                </a:moveTo>
                <a:lnTo>
                  <a:pt x="7772400" y="1139431"/>
                </a:lnTo>
                <a:lnTo>
                  <a:pt x="7772400" y="0"/>
                </a:lnTo>
                <a:lnTo>
                  <a:pt x="0" y="0"/>
                </a:lnTo>
                <a:lnTo>
                  <a:pt x="0" y="1139431"/>
                </a:lnTo>
                <a:close/>
              </a:path>
            </a:pathLst>
          </a:custGeom>
          <a:solidFill>
            <a:srgbClr val="D4C9EC"/>
          </a:solidFill>
          <a:ln w="9525" cap="flat" cmpd="sng">
            <a:solidFill>
              <a:srgbClr val="5D3C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7"/>
          <p:cNvSpPr txBox="1"/>
          <p:nvPr/>
        </p:nvSpPr>
        <p:spPr>
          <a:xfrm>
            <a:off x="600075" y="333450"/>
            <a:ext cx="5587500" cy="1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 dirty="0">
                <a:solidFill>
                  <a:srgbClr val="381460"/>
                </a:solidFill>
                <a:latin typeface="Lato Black"/>
                <a:ea typeface="Lato Black"/>
                <a:cs typeface="Lato Black"/>
                <a:sym typeface="Lato Black"/>
              </a:rPr>
              <a:t>Academic Technology in Action</a:t>
            </a:r>
            <a:r>
              <a:rPr lang="en-US" sz="2300" dirty="0">
                <a:solidFill>
                  <a:srgbClr val="381460"/>
                </a:solidFill>
                <a:latin typeface="Lato Black"/>
                <a:ea typeface="Lato Black"/>
                <a:cs typeface="Lato Black"/>
                <a:sym typeface="Lato Black"/>
              </a:rPr>
              <a:t> Website:</a:t>
            </a:r>
            <a:endParaRPr sz="2300" dirty="0">
              <a:solidFill>
                <a:srgbClr val="38146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 dirty="0">
                <a:solidFill>
                  <a:schemeClr val="hlink"/>
                </a:solidFill>
                <a:latin typeface="Lato Black"/>
                <a:ea typeface="Lato Black"/>
                <a:cs typeface="Lato Black"/>
                <a:sym typeface="Lato Black"/>
                <a:hlinkClick r:id="rId3"/>
              </a:rPr>
              <a:t>www.amherst.edu/go/ata</a:t>
            </a:r>
            <a:endParaRPr sz="2300" dirty="0">
              <a:solidFill>
                <a:srgbClr val="38146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rgbClr val="311A4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3814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6;p7"/>
          <p:cNvSpPr txBox="1"/>
          <p:nvPr/>
        </p:nvSpPr>
        <p:spPr>
          <a:xfrm>
            <a:off x="1359375" y="9089375"/>
            <a:ext cx="50442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Amherst College Academic Technology Services</a:t>
            </a:r>
            <a:endParaRPr sz="17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1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Email: ats@amherst.edu</a:t>
            </a:r>
            <a:endParaRPr sz="170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7" name="Google Shape;27;p7" descr="The letter A and the letters AT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75" y="9026951"/>
            <a:ext cx="819124" cy="82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 descr="Amherst College mammoth mascot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3224" y="9026950"/>
            <a:ext cx="741075" cy="78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>
            <a:spLocks noGrp="1"/>
          </p:cNvSpPr>
          <p:nvPr>
            <p:ph type="title" idx="4294967295"/>
          </p:nvPr>
        </p:nvSpPr>
        <p:spPr>
          <a:xfrm>
            <a:off x="371475" y="2353550"/>
            <a:ext cx="5260398" cy="4431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80A8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Academic Technology in Action Website - Selected Articles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7" descr="Moodle logo of letter M with a scholar's ca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250" y="2829950"/>
            <a:ext cx="958200" cy="9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/>
          <p:nvPr/>
        </p:nvSpPr>
        <p:spPr>
          <a:xfrm>
            <a:off x="1733450" y="2766850"/>
            <a:ext cx="2203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Foster Collaborative Learning &amp;  Multimodal Assessment for Accessibility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" name="Google Shape;32;p7"/>
          <p:cNvSpPr txBox="1"/>
          <p:nvPr/>
        </p:nvSpPr>
        <p:spPr>
          <a:xfrm>
            <a:off x="1725450" y="3925975"/>
            <a:ext cx="1995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Podcast as Pedagogy  Promote Reflective &amp; Metacognitive Thinking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" name="Google Shape;33;p7" descr="microphone icon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67250" y="3985725"/>
            <a:ext cx="958197" cy="9582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/>
        </p:nvSpPr>
        <p:spPr>
          <a:xfrm>
            <a:off x="5003975" y="2764250"/>
            <a:ext cx="2311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Build an Inclusive Learning Community with Digital Annotation </a:t>
            </a:r>
            <a:b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</a:b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0"/>
              </a:rPr>
              <a:t>&amp; Collaborative Analysis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" name="Google Shape;35;p7" descr="open book ic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86200" y="2840450"/>
            <a:ext cx="958200" cy="9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7"/>
          <p:cNvSpPr txBox="1"/>
          <p:nvPr/>
        </p:nvSpPr>
        <p:spPr>
          <a:xfrm>
            <a:off x="5003975" y="4061913"/>
            <a:ext cx="204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2"/>
              </a:rPr>
              <a:t>Collect &amp; Reflect with Digital Portfolios as Metacognitive Practice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610150" y="1486950"/>
            <a:ext cx="67050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57200" marR="5080" lvl="0" indent="-304800" algn="l" rtl="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Website featuring curated examples of digital pedagogy practices by Amherst College faculty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5080" lvl="0" indent="-304800" algn="l" rtl="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Launched in 2020 by Academic Technology Services (ATS) and regularly updated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5080" lvl="0" indent="-304800" algn="l" rtl="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SzPts val="1200"/>
              <a:buFont typeface="Lato"/>
              <a:buChar char="●"/>
            </a:pPr>
            <a:r>
              <a:rPr lang="en-US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Pedagogical design examples to foster a faculty Community of Practice (CoP)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" name="Google Shape;38;p7"/>
          <p:cNvSpPr txBox="1"/>
          <p:nvPr/>
        </p:nvSpPr>
        <p:spPr>
          <a:xfrm>
            <a:off x="1733475" y="5097238"/>
            <a:ext cx="199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3"/>
              </a:rPr>
              <a:t>Increase Student Engagement with Transcripts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9" name="Google Shape;39;p7" descr="sheet of paper with lines to indicate writing and a pencil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7250" y="5141500"/>
            <a:ext cx="958200" cy="9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 descr="multiple choice question on a quiz icon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886200" y="5141488"/>
            <a:ext cx="958200" cy="9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/>
        </p:nvSpPr>
        <p:spPr>
          <a:xfrm>
            <a:off x="5003975" y="5142475"/>
            <a:ext cx="2040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6"/>
              </a:rPr>
              <a:t>Offer Low-stakes &amp; Repeatable Quizzes for Self-Regulated </a:t>
            </a:r>
            <a:b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6"/>
              </a:rPr>
            </a:b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6"/>
              </a:rPr>
              <a:t>Learning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2" name="Google Shape;42;p7" descr="outlines of two people with one with a question in a speech bubble and the other with an exclamation point in a speech bubbl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67250" y="6297263"/>
            <a:ext cx="958200" cy="9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/>
        </p:nvSpPr>
        <p:spPr>
          <a:xfrm>
            <a:off x="1733450" y="6221063"/>
            <a:ext cx="204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8"/>
              </a:rPr>
              <a:t>Use Infographics to Develop Linguistic &amp; Cultural  Proficiency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5011975" y="6223025"/>
            <a:ext cx="2040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Develop an Accessibility Mindset with </a:t>
            </a: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19"/>
              </a:rPr>
              <a:t>Caption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&amp; </a:t>
            </a: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0"/>
              </a:rPr>
              <a:t>Audio Description Projects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" name="Google Shape;45;p7" descr="accessibility symbol which is an outline of a person with arms outstretched inside a circl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3886200" y="6297263"/>
            <a:ext cx="958200" cy="9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/>
        </p:nvSpPr>
        <p:spPr>
          <a:xfrm>
            <a:off x="1710675" y="7453050"/>
            <a:ext cx="204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2"/>
              </a:rPr>
              <a:t>Employ Multiple UDL Practices from the Music Classroom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5003975" y="7376850"/>
            <a:ext cx="2040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23"/>
              </a:rPr>
              <a:t>Create inclusive &amp; respectful learning communities with NameCoach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" name="Google Shape;48;p7" descr="accessibility symbol which is an outline of a person with arms outstretched inside a circl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62000" y="7453050"/>
            <a:ext cx="958200" cy="9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 descr="outlines of two people with one with a question in a speech bubble and the other with an exclamation point in a speech bubble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861600" y="7472200"/>
            <a:ext cx="958200" cy="9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 descr="Google Suite letter G logo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867150" y="3995525"/>
            <a:ext cx="958200" cy="9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t="29" b="29"/>
          <a:stretch/>
        </p:blipFill>
        <p:spPr>
          <a:xfrm>
            <a:off x="6122300" y="327662"/>
            <a:ext cx="958200" cy="96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7295675" y="12310575"/>
            <a:ext cx="3189301" cy="21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66863" y="18538200"/>
            <a:ext cx="3327300" cy="1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" name="Google Shape;1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 l="17149" t="39178" r="43031" b="30698"/>
          <a:stretch/>
        </p:blipFill>
        <p:spPr>
          <a:xfrm>
            <a:off x="19240650" y="13058462"/>
            <a:ext cx="6914945" cy="421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0038988" y="10573225"/>
            <a:ext cx="3005700" cy="2035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5675" y="12310575"/>
            <a:ext cx="3189301" cy="21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66863" y="18538200"/>
            <a:ext cx="3327300" cy="1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7149" t="39178" r="43031" b="30698"/>
          <a:stretch/>
        </p:blipFill>
        <p:spPr>
          <a:xfrm>
            <a:off x="19240650" y="13058462"/>
            <a:ext cx="6914945" cy="421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38988" y="10573225"/>
            <a:ext cx="3005700" cy="203530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5975" y="242650"/>
            <a:ext cx="7228332" cy="1535914"/>
          </a:xfrm>
          <a:custGeom>
            <a:avLst/>
            <a:gdLst/>
            <a:ahLst/>
            <a:cxnLst/>
            <a:rect l="l" t="t" r="r" b="b"/>
            <a:pathLst>
              <a:path w="7772400" h="1139825" extrusionOk="0">
                <a:moveTo>
                  <a:pt x="0" y="1139431"/>
                </a:moveTo>
                <a:lnTo>
                  <a:pt x="7772400" y="1139431"/>
                </a:lnTo>
                <a:lnTo>
                  <a:pt x="7772400" y="0"/>
                </a:lnTo>
                <a:lnTo>
                  <a:pt x="0" y="0"/>
                </a:lnTo>
                <a:lnTo>
                  <a:pt x="0" y="1139431"/>
                </a:lnTo>
                <a:close/>
              </a:path>
            </a:pathLst>
          </a:custGeom>
          <a:solidFill>
            <a:srgbClr val="D4C9EC"/>
          </a:solidFill>
          <a:ln w="9525" cap="flat" cmpd="sng">
            <a:solidFill>
              <a:srgbClr val="5D3C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 idx="4294967295"/>
          </p:nvPr>
        </p:nvSpPr>
        <p:spPr>
          <a:xfrm>
            <a:off x="371475" y="318850"/>
            <a:ext cx="6683700" cy="2308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381460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Examples from the Classroom - Teaching That Incorporates the UDL Framework </a:t>
            </a:r>
            <a:b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381460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</a:b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381460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&amp; Inclusive Practices with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81460"/>
              </a:solidFill>
              <a:effectLst/>
              <a:uLnTx/>
              <a:uFillTx/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381460"/>
              </a:solidFill>
              <a:effectLst/>
              <a:uLnTx/>
              <a:uFillTx/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62" name="Google Shape;6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52875" y="1971675"/>
            <a:ext cx="0" cy="4991100"/>
          </a:xfrm>
          <a:prstGeom prst="straightConnector1">
            <a:avLst/>
          </a:prstGeom>
          <a:noFill/>
          <a:ln w="9525" cap="flat" cmpd="sng">
            <a:solidFill>
              <a:srgbClr val="008AB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" name="Google Shape;6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79599" y="8691525"/>
            <a:ext cx="741075" cy="78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0050" y="1929675"/>
            <a:ext cx="3403500" cy="1122700"/>
            <a:chOff x="-241675" y="1819175"/>
            <a:chExt cx="3403500" cy="1122700"/>
          </a:xfrm>
        </p:grpSpPr>
        <p:sp>
          <p:nvSpPr>
            <p:cNvPr id="70" name="Google Shape;70;p8"/>
            <p:cNvSpPr txBox="1"/>
            <p:nvPr/>
          </p:nvSpPr>
          <p:spPr>
            <a:xfrm>
              <a:off x="-165475" y="2247975"/>
              <a:ext cx="3327300" cy="69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457200" marR="5080" lvl="0" indent="-304800" algn="l" rtl="0">
                <a:lnSpc>
                  <a:spcPct val="120000"/>
                </a:lnSpc>
                <a:spcBef>
                  <a:spcPts val="5"/>
                </a:spcBef>
                <a:spcAft>
                  <a:spcPts val="0"/>
                </a:spcAft>
                <a:buSzPts val="1200"/>
                <a:buFont typeface="Lato"/>
                <a:buChar char="●"/>
              </a:pPr>
              <a:r>
                <a:rPr lang="en-US" sz="1200">
                  <a:latin typeface="Lato"/>
                  <a:ea typeface="Lato"/>
                  <a:cs typeface="Lato"/>
                  <a:sym typeface="Lato"/>
                </a:rPr>
                <a:t>Amherst College, Mount Holyoke, and Smith College are small, in-person, liberal arts colleges 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marL="457200" marR="5080" lvl="0" indent="-30480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Lato"/>
                <a:buChar char="●"/>
              </a:pPr>
              <a:r>
                <a:rPr lang="en-US" sz="1200">
                  <a:latin typeface="Lato"/>
                  <a:ea typeface="Lato"/>
                  <a:cs typeface="Lato"/>
                  <a:sym typeface="Lato"/>
                </a:rPr>
                <a:t>A digitally networked learning environment enhances opportunities for engagement, intellectual inquiry, and inclusivity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marL="457200" marR="5080" lvl="0" indent="-30480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Lato"/>
                <a:buChar char="●"/>
              </a:pPr>
              <a:r>
                <a:rPr lang="en-US" sz="1200">
                  <a:latin typeface="Lato"/>
                  <a:ea typeface="Lato"/>
                  <a:cs typeface="Lato"/>
                  <a:sym typeface="Lato"/>
                </a:rPr>
                <a:t>Faculty are pioneering in these areas and students come to college expecting this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" name="Google Shape;71;p8"/>
            <p:cNvSpPr txBox="1"/>
            <p:nvPr/>
          </p:nvSpPr>
          <p:spPr>
            <a:xfrm>
              <a:off x="-241675" y="1819175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5080" lvl="0" indent="0" algn="l" rtl="0">
                <a:lnSpc>
                  <a:spcPct val="120000"/>
                </a:lnSpc>
                <a:spcBef>
                  <a:spcPts val="5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0080A8"/>
                  </a:solidFill>
                  <a:latin typeface="Lato Black"/>
                  <a:ea typeface="Lato Black"/>
                  <a:cs typeface="Lato Black"/>
                  <a:sym typeface="Lato Black"/>
                </a:rPr>
                <a:t>Liberal Arts and Digital Learning</a:t>
              </a:r>
              <a:endParaRPr>
                <a:solidFill>
                  <a:srgbClr val="0080A8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66" name="Google Shape;66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1475" y="4667775"/>
            <a:ext cx="3440400" cy="2164800"/>
            <a:chOff x="357125" y="2524650"/>
            <a:chExt cx="3440400" cy="2164800"/>
          </a:xfrm>
        </p:grpSpPr>
        <p:sp>
          <p:nvSpPr>
            <p:cNvPr id="67" name="Google Shape;67;p8"/>
            <p:cNvSpPr txBox="1"/>
            <p:nvPr/>
          </p:nvSpPr>
          <p:spPr>
            <a:xfrm>
              <a:off x="385025" y="3153450"/>
              <a:ext cx="3412500" cy="153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457200" lvl="0" indent="-298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200">
                  <a:latin typeface="Lato"/>
                  <a:ea typeface="Lato"/>
                  <a:cs typeface="Lato"/>
                  <a:sym typeface="Lato"/>
                </a:rPr>
                <a:t>Details of how specific inclusive practices map to the UDL framework and relate to representation and recognition networks, action and expression and strategic networks, and engagement and affective networks. </a:t>
              </a:r>
              <a:endParaRPr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8" name="Google Shape;68;p8"/>
            <p:cNvSpPr txBox="1"/>
            <p:nvPr/>
          </p:nvSpPr>
          <p:spPr>
            <a:xfrm>
              <a:off x="357125" y="2524650"/>
              <a:ext cx="3000000" cy="65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5080" lvl="0" indent="0" algn="l" rtl="0">
                <a:lnSpc>
                  <a:spcPct val="120000"/>
                </a:lnSpc>
                <a:spcBef>
                  <a:spcPts val="5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0080A8"/>
                  </a:solidFill>
                  <a:latin typeface="Lato Black"/>
                  <a:ea typeface="Lato Black"/>
                  <a:cs typeface="Lato Black"/>
                  <a:sym typeface="Lato Black"/>
                </a:rPr>
                <a:t>Concrete Examples Mapped to the UDL Framework </a:t>
              </a:r>
              <a:endParaRPr>
                <a:solidFill>
                  <a:srgbClr val="0080A8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72" name="Google Shape;72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6125" y="1895475"/>
            <a:ext cx="3328500" cy="4377300"/>
            <a:chOff x="-4053475" y="-1472575"/>
            <a:chExt cx="3328500" cy="4377300"/>
          </a:xfrm>
        </p:grpSpPr>
        <p:sp>
          <p:nvSpPr>
            <p:cNvPr id="73" name="Google Shape;73;p8"/>
            <p:cNvSpPr txBox="1"/>
            <p:nvPr/>
          </p:nvSpPr>
          <p:spPr>
            <a:xfrm>
              <a:off x="-3977275" y="-296575"/>
              <a:ext cx="3075300" cy="320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noAutofit/>
            </a:bodyPr>
            <a:lstStyle/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200">
                  <a:latin typeface="Lato"/>
                  <a:ea typeface="Lato"/>
                  <a:cs typeface="Lato"/>
                  <a:sym typeface="Lato"/>
                </a:rPr>
                <a:t>Course evaluations from students - ask students to mention specific tools used and inclusive practices that were helpful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200">
                  <a:latin typeface="Lato"/>
                  <a:ea typeface="Lato"/>
                  <a:cs typeface="Lato"/>
                  <a:sym typeface="Lato"/>
                </a:rPr>
                <a:t>Direct dialogue with students 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200">
                  <a:latin typeface="Lato"/>
                  <a:ea typeface="Lato"/>
                  <a:cs typeface="Lato"/>
                  <a:sym typeface="Lato"/>
                </a:rPr>
                <a:t>Evaluate students’ growth in their skills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200">
                  <a:latin typeface="Lato"/>
                  <a:ea typeface="Lato"/>
                  <a:cs typeface="Lato"/>
                  <a:sym typeface="Lato"/>
                </a:rPr>
                <a:t>Determine if students are meeting the learning goals for the courses  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200">
                  <a:latin typeface="Lato"/>
                  <a:ea typeface="Lato"/>
                  <a:cs typeface="Lato"/>
                  <a:sym typeface="Lato"/>
                </a:rPr>
                <a:t>Consider how digital academic tools and platforms have contributed to growth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  <a:p>
              <a:pPr marL="457200" marR="0" lvl="0" indent="-298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Char char="●"/>
              </a:pPr>
              <a:r>
                <a:rPr lang="en-US" sz="1200">
                  <a:latin typeface="Lato"/>
                  <a:ea typeface="Lato"/>
                  <a:cs typeface="Lato"/>
                  <a:sym typeface="Lato"/>
                </a:rPr>
                <a:t>Discuss digital tools and platforms with other faculty, especially when co-teaching or where multiple faculty are involved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4" name="Google Shape;74;p8"/>
            <p:cNvSpPr txBox="1"/>
            <p:nvPr/>
          </p:nvSpPr>
          <p:spPr>
            <a:xfrm>
              <a:off x="-4053475" y="-1472575"/>
              <a:ext cx="3328500" cy="11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5080" lvl="0" indent="0" algn="l" rtl="0">
                <a:lnSpc>
                  <a:spcPct val="120000"/>
                </a:lnSpc>
                <a:spcBef>
                  <a:spcPts val="5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0080A8"/>
                  </a:solidFill>
                  <a:latin typeface="Lato Black"/>
                  <a:ea typeface="Lato Black"/>
                  <a:cs typeface="Lato Black"/>
                  <a:sym typeface="Lato Black"/>
                </a:rPr>
                <a:t>How to Assess the Usefulness of Digital Tools and Platforms Using Evidence Based Demonstration of Effectiveness</a:t>
              </a:r>
              <a:endParaRPr>
                <a:solidFill>
                  <a:srgbClr val="0080A8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55" name="Google Shape;55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450" y="7096125"/>
            <a:ext cx="7034022" cy="2786872"/>
          </a:xfrm>
          <a:custGeom>
            <a:avLst/>
            <a:gdLst/>
            <a:ahLst/>
            <a:cxnLst/>
            <a:rect l="l" t="t" r="r" b="b"/>
            <a:pathLst>
              <a:path w="7772400" h="1139825" extrusionOk="0">
                <a:moveTo>
                  <a:pt x="0" y="1139431"/>
                </a:moveTo>
                <a:lnTo>
                  <a:pt x="7772400" y="1139431"/>
                </a:lnTo>
                <a:lnTo>
                  <a:pt x="7772400" y="0"/>
                </a:lnTo>
                <a:lnTo>
                  <a:pt x="0" y="0"/>
                </a:lnTo>
                <a:lnTo>
                  <a:pt x="0" y="1139431"/>
                </a:lnTo>
                <a:close/>
              </a:path>
            </a:pathLst>
          </a:custGeom>
          <a:solidFill>
            <a:srgbClr val="D4C9EC">
              <a:alpha val="66670"/>
            </a:srgbClr>
          </a:solidFill>
          <a:ln w="9525" cap="flat" cmpd="sng">
            <a:solidFill>
              <a:srgbClr val="5D3C8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8"/>
          <p:cNvSpPr txBox="1"/>
          <p:nvPr/>
        </p:nvSpPr>
        <p:spPr>
          <a:xfrm>
            <a:off x="728575" y="7243625"/>
            <a:ext cx="655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5080" lvl="0" indent="0" algn="l" rtl="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80A8"/>
                </a:solidFill>
                <a:latin typeface="Lato Black"/>
                <a:ea typeface="Lato Black"/>
                <a:cs typeface="Lato Black"/>
                <a:sym typeface="Lato Black"/>
              </a:rPr>
              <a:t>Reflection Questions To Use To Develop One’s Own Practices</a:t>
            </a:r>
            <a:endParaRPr sz="1800"/>
          </a:p>
        </p:txBody>
      </p:sp>
      <p:sp>
        <p:nvSpPr>
          <p:cNvPr id="64" name="Google Shape;64;p8"/>
          <p:cNvSpPr txBox="1"/>
          <p:nvPr/>
        </p:nvSpPr>
        <p:spPr>
          <a:xfrm>
            <a:off x="652375" y="7623125"/>
            <a:ext cx="31893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5080" lvl="0" indent="0" algn="l" rtl="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As a learner, what constitutes a respectful and inclusive learning environment for you?</a:t>
            </a:r>
            <a:br>
              <a:rPr lang="en-US" sz="1200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As a learner, what constitutes </a:t>
            </a:r>
            <a:br>
              <a:rPr lang="en-US" sz="1200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</a:rPr>
              <a:t>a barrier for you? 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marR="508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5080" lvl="0" indent="0" algn="l" rtl="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3733800" y="7623125"/>
            <a:ext cx="35271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0" marR="5080" lvl="0" indent="0" algn="l" rtl="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Consider which digital tools for learning are most accessible to guide your selection process.</a:t>
            </a:r>
            <a:br>
              <a:rPr lang="en-US" sz="1200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Where are there opportunities to incorporate UDL strategies and inclusive practices?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marL="0" marR="508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  <a:p>
            <a:pPr marL="0" marR="5080" lvl="0" indent="0" algn="l" rtl="0">
              <a:lnSpc>
                <a:spcPct val="120000"/>
              </a:lnSpc>
              <a:spcBef>
                <a:spcPts val="5"/>
              </a:spcBef>
              <a:spcAft>
                <a:spcPts val="0"/>
              </a:spcAft>
              <a:buNone/>
            </a:pP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8" descr="Amherst College with mammoth mascot icon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2624" y="9220900"/>
            <a:ext cx="1667124" cy="56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 descr="Smith College campus gates icon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89550" y="9229375"/>
            <a:ext cx="543650" cy="4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 descr="Smith Colleg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99150" y="9229380"/>
            <a:ext cx="1824100" cy="486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 descr="Mount Holyoke college seal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31525" y="9252850"/>
            <a:ext cx="543650" cy="48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 descr="Mount Holyoke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02475" y="9250750"/>
            <a:ext cx="2178950" cy="4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416</Words>
  <Application>Microsoft Office PowerPoint</Application>
  <PresentationFormat>Custom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Montserrat Medium</vt:lpstr>
      <vt:lpstr>Montserrat</vt:lpstr>
      <vt:lpstr>Lato</vt:lpstr>
      <vt:lpstr>Lato Black</vt:lpstr>
      <vt:lpstr>Office Theme</vt:lpstr>
      <vt:lpstr>Academic Technology in Action Website - Selected Articles</vt:lpstr>
      <vt:lpstr>Examples from the Classroom - Teaching That Incorporates the UDL Framework  &amp; Inclusive Practices with Technology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Technology in Action Website - Selected Articles</dc:title>
  <cp:lastModifiedBy>Susan May</cp:lastModifiedBy>
  <cp:revision>3</cp:revision>
  <dcterms:modified xsi:type="dcterms:W3CDTF">2024-04-02T15:43:28Z</dcterms:modified>
</cp:coreProperties>
</file>