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7" r:id="rId6"/>
    <p:sldId id="266" r:id="rId7"/>
    <p:sldId id="270" r:id="rId8"/>
    <p:sldId id="271"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37" d="100"/>
          <a:sy n="37" d="100"/>
        </p:scale>
        <p:origin x="6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77924D-B192-438D-8641-7FDA8E511E9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53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D38E8-9DF9-4E4A-9439-CCCEBBA78E7E}"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7924D-B192-438D-8641-7FDA8E511E9C}" type="slidenum">
              <a:rPr lang="en-US" smtClean="0"/>
              <a:t>‹#›</a:t>
            </a:fld>
            <a:endParaRPr lang="en-US"/>
          </a:p>
        </p:txBody>
      </p:sp>
    </p:spTree>
    <p:extLst>
      <p:ext uri="{BB962C8B-B14F-4D97-AF65-F5344CB8AC3E}">
        <p14:creationId xmlns:p14="http://schemas.microsoft.com/office/powerpoint/2010/main" val="337293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858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79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spTree>
    <p:extLst>
      <p:ext uri="{BB962C8B-B14F-4D97-AF65-F5344CB8AC3E}">
        <p14:creationId xmlns:p14="http://schemas.microsoft.com/office/powerpoint/2010/main" val="2650686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94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74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74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96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spTree>
    <p:extLst>
      <p:ext uri="{BB962C8B-B14F-4D97-AF65-F5344CB8AC3E}">
        <p14:creationId xmlns:p14="http://schemas.microsoft.com/office/powerpoint/2010/main" val="285834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AD38E8-9DF9-4E4A-9439-CCCEBBA78E7E}"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7924D-B192-438D-8641-7FDA8E511E9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1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AD38E8-9DF9-4E4A-9439-CCCEBBA78E7E}"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7924D-B192-438D-8641-7FDA8E511E9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21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AD38E8-9DF9-4E4A-9439-CCCEBBA78E7E}"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7924D-B192-438D-8641-7FDA8E511E9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85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AD38E8-9DF9-4E4A-9439-CCCEBBA78E7E}"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7924D-B192-438D-8641-7FDA8E511E9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58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D38E8-9DF9-4E4A-9439-CCCEBBA78E7E}"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7924D-B192-438D-8641-7FDA8E511E9C}" type="slidenum">
              <a:rPr lang="en-US" smtClean="0"/>
              <a:t>‹#›</a:t>
            </a:fld>
            <a:endParaRPr lang="en-US"/>
          </a:p>
        </p:txBody>
      </p:sp>
    </p:spTree>
    <p:extLst>
      <p:ext uri="{BB962C8B-B14F-4D97-AF65-F5344CB8AC3E}">
        <p14:creationId xmlns:p14="http://schemas.microsoft.com/office/powerpoint/2010/main" val="233611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D38E8-9DF9-4E4A-9439-CCCEBBA78E7E}"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7924D-B192-438D-8641-7FDA8E511E9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98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AD38E8-9DF9-4E4A-9439-CCCEBBA78E7E}"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7924D-B192-438D-8641-7FDA8E511E9C}" type="slidenum">
              <a:rPr lang="en-US" smtClean="0"/>
              <a:t>‹#›</a:t>
            </a:fld>
            <a:endParaRPr lang="en-US"/>
          </a:p>
        </p:txBody>
      </p:sp>
    </p:spTree>
    <p:extLst>
      <p:ext uri="{BB962C8B-B14F-4D97-AF65-F5344CB8AC3E}">
        <p14:creationId xmlns:p14="http://schemas.microsoft.com/office/powerpoint/2010/main" val="387844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AD38E8-9DF9-4E4A-9439-CCCEBBA78E7E}" type="datetimeFigureOut">
              <a:rPr lang="en-US" smtClean="0"/>
              <a:t>6/17/2020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77924D-B192-438D-8641-7FDA8E511E9C}" type="slidenum">
              <a:rPr lang="en-US" smtClean="0"/>
              <a:t>‹#›</a:t>
            </a:fld>
            <a:endParaRPr lang="en-US"/>
          </a:p>
        </p:txBody>
      </p:sp>
    </p:spTree>
    <p:extLst>
      <p:ext uri="{BB962C8B-B14F-4D97-AF65-F5344CB8AC3E}">
        <p14:creationId xmlns:p14="http://schemas.microsoft.com/office/powerpoint/2010/main" val="15620320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3"/>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1">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DEEB6F-6F1B-475B-8AAA-CFE5C8E2B432}"/>
              </a:ext>
            </a:extLst>
          </p:cNvPr>
          <p:cNvSpPr>
            <a:spLocks noGrp="1"/>
          </p:cNvSpPr>
          <p:nvPr>
            <p:ph type="subTitle" idx="1"/>
          </p:nvPr>
        </p:nvSpPr>
        <p:spPr>
          <a:xfrm>
            <a:off x="8207532" y="938687"/>
            <a:ext cx="3341001" cy="4915788"/>
          </a:xfrm>
        </p:spPr>
        <p:txBody>
          <a:bodyPr anchor="ctr">
            <a:normAutofit/>
          </a:bodyPr>
          <a:lstStyle/>
          <a:p>
            <a:pPr algn="l"/>
            <a:r>
              <a:rPr lang="en-US" sz="2800" dirty="0"/>
              <a:t>Highlights from the Semester</a:t>
            </a:r>
          </a:p>
          <a:p>
            <a:pPr algn="l"/>
            <a:endParaRPr lang="en-US" sz="2800" dirty="0"/>
          </a:p>
          <a:p>
            <a:pPr algn="l"/>
            <a:r>
              <a:rPr lang="en-US" sz="2800" dirty="0"/>
              <a:t>Will Lonnquist</a:t>
            </a:r>
          </a:p>
        </p:txBody>
      </p:sp>
      <p:sp>
        <p:nvSpPr>
          <p:cNvPr id="2" name="Title 1">
            <a:extLst>
              <a:ext uri="{FF2B5EF4-FFF2-40B4-BE49-F238E27FC236}">
                <a16:creationId xmlns:a16="http://schemas.microsoft.com/office/drawing/2014/main" id="{B464BA08-8F01-440B-B477-D46DE63479A6}"/>
              </a:ext>
            </a:extLst>
          </p:cNvPr>
          <p:cNvSpPr>
            <a:spLocks noGrp="1"/>
          </p:cNvSpPr>
          <p:nvPr>
            <p:ph type="ctrTitle"/>
          </p:nvPr>
        </p:nvSpPr>
        <p:spPr>
          <a:xfrm>
            <a:off x="965200" y="938687"/>
            <a:ext cx="5925988" cy="4915788"/>
          </a:xfrm>
        </p:spPr>
        <p:txBody>
          <a:bodyPr anchor="ctr">
            <a:normAutofit/>
          </a:bodyPr>
          <a:lstStyle/>
          <a:p>
            <a:pPr algn="r"/>
            <a:r>
              <a:rPr lang="en-US">
                <a:solidFill>
                  <a:srgbClr val="212121"/>
                </a:solidFill>
              </a:rPr>
              <a:t>Active Citizenship</a:t>
            </a:r>
          </a:p>
        </p:txBody>
      </p:sp>
    </p:spTree>
    <p:extLst>
      <p:ext uri="{BB962C8B-B14F-4D97-AF65-F5344CB8AC3E}">
        <p14:creationId xmlns:p14="http://schemas.microsoft.com/office/powerpoint/2010/main" val="25929859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9" name="Group 48" hidden="1">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50" name="Picture 49">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53" name="Picture 52">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5" name="Straight Connector 54">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A4C6ACE3-6F9A-4917-AE2A-177F7DCE4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8" name="Rectangle 57">
              <a:extLst>
                <a:ext uri="{FF2B5EF4-FFF2-40B4-BE49-F238E27FC236}">
                  <a16:creationId xmlns:a16="http://schemas.microsoft.com/office/drawing/2014/main" id="{34494E22-E7A8-40D0-8975-D53574642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73184661-811A-4B16-9F4D-0CD4CC287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0" name="Picture 59">
                <a:extLst>
                  <a:ext uri="{FF2B5EF4-FFF2-40B4-BE49-F238E27FC236}">
                    <a16:creationId xmlns:a16="http://schemas.microsoft.com/office/drawing/2014/main" id="{B2D55463-8137-46CA-B362-56347D62C9A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2F16858C-45E5-4837-87EB-F34A521C6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90AE4D1D-A266-4D29-AEE6-BA760E7590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3" name="Picture 62">
                <a:extLst>
                  <a:ext uri="{FF2B5EF4-FFF2-40B4-BE49-F238E27FC236}">
                    <a16:creationId xmlns:a16="http://schemas.microsoft.com/office/drawing/2014/main" id="{6EBC6603-F4BF-41E9-A775-2EA35F2CA7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5" name="Rectangle 64">
            <a:extLst>
              <a:ext uri="{FF2B5EF4-FFF2-40B4-BE49-F238E27FC236}">
                <a16:creationId xmlns:a16="http://schemas.microsoft.com/office/drawing/2014/main" id="{01D74287-F315-4FF2-B600-9623C134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1BCA112A-FFD8-4829-BAD7-F01D26758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Arrow: Right 47" descr="arrow down image">
            <a:extLst>
              <a:ext uri="{FF2B5EF4-FFF2-40B4-BE49-F238E27FC236}">
                <a16:creationId xmlns:a16="http://schemas.microsoft.com/office/drawing/2014/main" id="{C50F60C6-23FF-4393-B4C6-D068C7B182D5}"/>
              </a:ext>
            </a:extLst>
          </p:cNvPr>
          <p:cNvSpPr/>
          <p:nvPr/>
        </p:nvSpPr>
        <p:spPr>
          <a:xfrm rot="5400000">
            <a:off x="9751863" y="3924269"/>
            <a:ext cx="1322773" cy="905491"/>
          </a:xfrm>
          <a:prstGeom prst="rightArrow">
            <a:avLst/>
          </a:prstGeom>
          <a:solidFill>
            <a:srgbClr val="00206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rrow: Right 46" descr="arrow down image">
            <a:extLst>
              <a:ext uri="{FF2B5EF4-FFF2-40B4-BE49-F238E27FC236}">
                <a16:creationId xmlns:a16="http://schemas.microsoft.com/office/drawing/2014/main" id="{51506148-57E0-4D7A-8ADE-FB9CD61D5C06}"/>
              </a:ext>
            </a:extLst>
          </p:cNvPr>
          <p:cNvSpPr/>
          <p:nvPr/>
        </p:nvSpPr>
        <p:spPr>
          <a:xfrm rot="5400000">
            <a:off x="4315595" y="3924270"/>
            <a:ext cx="1322773" cy="905491"/>
          </a:xfrm>
          <a:prstGeom prst="rightArrow">
            <a:avLst/>
          </a:prstGeom>
          <a:solidFill>
            <a:srgbClr val="00206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descr="arrow up image">
            <a:extLst>
              <a:ext uri="{FF2B5EF4-FFF2-40B4-BE49-F238E27FC236}">
                <a16:creationId xmlns:a16="http://schemas.microsoft.com/office/drawing/2014/main" id="{91F18C1E-3D59-4217-A840-3E5375327C90}"/>
              </a:ext>
            </a:extLst>
          </p:cNvPr>
          <p:cNvSpPr/>
          <p:nvPr/>
        </p:nvSpPr>
        <p:spPr>
          <a:xfrm rot="16200000">
            <a:off x="9747810" y="2098030"/>
            <a:ext cx="1322773" cy="90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rrow: Right 44" descr="arrow up image">
            <a:extLst>
              <a:ext uri="{FF2B5EF4-FFF2-40B4-BE49-F238E27FC236}">
                <a16:creationId xmlns:a16="http://schemas.microsoft.com/office/drawing/2014/main" id="{063803A0-C8FF-43F0-A843-F389AEEE6F8C}"/>
              </a:ext>
            </a:extLst>
          </p:cNvPr>
          <p:cNvSpPr/>
          <p:nvPr/>
        </p:nvSpPr>
        <p:spPr>
          <a:xfrm rot="16200000">
            <a:off x="4263248" y="2164548"/>
            <a:ext cx="1322773" cy="90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ipart of circle with three raised hands">
            <a:extLst>
              <a:ext uri="{FF2B5EF4-FFF2-40B4-BE49-F238E27FC236}">
                <a16:creationId xmlns:a16="http://schemas.microsoft.com/office/drawing/2014/main" id="{A73A20E3-5AF2-4034-ACE8-BD59E5F92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591" y="1601140"/>
            <a:ext cx="3653933" cy="3653933"/>
          </a:xfrm>
          <a:prstGeom prst="rect">
            <a:avLst/>
          </a:prstGeom>
        </p:spPr>
      </p:pic>
      <p:sp>
        <p:nvSpPr>
          <p:cNvPr id="46" name="Title 1">
            <a:extLst>
              <a:ext uri="{FF2B5EF4-FFF2-40B4-BE49-F238E27FC236}">
                <a16:creationId xmlns:a16="http://schemas.microsoft.com/office/drawing/2014/main" id="{9ECC5ED7-1D5C-4BAD-BD5C-D9FBF0B84F5C}"/>
              </a:ext>
            </a:extLst>
          </p:cNvPr>
          <p:cNvSpPr txBox="1">
            <a:spLocks/>
          </p:cNvSpPr>
          <p:nvPr/>
        </p:nvSpPr>
        <p:spPr>
          <a:xfrm>
            <a:off x="5403861" y="4054349"/>
            <a:ext cx="4575897" cy="648884"/>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Withdrawal when faced with new perspectives</a:t>
            </a:r>
          </a:p>
        </p:txBody>
      </p:sp>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5377381" y="2226334"/>
            <a:ext cx="4575896" cy="648884"/>
          </a:xfrm>
        </p:spPr>
        <p:txBody>
          <a:bodyPr vert="horz" lIns="91440" tIns="45720" rIns="91440" bIns="45720" rtlCol="0" anchor="b">
            <a:normAutofit fontScale="90000"/>
          </a:bodyPr>
          <a:lstStyle/>
          <a:p>
            <a:r>
              <a:rPr lang="en-US" sz="4000" dirty="0"/>
              <a:t>Interest in local issues</a:t>
            </a:r>
          </a:p>
        </p:txBody>
      </p:sp>
    </p:spTree>
    <p:extLst>
      <p:ext uri="{BB962C8B-B14F-4D97-AF65-F5344CB8AC3E}">
        <p14:creationId xmlns:p14="http://schemas.microsoft.com/office/powerpoint/2010/main" val="77372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1"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hidden="1">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hidden="1">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hidden="1">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hidden="1">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22"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3"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descr="Book cover: Dear America: Notes of an Undocumented Citizen by Jose Antonio Vargas">
            <a:extLst>
              <a:ext uri="{FF2B5EF4-FFF2-40B4-BE49-F238E27FC236}">
                <a16:creationId xmlns:a16="http://schemas.microsoft.com/office/drawing/2014/main" id="{98F953F1-8140-4147-9B2D-919F5D95B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95" y="490927"/>
            <a:ext cx="4014839" cy="6062407"/>
          </a:xfrm>
          <a:prstGeom prst="rect">
            <a:avLst/>
          </a:prstGeom>
        </p:spPr>
      </p:pic>
      <p:sp>
        <p:nvSpPr>
          <p:cNvPr id="2" name="Title 1">
            <a:extLst>
              <a:ext uri="{FF2B5EF4-FFF2-40B4-BE49-F238E27FC236}">
                <a16:creationId xmlns:a16="http://schemas.microsoft.com/office/drawing/2014/main" id="{5B1378B3-9C53-488A-B6F5-74A248D38612}"/>
              </a:ext>
            </a:extLst>
          </p:cNvPr>
          <p:cNvSpPr>
            <a:spLocks noGrp="1"/>
          </p:cNvSpPr>
          <p:nvPr>
            <p:ph type="title"/>
          </p:nvPr>
        </p:nvSpPr>
        <p:spPr>
          <a:xfrm>
            <a:off x="4902679" y="2264698"/>
            <a:ext cx="6065253" cy="2243943"/>
          </a:xfrm>
        </p:spPr>
        <p:txBody>
          <a:bodyPr vert="horz" lIns="91440" tIns="45720" rIns="91440" bIns="45720" rtlCol="0" anchor="ctr">
            <a:noAutofit/>
          </a:bodyPr>
          <a:lstStyle/>
          <a:p>
            <a:pPr algn="l"/>
            <a:r>
              <a:rPr lang="en-US" sz="2400" dirty="0">
                <a:solidFill>
                  <a:schemeClr val="tx1"/>
                </a:solidFill>
              </a:rPr>
              <a:t>“What have you done to earn your box? Besides being born at a certain place in a certain time, did you have to do anything? Anything at all? If you wanted to have a career, if you wanted to have a life, if you wanted to exist as a human being, what would you have done?”</a:t>
            </a:r>
          </a:p>
        </p:txBody>
      </p:sp>
    </p:spTree>
    <p:extLst>
      <p:ext uri="{BB962C8B-B14F-4D97-AF65-F5344CB8AC3E}">
        <p14:creationId xmlns:p14="http://schemas.microsoft.com/office/powerpoint/2010/main" val="20862950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descr="Book cover: Citizen: an American Lyric by Claudia Rankine">
            <a:extLst>
              <a:ext uri="{FF2B5EF4-FFF2-40B4-BE49-F238E27FC236}">
                <a16:creationId xmlns:a16="http://schemas.microsoft.com/office/drawing/2014/main" id="{3C952A4E-866F-4768-9519-0F3EB4916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61" y="524452"/>
            <a:ext cx="3924022" cy="5868357"/>
          </a:xfrm>
          <a:prstGeom prst="rect">
            <a:avLst/>
          </a:prstGeom>
        </p:spPr>
      </p:pic>
      <p:sp>
        <p:nvSpPr>
          <p:cNvPr id="2" name="Title 1">
            <a:extLst>
              <a:ext uri="{FF2B5EF4-FFF2-40B4-BE49-F238E27FC236}">
                <a16:creationId xmlns:a16="http://schemas.microsoft.com/office/drawing/2014/main" id="{B42CF55B-3D15-47CD-A74F-D92C51D30D21}"/>
              </a:ext>
            </a:extLst>
          </p:cNvPr>
          <p:cNvSpPr>
            <a:spLocks noGrp="1"/>
          </p:cNvSpPr>
          <p:nvPr>
            <p:ph type="title"/>
          </p:nvPr>
        </p:nvSpPr>
        <p:spPr>
          <a:xfrm>
            <a:off x="4865602" y="1622864"/>
            <a:ext cx="6065253" cy="3694519"/>
          </a:xfrm>
        </p:spPr>
        <p:txBody>
          <a:bodyPr vert="horz" lIns="91440" tIns="45720" rIns="91440" bIns="45720" rtlCol="0" anchor="ctr">
            <a:noAutofit/>
          </a:bodyPr>
          <a:lstStyle/>
          <a:p>
            <a:pPr algn="l"/>
            <a:r>
              <a:rPr lang="en-US" sz="2400" dirty="0">
                <a:solidFill>
                  <a:schemeClr val="tx1"/>
                </a:solidFill>
              </a:rPr>
              <a:t>“The man at the cash register wants to know if you think your card will work. If this is his routine, he didn't use it on the friend who went before you. As she picks up her bags, she looks to see what you will say. She says nothing. You want her to say something – both as witness and as a friend. She is not you; her silence says so. Because you are watching this all take place even as you participate in it, you say nothing as well.” </a:t>
            </a:r>
            <a:br>
              <a:rPr lang="en-US" sz="2400" dirty="0">
                <a:solidFill>
                  <a:schemeClr val="tx1"/>
                </a:solidFill>
              </a:rPr>
            </a:br>
            <a:br>
              <a:rPr lang="en-US" sz="2400" dirty="0">
                <a:solidFill>
                  <a:schemeClr val="tx1"/>
                </a:solidFill>
              </a:rPr>
            </a:br>
            <a:r>
              <a:rPr lang="en-US" sz="2400" dirty="0">
                <a:solidFill>
                  <a:schemeClr val="tx1"/>
                </a:solidFill>
              </a:rPr>
              <a:t>Page 54</a:t>
            </a:r>
          </a:p>
        </p:txBody>
      </p:sp>
    </p:spTree>
    <p:extLst>
      <p:ext uri="{BB962C8B-B14F-4D97-AF65-F5344CB8AC3E}">
        <p14:creationId xmlns:p14="http://schemas.microsoft.com/office/powerpoint/2010/main" val="39661152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descr="Book cover: One Person, No Vote by Carol Anderson">
            <a:extLst>
              <a:ext uri="{FF2B5EF4-FFF2-40B4-BE49-F238E27FC236}">
                <a16:creationId xmlns:a16="http://schemas.microsoft.com/office/drawing/2014/main" id="{A2232EC2-C3A4-4CC9-B135-45B21132C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33" y="965200"/>
            <a:ext cx="3367436" cy="5051154"/>
          </a:xfrm>
          <a:prstGeom prst="rect">
            <a:avLst/>
          </a:prstGeom>
        </p:spPr>
      </p:pic>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4965226" y="2095593"/>
            <a:ext cx="6065253" cy="2790368"/>
          </a:xfrm>
        </p:spPr>
        <p:txBody>
          <a:bodyPr vert="horz" lIns="91440" tIns="45720" rIns="91440" bIns="45720" rtlCol="0" anchor="ctr">
            <a:noAutofit/>
          </a:bodyPr>
          <a:lstStyle/>
          <a:p>
            <a:pPr algn="l"/>
            <a:r>
              <a:rPr lang="en-US" sz="2400" dirty="0">
                <a:solidFill>
                  <a:schemeClr val="tx1"/>
                </a:solidFill>
              </a:rPr>
              <a:t>“The electoral integrity project, using a number of benchmarks and measurements, was stunned to find that when it applied those same calculations in the United States as it had in Egypt, Yemen, and Sudan, North Carolina was “no longer considered to be a fully functioning democracy.”” </a:t>
            </a:r>
            <a:br>
              <a:rPr lang="en-US" sz="2400" dirty="0">
                <a:solidFill>
                  <a:schemeClr val="tx1"/>
                </a:solidFill>
              </a:rPr>
            </a:br>
            <a:br>
              <a:rPr lang="en-US" sz="2400" dirty="0">
                <a:solidFill>
                  <a:schemeClr val="tx1"/>
                </a:solidFill>
              </a:rPr>
            </a:br>
            <a:r>
              <a:rPr lang="en-US" sz="2400" dirty="0">
                <a:solidFill>
                  <a:schemeClr val="tx1"/>
                </a:solidFill>
              </a:rPr>
              <a:t>Page 97</a:t>
            </a:r>
          </a:p>
        </p:txBody>
      </p:sp>
    </p:spTree>
    <p:extLst>
      <p:ext uri="{BB962C8B-B14F-4D97-AF65-F5344CB8AC3E}">
        <p14:creationId xmlns:p14="http://schemas.microsoft.com/office/powerpoint/2010/main" val="23122097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descr="Book cover: The Possessive Investment in Whiteness by George Lipsitz">
            <a:extLst>
              <a:ext uri="{FF2B5EF4-FFF2-40B4-BE49-F238E27FC236}">
                <a16:creationId xmlns:a16="http://schemas.microsoft.com/office/drawing/2014/main" id="{25F6335A-AB1C-4856-A6ED-8C859547D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48" y="1333053"/>
            <a:ext cx="4190107" cy="4190107"/>
          </a:xfrm>
          <a:prstGeom prst="rect">
            <a:avLst/>
          </a:prstGeom>
        </p:spPr>
      </p:pic>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5072770" y="2126947"/>
            <a:ext cx="6065253" cy="2790368"/>
          </a:xfrm>
        </p:spPr>
        <p:txBody>
          <a:bodyPr vert="horz" lIns="91440" tIns="45720" rIns="91440" bIns="45720" rtlCol="0" anchor="ctr">
            <a:normAutofit/>
          </a:bodyPr>
          <a:lstStyle/>
          <a:p>
            <a:pPr algn="l"/>
            <a:r>
              <a:rPr lang="en-US" sz="2400" dirty="0">
                <a:solidFill>
                  <a:schemeClr val="tx1"/>
                </a:solidFill>
              </a:rPr>
              <a:t>“But those of us who are “white” can only become part of the solution if we recognize the degree to which we are already part of the problem — not because of our race, but because of our possessive investment in it.” </a:t>
            </a:r>
            <a:br>
              <a:rPr lang="en-US" sz="2400" dirty="0">
                <a:solidFill>
                  <a:schemeClr val="tx1"/>
                </a:solidFill>
              </a:rPr>
            </a:br>
            <a:br>
              <a:rPr lang="en-US" sz="2400" dirty="0">
                <a:solidFill>
                  <a:schemeClr val="tx1"/>
                </a:solidFill>
              </a:rPr>
            </a:br>
            <a:r>
              <a:rPr lang="en-US" sz="2400" dirty="0">
                <a:solidFill>
                  <a:schemeClr val="tx1"/>
                </a:solidFill>
              </a:rPr>
              <a:t>Page 384</a:t>
            </a:r>
          </a:p>
        </p:txBody>
      </p:sp>
    </p:spTree>
    <p:extLst>
      <p:ext uri="{BB962C8B-B14F-4D97-AF65-F5344CB8AC3E}">
        <p14:creationId xmlns:p14="http://schemas.microsoft.com/office/powerpoint/2010/main" val="36257866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4"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6"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2"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7" descr="The Flip Side logo">
            <a:extLst>
              <a:ext uri="{FF2B5EF4-FFF2-40B4-BE49-F238E27FC236}">
                <a16:creationId xmlns:a16="http://schemas.microsoft.com/office/drawing/2014/main" id="{87C8566D-494E-4DEB-9A00-B6F0C0AF6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295" y="2476500"/>
            <a:ext cx="2287258" cy="1181331"/>
          </a:xfrm>
          <a:prstGeom prst="rect">
            <a:avLst/>
          </a:prstGeom>
        </p:spPr>
      </p:pic>
      <p:pic>
        <p:nvPicPr>
          <p:cNvPr id="10" name="Picture 9" descr="A screenshot of a cell phone &quot;WHO Funding - President Trump said Tuesday that he was cutting off US payments to the World Health Organization during the coronavirus pandemic, accusing the organization of failing to do enough to stop the virus from spreading when it first surfaced in China. - AP News&quot; From the Flip Side website: &quot;From the Left - The left acknowledges problems with the WHO but sees funding cuts as counterproductive and dangerous.&quot; &quot;From the Right - The right supports suspending the funding arguing that the WHO must be significantly reformed or replaced.&quot;">
            <a:extLst>
              <a:ext uri="{FF2B5EF4-FFF2-40B4-BE49-F238E27FC236}">
                <a16:creationId xmlns:a16="http://schemas.microsoft.com/office/drawing/2014/main" id="{0EDCC16D-02B5-4450-8605-504FC9EA8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883" y="523401"/>
            <a:ext cx="5860288" cy="5997460"/>
          </a:xfrm>
          <a:prstGeom prst="rect">
            <a:avLst/>
          </a:prstGeom>
        </p:spPr>
      </p:pic>
      <p:sp>
        <p:nvSpPr>
          <p:cNvPr id="2" name="Title 1" descr="screen shot of cellphone - WHO Funding argument from The Flip Side website">
            <a:extLst>
              <a:ext uri="{FF2B5EF4-FFF2-40B4-BE49-F238E27FC236}">
                <a16:creationId xmlns:a16="http://schemas.microsoft.com/office/drawing/2014/main" id="{B6A7CB13-5771-4201-98DC-6A4BFA76CBAD}"/>
              </a:ext>
            </a:extLst>
          </p:cNvPr>
          <p:cNvSpPr>
            <a:spLocks noGrp="1"/>
          </p:cNvSpPr>
          <p:nvPr>
            <p:ph type="title"/>
          </p:nvPr>
        </p:nvSpPr>
        <p:spPr>
          <a:xfrm>
            <a:off x="5161547" y="965200"/>
            <a:ext cx="6065253" cy="4927600"/>
          </a:xfrm>
        </p:spPr>
        <p:txBody>
          <a:bodyPr vert="horz" lIns="91440" tIns="45720" rIns="91440" bIns="45720" rtlCol="0" anchor="ctr">
            <a:normAutofit/>
          </a:bodyPr>
          <a:lstStyle/>
          <a:p>
            <a:pPr algn="l"/>
            <a:endParaRPr lang="en-US" sz="4800" dirty="0">
              <a:solidFill>
                <a:schemeClr val="tx1"/>
              </a:solidFill>
            </a:endParaRPr>
          </a:p>
        </p:txBody>
      </p:sp>
    </p:spTree>
    <p:extLst>
      <p:ext uri="{BB962C8B-B14F-4D97-AF65-F5344CB8AC3E}">
        <p14:creationId xmlns:p14="http://schemas.microsoft.com/office/powerpoint/2010/main" val="3523228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descr="&quot;Appendix 11: Letter from the people of New Orleans to our friends and allies.&quot;">
            <a:extLst>
              <a:ext uri="{FF2B5EF4-FFF2-40B4-BE49-F238E27FC236}">
                <a16:creationId xmlns:a16="http://schemas.microsoft.com/office/drawing/2014/main" id="{697B995D-D3FC-4E8E-8982-76312FCC5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12" y="2238375"/>
            <a:ext cx="3970564" cy="1612786"/>
          </a:xfrm>
          <a:prstGeom prst="rect">
            <a:avLst/>
          </a:prstGeom>
        </p:spPr>
      </p:pic>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4954063" y="2148694"/>
            <a:ext cx="6065253" cy="2746873"/>
          </a:xfrm>
        </p:spPr>
        <p:txBody>
          <a:bodyPr vert="horz" lIns="91440" tIns="45720" rIns="91440" bIns="45720" rtlCol="0" anchor="ctr">
            <a:noAutofit/>
          </a:bodyPr>
          <a:lstStyle/>
          <a:p>
            <a:pPr algn="l"/>
            <a:r>
              <a:rPr lang="en-US" sz="2400" dirty="0">
                <a:solidFill>
                  <a:schemeClr val="tx1"/>
                </a:solidFill>
              </a:rPr>
              <a:t>“While we remain in crisis, understaffed, underfunded and in many cases in desperate need of help, we have seen promises go unfulfilled. From the perspective of the poorest and the least powerful, it appears that the work of national allies on our behalf has either not happened or if it has happened it has been a failure.”</a:t>
            </a:r>
            <a:br>
              <a:rPr lang="en-US" sz="2400" dirty="0">
                <a:solidFill>
                  <a:schemeClr val="tx1"/>
                </a:solidFill>
              </a:rPr>
            </a:br>
            <a:br>
              <a:rPr lang="en-US" sz="2400" dirty="0">
                <a:solidFill>
                  <a:schemeClr val="tx1"/>
                </a:solidFill>
              </a:rPr>
            </a:br>
            <a:r>
              <a:rPr lang="en-US" sz="2400" dirty="0">
                <a:solidFill>
                  <a:schemeClr val="tx1"/>
                </a:solidFill>
              </a:rPr>
              <a:t>Page 1</a:t>
            </a:r>
          </a:p>
        </p:txBody>
      </p:sp>
    </p:spTree>
    <p:extLst>
      <p:ext uri="{BB962C8B-B14F-4D97-AF65-F5344CB8AC3E}">
        <p14:creationId xmlns:p14="http://schemas.microsoft.com/office/powerpoint/2010/main" val="2951866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descr="Book cover: Call Them by Their True Names by Rebecca Solnit">
            <a:extLst>
              <a:ext uri="{FF2B5EF4-FFF2-40B4-BE49-F238E27FC236}">
                <a16:creationId xmlns:a16="http://schemas.microsoft.com/office/drawing/2014/main" id="{ABE35BB1-549D-4D26-BA9A-BC310144F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34" y="410867"/>
            <a:ext cx="4130611" cy="5891886"/>
          </a:xfrm>
          <a:prstGeom prst="rect">
            <a:avLst/>
          </a:prstGeom>
        </p:spPr>
      </p:pic>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5188180" y="1964841"/>
            <a:ext cx="6065253" cy="3411491"/>
          </a:xfrm>
        </p:spPr>
        <p:txBody>
          <a:bodyPr vert="horz" lIns="91440" tIns="45720" rIns="91440" bIns="45720" rtlCol="0" anchor="ctr">
            <a:normAutofit/>
          </a:bodyPr>
          <a:lstStyle/>
          <a:p>
            <a:pPr algn="l"/>
            <a:r>
              <a:rPr lang="en-US" sz="2400" dirty="0">
                <a:solidFill>
                  <a:schemeClr val="tx1"/>
                </a:solidFill>
              </a:rPr>
              <a:t>“I feared after the election that those of us who are not directly targeted would do what people have often done during despotic regimes: withdraw into private life, wait it out, take care of themselves and no one else.</a:t>
            </a:r>
            <a:br>
              <a:rPr lang="en-US" sz="2400" dirty="0">
                <a:solidFill>
                  <a:schemeClr val="tx1"/>
                </a:solidFill>
              </a:rPr>
            </a:br>
            <a:br>
              <a:rPr lang="en-US" sz="2400" dirty="0">
                <a:solidFill>
                  <a:schemeClr val="tx1"/>
                </a:solidFill>
              </a:rPr>
            </a:br>
            <a:r>
              <a:rPr lang="en-US" sz="2400" dirty="0">
                <a:solidFill>
                  <a:schemeClr val="tx1"/>
                </a:solidFill>
              </a:rPr>
              <a:t>Something else happened instead.”</a:t>
            </a:r>
            <a:br>
              <a:rPr lang="en-US" sz="2400" dirty="0">
                <a:solidFill>
                  <a:schemeClr val="tx1"/>
                </a:solidFill>
              </a:rPr>
            </a:br>
            <a:br>
              <a:rPr lang="en-US" sz="2400" dirty="0">
                <a:solidFill>
                  <a:schemeClr val="tx1"/>
                </a:solidFill>
              </a:rPr>
            </a:br>
            <a:r>
              <a:rPr lang="en-US" sz="2400" dirty="0">
                <a:solidFill>
                  <a:schemeClr val="tx1"/>
                </a:solidFill>
              </a:rPr>
              <a:t>Page 167</a:t>
            </a:r>
          </a:p>
        </p:txBody>
      </p:sp>
    </p:spTree>
    <p:extLst>
      <p:ext uri="{BB962C8B-B14F-4D97-AF65-F5344CB8AC3E}">
        <p14:creationId xmlns:p14="http://schemas.microsoft.com/office/powerpoint/2010/main" val="22961177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 name="Group 6" hidden="1">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44F7C90B-8333-4519-BE89-44DEAD4D3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EAE297-BAB5-4C1D-9F2C-D67C4FEC8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D6DCE45-FCB6-4B94-8EDA-A0CC941E7B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143000"/>
            <a:ext cx="0" cy="4427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A7CB13-5771-4201-98DC-6A4BFA76CBAD}"/>
              </a:ext>
            </a:extLst>
          </p:cNvPr>
          <p:cNvSpPr>
            <a:spLocks noGrp="1"/>
          </p:cNvSpPr>
          <p:nvPr>
            <p:ph type="title"/>
          </p:nvPr>
        </p:nvSpPr>
        <p:spPr>
          <a:xfrm>
            <a:off x="5161547" y="965200"/>
            <a:ext cx="6065253" cy="4927600"/>
          </a:xfrm>
        </p:spPr>
        <p:txBody>
          <a:bodyPr vert="horz" lIns="91440" tIns="45720" rIns="91440" bIns="45720" rtlCol="0" anchor="ctr">
            <a:normAutofit/>
          </a:bodyPr>
          <a:lstStyle/>
          <a:p>
            <a:pPr algn="l"/>
            <a:r>
              <a:rPr lang="en-US" sz="4800" dirty="0">
                <a:solidFill>
                  <a:schemeClr val="tx1"/>
                </a:solidFill>
              </a:rPr>
              <a:t>Personal Changes</a:t>
            </a:r>
          </a:p>
        </p:txBody>
      </p:sp>
    </p:spTree>
    <p:extLst>
      <p:ext uri="{BB962C8B-B14F-4D97-AF65-F5344CB8AC3E}">
        <p14:creationId xmlns:p14="http://schemas.microsoft.com/office/powerpoint/2010/main" val="422669115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183</TotalTime>
  <Words>423</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Active Citizenship</vt:lpstr>
      <vt:lpstr>“What have you done to earn your box? Besides being born at a certain place in a certain time, did you have to do anything? Anything at all? If you wanted to have a career, if you wanted to have a life, if you wanted to exist as a human being, what would you have done?”</vt:lpstr>
      <vt:lpstr>“The man at the cash register wants to know if you think your card will work. If this is his routine, he didn't use it on the friend who went before you. As she picks up her bags, she looks to see what you will say. She says nothing. You want her to say something – both as witness and as a friend. She is not you; her silence says so. Because you are watching this all take place even as you participate in it, you say nothing as well.”   Page 54</vt:lpstr>
      <vt:lpstr>“The electoral integrity project, using a number of benchmarks and measurements, was stunned to find that when it applied those same calculations in the United States as it had in Egypt, Yemen, and Sudan, North Carolina was “no longer considered to be a fully functioning democracy.””   Page 97</vt:lpstr>
      <vt:lpstr>“But those of us who are “white” can only become part of the solution if we recognize the degree to which we are already part of the problem — not because of our race, but because of our possessive investment in it.”   Page 384</vt:lpstr>
      <vt:lpstr>PowerPoint Presentation</vt:lpstr>
      <vt:lpstr>“While we remain in crisis, understaffed, underfunded and in many cases in desperate need of help, we have seen promises go unfulfilled. From the perspective of the poorest and the least powerful, it appears that the work of national allies on our behalf has either not happened or if it has happened it has been a failure.”  Page 1</vt:lpstr>
      <vt:lpstr>“I feared after the election that those of us who are not directly targeted would do what people have often done during despotic regimes: withdraw into private life, wait it out, take care of themselves and no one else.  Something else happened instead.”  Page 167</vt:lpstr>
      <vt:lpstr>Personal Changes</vt:lpstr>
      <vt:lpstr>Interest in local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Citizenship</dc:title>
  <dc:creator>will lonnquist</dc:creator>
  <cp:lastModifiedBy>Lisa Aiken</cp:lastModifiedBy>
  <cp:revision>11</cp:revision>
  <dcterms:created xsi:type="dcterms:W3CDTF">2020-05-03T23:20:38Z</dcterms:created>
  <dcterms:modified xsi:type="dcterms:W3CDTF">2020-06-17T18:38:08Z</dcterms:modified>
</cp:coreProperties>
</file>