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Lst>
  <p:sldIdLst>
    <p:sldId id="256" r:id="rId2"/>
    <p:sldId id="257" r:id="rId3"/>
    <p:sldId id="258" r:id="rId4"/>
    <p:sldId id="264" r:id="rId5"/>
    <p:sldId id="265" r:id="rId6"/>
    <p:sldId id="26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p:restoredTop sz="94678"/>
  </p:normalViewPr>
  <p:slideViewPr>
    <p:cSldViewPr snapToGrid="0" snapToObjects="1">
      <p:cViewPr varScale="1">
        <p:scale>
          <a:sx n="34" d="100"/>
          <a:sy n="34" d="100"/>
        </p:scale>
        <p:origin x="90"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602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08088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599992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227227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405026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759229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6/22/2020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480398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6/22/2020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157147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6/22/2020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727810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614024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24332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6/22/2020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5910959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B30B34-4702-4C56-B5BF-13F32B8D74A3}"/>
              </a:ext>
              <a:ext uri="{C183D7F6-B498-43B3-948B-1728B52AA6E4}">
                <adec:decorative xmlns:adec="http://schemas.microsoft.com/office/drawing/2017/decorative" val="1"/>
              </a:ext>
            </a:extLst>
          </p:cNvPr>
          <p:cNvPicPr>
            <a:picLocks noChangeAspect="1"/>
          </p:cNvPicPr>
          <p:nvPr/>
        </p:nvPicPr>
        <p:blipFill rotWithShape="1">
          <a:blip r:embed="rId2"/>
          <a:srcRect t="40960" b="2790"/>
          <a:stretch/>
        </p:blipFill>
        <p:spPr>
          <a:xfrm>
            <a:off x="-3047" y="10"/>
            <a:ext cx="12191999" cy="6857990"/>
          </a:xfrm>
          <a:prstGeom prst="rect">
            <a:avLst/>
          </a:prstGeom>
        </p:spPr>
      </p:pic>
      <p:sp>
        <p:nvSpPr>
          <p:cNvPr id="3" name="Subtitle 2">
            <a:extLst>
              <a:ext uri="{FF2B5EF4-FFF2-40B4-BE49-F238E27FC236}">
                <a16:creationId xmlns:a16="http://schemas.microsoft.com/office/drawing/2014/main" id="{1E2DE335-B06C-304D-8EC7-92C7A890F138}"/>
              </a:ext>
              <a:ext uri="{C183D7F6-B498-43B3-948B-1728B52AA6E4}">
                <adec:decorative xmlns:adec="http://schemas.microsoft.com/office/drawing/2017/decorative" val="1"/>
              </a:ext>
            </a:extLst>
          </p:cNvPr>
          <p:cNvSpPr>
            <a:spLocks noGrp="1"/>
          </p:cNvSpPr>
          <p:nvPr>
            <p:ph type="subTitle" idx="1"/>
          </p:nvPr>
        </p:nvSpPr>
        <p:spPr>
          <a:xfrm>
            <a:off x="1100051" y="4158916"/>
            <a:ext cx="10058400" cy="1195834"/>
          </a:xfrm>
          <a:effectLst>
            <a:outerShdw blurRad="50800" dist="38100" dir="2700000" algn="tl" rotWithShape="0">
              <a:prstClr val="black">
                <a:alpha val="40000"/>
              </a:prstClr>
            </a:outerShdw>
          </a:effectLst>
        </p:spPr>
        <p:txBody>
          <a:bodyPr>
            <a:normAutofit/>
          </a:bodyPr>
          <a:lstStyle/>
          <a:p>
            <a:pPr algn="ctr"/>
            <a:r>
              <a:rPr lang="en-US" sz="3200" dirty="0">
                <a:highlight>
                  <a:srgbClr val="000000"/>
                </a:highlight>
                <a:latin typeface="Times New Roman" panose="02020603050405020304" pitchFamily="18" charset="0"/>
                <a:cs typeface="Times New Roman" panose="02020603050405020304" pitchFamily="18" charset="0"/>
              </a:rPr>
              <a:t>XXXXXXXXXXXX</a:t>
            </a:r>
          </a:p>
        </p:txBody>
      </p:sp>
      <p:sp>
        <p:nvSpPr>
          <p:cNvPr id="2" name="Title 1">
            <a:extLst>
              <a:ext uri="{FF2B5EF4-FFF2-40B4-BE49-F238E27FC236}">
                <a16:creationId xmlns:a16="http://schemas.microsoft.com/office/drawing/2014/main" id="{5EE9AB36-5E35-0941-B328-263FBEDCE050}"/>
              </a:ext>
            </a:extLst>
          </p:cNvPr>
          <p:cNvSpPr>
            <a:spLocks noGrp="1"/>
          </p:cNvSpPr>
          <p:nvPr>
            <p:ph type="ctrTitle"/>
          </p:nvPr>
        </p:nvSpPr>
        <p:spPr>
          <a:xfrm>
            <a:off x="1097280" y="325549"/>
            <a:ext cx="10058400" cy="3663755"/>
          </a:xfrm>
          <a:effectLst>
            <a:outerShdw blurRad="50800" dist="38100" dir="2700000" algn="tl" rotWithShape="0">
              <a:prstClr val="black">
                <a:alpha val="40000"/>
              </a:prstClr>
            </a:outerShdw>
          </a:effectLst>
        </p:spPr>
        <p:txBody>
          <a:bodyPr>
            <a:normAutofit/>
          </a:bodyPr>
          <a:lstStyle/>
          <a:p>
            <a:pPr algn="ctr"/>
            <a:r>
              <a:rPr lang="en-US" sz="7200" b="1" dirty="0">
                <a:latin typeface="Times New Roman" panose="02020603050405020304" pitchFamily="18" charset="0"/>
                <a:cs typeface="Times New Roman" panose="02020603050405020304" pitchFamily="18" charset="0"/>
              </a:rPr>
              <a:t>Active Citizenship</a:t>
            </a:r>
          </a:p>
        </p:txBody>
      </p:sp>
    </p:spTree>
    <p:extLst>
      <p:ext uri="{BB962C8B-B14F-4D97-AF65-F5344CB8AC3E}">
        <p14:creationId xmlns:p14="http://schemas.microsoft.com/office/powerpoint/2010/main" val="719205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337B9392-AAA2-B54A-AB6D-FF738063CE0F}"/>
              </a:ext>
              <a:ext uri="{C183D7F6-B498-43B3-948B-1728B52AA6E4}">
                <adec:decorative xmlns:adec="http://schemas.microsoft.com/office/drawing/2017/decorative" val="1"/>
              </a:ext>
            </a:extLst>
          </p:cNvPr>
          <p:cNvPicPr>
            <a:picLocks noChangeAspect="1"/>
          </p:cNvPicPr>
          <p:nvPr/>
        </p:nvPicPr>
        <p:blipFill rotWithShape="1">
          <a:blip r:embed="rId3">
            <a:alphaModFix/>
          </a:blip>
          <a:srcRect r="13102" b="3"/>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2" name="Title 1">
            <a:extLst>
              <a:ext uri="{FF2B5EF4-FFF2-40B4-BE49-F238E27FC236}">
                <a16:creationId xmlns:a16="http://schemas.microsoft.com/office/drawing/2014/main" id="{E4688C6F-CC49-1C4D-A6A7-AAA0147DB57F}"/>
              </a:ext>
            </a:extLst>
          </p:cNvPr>
          <p:cNvSpPr>
            <a:spLocks noGrp="1"/>
          </p:cNvSpPr>
          <p:nvPr>
            <p:ph type="ctrTitle"/>
          </p:nvPr>
        </p:nvSpPr>
        <p:spPr>
          <a:xfrm>
            <a:off x="6096001" y="4267832"/>
            <a:ext cx="6095998" cy="1401448"/>
          </a:xfrm>
        </p:spPr>
        <p:txBody>
          <a:bodyPr anchor="t">
            <a:normAutofit fontScale="90000"/>
          </a:bodyPr>
          <a:lstStyle/>
          <a:p>
            <a:pPr algn="l"/>
            <a:r>
              <a:rPr lang="en-US" sz="4400" u="sng" dirty="0">
                <a:solidFill>
                  <a:srgbClr val="000000"/>
                </a:solidFill>
                <a:latin typeface="Times New Roman" panose="02020603050405020304" pitchFamily="18" charset="0"/>
                <a:cs typeface="Times New Roman" panose="02020603050405020304" pitchFamily="18" charset="0"/>
              </a:rPr>
              <a:t>Takeaway</a:t>
            </a:r>
            <a:r>
              <a:rPr lang="en-US" sz="4400" dirty="0">
                <a:solidFill>
                  <a:srgbClr val="000000"/>
                </a:solidFill>
                <a:latin typeface="Times New Roman" panose="02020603050405020304" pitchFamily="18" charset="0"/>
                <a:cs typeface="Times New Roman" panose="02020603050405020304" pitchFamily="18" charset="0"/>
              </a:rPr>
              <a:t>: </a:t>
            </a:r>
            <a:br>
              <a:rPr lang="en-US" sz="4400" dirty="0">
                <a:solidFill>
                  <a:srgbClr val="000000"/>
                </a:solidFill>
                <a:latin typeface="Times New Roman" panose="02020603050405020304" pitchFamily="18" charset="0"/>
                <a:cs typeface="Times New Roman" panose="02020603050405020304" pitchFamily="18" charset="0"/>
              </a:rPr>
            </a:br>
            <a:r>
              <a:rPr lang="en-US" sz="4400" dirty="0">
                <a:solidFill>
                  <a:srgbClr val="000000"/>
                </a:solidFill>
                <a:latin typeface="Times New Roman" panose="02020603050405020304" pitchFamily="18" charset="0"/>
                <a:cs typeface="Times New Roman" panose="02020603050405020304" pitchFamily="18" charset="0"/>
              </a:rPr>
              <a:t>Challenge previous thoughts</a:t>
            </a:r>
          </a:p>
        </p:txBody>
      </p:sp>
    </p:spTree>
    <p:extLst>
      <p:ext uri="{BB962C8B-B14F-4D97-AF65-F5344CB8AC3E}">
        <p14:creationId xmlns:p14="http://schemas.microsoft.com/office/powerpoint/2010/main" val="267538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FFBFC9C9-CE67-5F44-BCAD-4971C570B604}"/>
              </a:ext>
              <a:ext uri="{C183D7F6-B498-43B3-948B-1728B52AA6E4}">
                <adec:decorative xmlns:adec="http://schemas.microsoft.com/office/drawing/2017/decorative" val="1"/>
              </a:ext>
            </a:extLst>
          </p:cNvPr>
          <p:cNvPicPr>
            <a:picLocks noChangeAspect="1"/>
          </p:cNvPicPr>
          <p:nvPr/>
        </p:nvPicPr>
        <p:blipFill rotWithShape="1">
          <a:blip r:embed="rId3">
            <a:alphaModFix/>
          </a:blip>
          <a:srcRect r="4455"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pic>
        <p:nvPicPr>
          <p:cNvPr id="11" name="Picture 10" descr="book cover of &quot;Dear America: Notes of an Undocumented Citizen&quot; by Jose Antonio Vargas &#10;&#10;Description automatically generated">
            <a:extLst>
              <a:ext uri="{FF2B5EF4-FFF2-40B4-BE49-F238E27FC236}">
                <a16:creationId xmlns:a16="http://schemas.microsoft.com/office/drawing/2014/main" id="{62BC5982-9805-8E49-97A8-E8F4DB2C7FA7}"/>
              </a:ext>
            </a:extLst>
          </p:cNvPr>
          <p:cNvPicPr>
            <a:picLocks noChangeAspect="1"/>
          </p:cNvPicPr>
          <p:nvPr/>
        </p:nvPicPr>
        <p:blipFill>
          <a:blip r:embed="rId4"/>
          <a:stretch>
            <a:fillRect/>
          </a:stretch>
        </p:blipFill>
        <p:spPr>
          <a:xfrm>
            <a:off x="674784" y="2321362"/>
            <a:ext cx="3347527" cy="2215275"/>
          </a:xfrm>
          <a:prstGeom prst="rect">
            <a:avLst/>
          </a:prstGeom>
        </p:spPr>
      </p:pic>
      <p:sp>
        <p:nvSpPr>
          <p:cNvPr id="3" name="Subtitle 2">
            <a:extLst>
              <a:ext uri="{FF2B5EF4-FFF2-40B4-BE49-F238E27FC236}">
                <a16:creationId xmlns:a16="http://schemas.microsoft.com/office/drawing/2014/main" id="{CE77D25E-DA51-2C42-BB94-D48DEE58F569}"/>
              </a:ext>
            </a:extLst>
          </p:cNvPr>
          <p:cNvSpPr>
            <a:spLocks noGrp="1"/>
          </p:cNvSpPr>
          <p:nvPr>
            <p:ph type="subTitle" idx="1"/>
          </p:nvPr>
        </p:nvSpPr>
        <p:spPr>
          <a:xfrm>
            <a:off x="5614876" y="1496290"/>
            <a:ext cx="6090572" cy="4931805"/>
          </a:xfrm>
        </p:spPr>
        <p:txBody>
          <a:bodyPr vert="horz" lIns="91440" tIns="45720" rIns="91440" bIns="45720" rtlCol="0" anchor="t">
            <a:normAutofit fontScale="92500" lnSpcReduction="20000"/>
          </a:bodyPr>
          <a:lstStyle/>
          <a:p>
            <a:pPr indent="-228600" algn="l">
              <a:buFont typeface="Arial" panose="020B0604020202020204" pitchFamily="34" charset="0"/>
              <a:buChar char="•"/>
            </a:pPr>
            <a:r>
              <a:rPr lang="en-US" sz="2000" b="1" cap="none" spc="-50" dirty="0">
                <a:solidFill>
                  <a:srgbClr val="000000"/>
                </a:solidFill>
                <a:latin typeface="Times New Roman" panose="02020603050405020304" pitchFamily="18" charset="0"/>
                <a:cs typeface="Times New Roman" panose="02020603050405020304" pitchFamily="18" charset="0"/>
              </a:rPr>
              <a:t>What does it mean to be a citizen? </a:t>
            </a:r>
          </a:p>
          <a:p>
            <a:pPr indent="-228600" algn="l">
              <a:buFont typeface="Arial" panose="020B0604020202020204" pitchFamily="34" charset="0"/>
              <a:buChar char="•"/>
            </a:pPr>
            <a:r>
              <a:rPr lang="en-US" sz="2000" b="1" cap="none" spc="-50" dirty="0">
                <a:solidFill>
                  <a:srgbClr val="000000"/>
                </a:solidFill>
                <a:latin typeface="Times New Roman" panose="02020603050405020304" pitchFamily="18" charset="0"/>
                <a:cs typeface="Times New Roman" panose="02020603050405020304" pitchFamily="18" charset="0"/>
              </a:rPr>
              <a:t>Who gets to be a citizen? </a:t>
            </a:r>
            <a:br>
              <a:rPr lang="en-US" sz="2000" cap="none" spc="-50" dirty="0">
                <a:solidFill>
                  <a:srgbClr val="000000"/>
                </a:solidFill>
                <a:latin typeface="Times New Roman" panose="02020603050405020304" pitchFamily="18" charset="0"/>
                <a:cs typeface="Times New Roman" panose="02020603050405020304" pitchFamily="18" charset="0"/>
              </a:rPr>
            </a:br>
            <a:br>
              <a:rPr lang="en-US" sz="2000" cap="none" spc="-50" dirty="0">
                <a:solidFill>
                  <a:srgbClr val="000000"/>
                </a:solidFill>
                <a:latin typeface="Times New Roman" panose="02020603050405020304" pitchFamily="18" charset="0"/>
                <a:cs typeface="Times New Roman" panose="02020603050405020304" pitchFamily="18" charset="0"/>
              </a:rPr>
            </a:br>
            <a:r>
              <a:rPr lang="en-US" sz="2000" cap="none" spc="-50" dirty="0">
                <a:solidFill>
                  <a:srgbClr val="000000"/>
                </a:solidFill>
                <a:latin typeface="Times New Roman" panose="02020603050405020304" pitchFamily="18" charset="0"/>
                <a:cs typeface="Times New Roman" panose="02020603050405020304" pitchFamily="18" charset="0"/>
              </a:rPr>
              <a:t>Vargas explains that his grandfather “swiped the card from his hand, and uttered a sentence that changed the course of [his] life… His voice was soft, soaking in shame… You are not supposed to be here” (Vargas 33).</a:t>
            </a:r>
            <a:br>
              <a:rPr lang="en-US" sz="2000" cap="none" spc="-50" dirty="0">
                <a:solidFill>
                  <a:srgbClr val="000000"/>
                </a:solidFill>
                <a:latin typeface="Times New Roman" panose="02020603050405020304" pitchFamily="18" charset="0"/>
                <a:cs typeface="Times New Roman" panose="02020603050405020304" pitchFamily="18" charset="0"/>
              </a:rPr>
            </a:br>
            <a:br>
              <a:rPr lang="en-US" sz="2000" cap="none" spc="-50" dirty="0">
                <a:solidFill>
                  <a:srgbClr val="000000"/>
                </a:solidFill>
                <a:latin typeface="Times New Roman" panose="02020603050405020304" pitchFamily="18" charset="0"/>
                <a:cs typeface="Times New Roman" panose="02020603050405020304" pitchFamily="18" charset="0"/>
              </a:rPr>
            </a:br>
            <a:r>
              <a:rPr lang="en-US" sz="2000" cap="none" spc="-50" dirty="0">
                <a:solidFill>
                  <a:srgbClr val="000000"/>
                </a:solidFill>
                <a:latin typeface="Times New Roman" panose="02020603050405020304" pitchFamily="18" charset="0"/>
                <a:cs typeface="Times New Roman" panose="02020603050405020304" pitchFamily="18" charset="0"/>
              </a:rPr>
              <a:t>“What did you have to do to earn your box? Besides being born at a certain place in a certain time, did you have to do anything? Anything at all? If you wanted to have a career, if you wanted to have a life, if you wanted to exist as a human being, what would you have done?” (Vargas 72).</a:t>
            </a:r>
          </a:p>
          <a:p>
            <a:pPr algn="l"/>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Citizenship should not have an effect on a person’s effectiveness to infiltrate society in a positive light. But sadly, for the term </a:t>
            </a:r>
            <a:r>
              <a:rPr lang="en-US" sz="2000" i="1" dirty="0">
                <a:latin typeface="Times New Roman" panose="02020603050405020304" pitchFamily="18" charset="0"/>
                <a:cs typeface="Times New Roman" panose="02020603050405020304" pitchFamily="18" charset="0"/>
              </a:rPr>
              <a:t>active citizen</a:t>
            </a:r>
            <a:r>
              <a:rPr lang="en-US" sz="2000" dirty="0">
                <a:latin typeface="Times New Roman" panose="02020603050405020304" pitchFamily="18" charset="0"/>
                <a:cs typeface="Times New Roman" panose="02020603050405020304" pitchFamily="18" charset="0"/>
              </a:rPr>
              <a:t>, it does. </a:t>
            </a:r>
          </a:p>
          <a:p>
            <a:pPr algn="l"/>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Dr. Julia </a:t>
            </a:r>
            <a:r>
              <a:rPr lang="en-US" sz="2000" dirty="0" err="1">
                <a:latin typeface="Times New Roman" panose="02020603050405020304" pitchFamily="18" charset="0"/>
                <a:cs typeface="Times New Roman" panose="02020603050405020304" pitchFamily="18" charset="0"/>
              </a:rPr>
              <a:t>lafrate</a:t>
            </a:r>
            <a:r>
              <a:rPr lang="en-US" sz="2000" dirty="0">
                <a:latin typeface="Times New Roman" panose="02020603050405020304" pitchFamily="18" charset="0"/>
                <a:cs typeface="Times New Roman" panose="02020603050405020304" pitchFamily="18" charset="0"/>
              </a:rPr>
              <a:t> on CNN</a:t>
            </a:r>
          </a:p>
          <a:p>
            <a:pPr indent="-228600" algn="l">
              <a:buFont typeface="Arial" panose="020B0604020202020204" pitchFamily="34" charset="0"/>
              <a:buChar char="•"/>
            </a:pPr>
            <a:endParaRPr lang="en-US" sz="1700" dirty="0">
              <a:solidFill>
                <a:srgbClr val="000000"/>
              </a:solidFill>
            </a:endParaRPr>
          </a:p>
        </p:txBody>
      </p:sp>
      <p:sp>
        <p:nvSpPr>
          <p:cNvPr id="2" name="Title 1">
            <a:extLst>
              <a:ext uri="{FF2B5EF4-FFF2-40B4-BE49-F238E27FC236}">
                <a16:creationId xmlns:a16="http://schemas.microsoft.com/office/drawing/2014/main" id="{3BAAD8E5-F504-9B46-BFE8-E7D547703CB5}"/>
              </a:ext>
            </a:extLst>
          </p:cNvPr>
          <p:cNvSpPr>
            <a:spLocks noGrp="1"/>
          </p:cNvSpPr>
          <p:nvPr>
            <p:ph type="ctrTitle"/>
          </p:nvPr>
        </p:nvSpPr>
        <p:spPr>
          <a:xfrm>
            <a:off x="5614875" y="263913"/>
            <a:ext cx="4977976" cy="1454051"/>
          </a:xfrm>
        </p:spPr>
        <p:txBody>
          <a:bodyPr vert="horz" lIns="91440" tIns="45720" rIns="91440" bIns="45720" rtlCol="0" anchor="ctr">
            <a:normAutofit/>
          </a:bodyPr>
          <a:lstStyle/>
          <a:p>
            <a:pPr algn="l"/>
            <a:r>
              <a:rPr lang="en-US" sz="4400" b="1" dirty="0">
                <a:solidFill>
                  <a:srgbClr val="000000"/>
                </a:solidFill>
                <a:latin typeface="Times New Roman" panose="02020603050405020304" pitchFamily="18" charset="0"/>
                <a:cs typeface="Times New Roman" panose="02020603050405020304" pitchFamily="18" charset="0"/>
              </a:rPr>
              <a:t>Citizen?</a:t>
            </a:r>
          </a:p>
        </p:txBody>
      </p:sp>
    </p:spTree>
    <p:extLst>
      <p:ext uri="{BB962C8B-B14F-4D97-AF65-F5344CB8AC3E}">
        <p14:creationId xmlns:p14="http://schemas.microsoft.com/office/powerpoint/2010/main" val="317943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FFBFC9C9-CE67-5F44-BCAD-4971C570B604}"/>
              </a:ext>
              <a:ext uri="{C183D7F6-B498-43B3-948B-1728B52AA6E4}">
                <adec:decorative xmlns:adec="http://schemas.microsoft.com/office/drawing/2017/decorative" val="1"/>
              </a:ext>
            </a:extLst>
          </p:cNvPr>
          <p:cNvPicPr>
            <a:picLocks noChangeAspect="1"/>
          </p:cNvPicPr>
          <p:nvPr/>
        </p:nvPicPr>
        <p:blipFill rotWithShape="1">
          <a:blip r:embed="rId3">
            <a:alphaModFix/>
          </a:blip>
          <a:srcRect r="4455"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ubtitle 2">
            <a:extLst>
              <a:ext uri="{FF2B5EF4-FFF2-40B4-BE49-F238E27FC236}">
                <a16:creationId xmlns:a16="http://schemas.microsoft.com/office/drawing/2014/main" id="{CE77D25E-DA51-2C42-BB94-D48DEE58F569}"/>
              </a:ext>
            </a:extLst>
          </p:cNvPr>
          <p:cNvSpPr>
            <a:spLocks noGrp="1"/>
          </p:cNvSpPr>
          <p:nvPr>
            <p:ph type="subTitle" idx="1"/>
          </p:nvPr>
        </p:nvSpPr>
        <p:spPr>
          <a:xfrm>
            <a:off x="5614876" y="1496291"/>
            <a:ext cx="6090572" cy="5097796"/>
          </a:xfrm>
        </p:spPr>
        <p:txBody>
          <a:bodyPr vert="horz" lIns="91440" tIns="45720" rIns="91440" bIns="45720" rtlCol="0" anchor="t">
            <a:normAutofit fontScale="85000" lnSpcReduction="10000"/>
          </a:bodyPr>
          <a:lstStyle/>
          <a:p>
            <a:pPr indent="-228600" algn="l">
              <a:buFont typeface="Arial" panose="020B0604020202020204" pitchFamily="34" charset="0"/>
              <a:buChar char="•"/>
            </a:pPr>
            <a:r>
              <a:rPr lang="en-US" sz="2000" b="1" cap="none" spc="-50" dirty="0">
                <a:solidFill>
                  <a:srgbClr val="000000"/>
                </a:solidFill>
                <a:latin typeface="Times New Roman" panose="02020603050405020304" pitchFamily="18" charset="0"/>
                <a:cs typeface="Times New Roman" panose="02020603050405020304" pitchFamily="18" charset="0"/>
              </a:rPr>
              <a:t>Who has power? </a:t>
            </a:r>
          </a:p>
          <a:p>
            <a:pPr indent="-228600" algn="l">
              <a:buFont typeface="Arial" panose="020B0604020202020204" pitchFamily="34" charset="0"/>
              <a:buChar char="•"/>
            </a:pPr>
            <a:r>
              <a:rPr lang="en-US" sz="2000" b="1" spc="-50" dirty="0">
                <a:solidFill>
                  <a:srgbClr val="000000"/>
                </a:solidFill>
                <a:latin typeface="Times New Roman" panose="02020603050405020304" pitchFamily="18" charset="0"/>
                <a:cs typeface="Times New Roman" panose="02020603050405020304" pitchFamily="18" charset="0"/>
              </a:rPr>
              <a:t>Why does a person have power?</a:t>
            </a:r>
          </a:p>
          <a:p>
            <a:pPr indent="-228600" algn="l">
              <a:buFont typeface="Arial" panose="020B0604020202020204" pitchFamily="34" charset="0"/>
              <a:buChar char="•"/>
            </a:pPr>
            <a:r>
              <a:rPr lang="en-US" sz="2000" b="1" spc="-50" dirty="0">
                <a:solidFill>
                  <a:srgbClr val="000000"/>
                </a:solidFill>
                <a:latin typeface="Times New Roman" panose="02020603050405020304" pitchFamily="18" charset="0"/>
                <a:cs typeface="Times New Roman" panose="02020603050405020304" pitchFamily="18" charset="0"/>
              </a:rPr>
              <a:t>Who has power when the two sides are so intensely divided? </a:t>
            </a:r>
          </a:p>
          <a:p>
            <a:pPr algn="l"/>
            <a:endParaRPr lang="en-US" sz="2000" cap="none" spc="-50" dirty="0">
              <a:solidFill>
                <a:srgbClr val="000000"/>
              </a:solidFill>
              <a:latin typeface="Times New Roman" panose="02020603050405020304" pitchFamily="18" charset="0"/>
              <a:cs typeface="Times New Roman" panose="02020603050405020304" pitchFamily="18" charset="0"/>
            </a:endParaRPr>
          </a:p>
          <a:p>
            <a:pPr algn="l"/>
            <a:r>
              <a:rPr lang="en-US" sz="2000" cap="none" spc="-50" dirty="0">
                <a:solidFill>
                  <a:srgbClr val="000000"/>
                </a:solidFill>
                <a:latin typeface="Times New Roman" panose="02020603050405020304" pitchFamily="18" charset="0"/>
                <a:cs typeface="Times New Roman" panose="02020603050405020304" pitchFamily="18" charset="0"/>
              </a:rPr>
              <a:t>I attended the  </a:t>
            </a:r>
            <a:r>
              <a:rPr lang="en-US" sz="2000" dirty="0">
                <a:latin typeface="Times New Roman" panose="02020603050405020304" pitchFamily="18" charset="0"/>
                <a:cs typeface="Times New Roman" panose="02020603050405020304" pitchFamily="18" charset="0"/>
              </a:rPr>
              <a:t>Amherst Regional Public Schools Four Towns Committee Meeting </a:t>
            </a:r>
          </a:p>
          <a:p>
            <a:pPr algn="l"/>
            <a:r>
              <a:rPr lang="en-US" sz="2000" dirty="0">
                <a:latin typeface="Times New Roman" panose="02020603050405020304" pitchFamily="18" charset="0"/>
                <a:cs typeface="Times New Roman" panose="02020603050405020304" pitchFamily="18" charset="0"/>
              </a:rPr>
              <a:t>The goal of the meeting was to decide on an assessment method for the gap in funding in the 2020-1 school year budget</a:t>
            </a:r>
          </a:p>
          <a:p>
            <a:pPr algn="l"/>
            <a:br>
              <a:rPr lang="en-US" sz="2000" cap="none" spc="-50" dirty="0">
                <a:solidFill>
                  <a:srgbClr val="000000"/>
                </a:solidFill>
                <a:latin typeface="Times New Roman" panose="02020603050405020304" pitchFamily="18" charset="0"/>
                <a:cs typeface="Times New Roman" panose="02020603050405020304" pitchFamily="18" charset="0"/>
              </a:rPr>
            </a:br>
            <a:r>
              <a:rPr lang="en-US" sz="2000" cap="none" spc="-50" dirty="0">
                <a:solidFill>
                  <a:srgbClr val="000000"/>
                </a:solidFill>
                <a:latin typeface="Times New Roman" panose="02020603050405020304" pitchFamily="18" charset="0"/>
                <a:cs typeface="Times New Roman" panose="02020603050405020304" pitchFamily="18" charset="0"/>
              </a:rPr>
              <a:t>It was town against town </a:t>
            </a:r>
          </a:p>
          <a:p>
            <a:pPr algn="l"/>
            <a:br>
              <a:rPr lang="en-US" sz="2000" cap="none" spc="-50" dirty="0">
                <a:solidFill>
                  <a:srgbClr val="000000"/>
                </a:solidFill>
                <a:latin typeface="Times New Roman" panose="02020603050405020304" pitchFamily="18" charset="0"/>
                <a:cs typeface="Times New Roman" panose="02020603050405020304" pitchFamily="18" charset="0"/>
              </a:rPr>
            </a:br>
            <a:r>
              <a:rPr lang="en-US" sz="2000" cap="none" spc="-50" dirty="0">
                <a:solidFill>
                  <a:srgbClr val="000000"/>
                </a:solidFill>
                <a:latin typeface="Times New Roman" panose="02020603050405020304" pitchFamily="18" charset="0"/>
                <a:cs typeface="Times New Roman" panose="02020603050405020304" pitchFamily="18" charset="0"/>
              </a:rPr>
              <a:t>Couldn’t accomplish anything because they were so divided</a:t>
            </a:r>
          </a:p>
          <a:p>
            <a:pPr algn="l"/>
            <a:endParaRPr lang="en-US" sz="2000" cap="none" spc="-50" dirty="0">
              <a:solidFill>
                <a:srgbClr val="000000"/>
              </a:solidFill>
              <a:latin typeface="Times New Roman" panose="02020603050405020304" pitchFamily="18" charset="0"/>
              <a:cs typeface="Times New Roman" panose="02020603050405020304" pitchFamily="18" charset="0"/>
            </a:endParaRPr>
          </a:p>
          <a:p>
            <a:pPr algn="l"/>
            <a:r>
              <a:rPr lang="en-US" sz="2000" spc="-50" dirty="0">
                <a:solidFill>
                  <a:srgbClr val="000000"/>
                </a:solidFill>
                <a:latin typeface="Times New Roman" panose="02020603050405020304" pitchFamily="18" charset="0"/>
                <a:cs typeface="Times New Roman" panose="02020603050405020304" pitchFamily="18" charset="0"/>
              </a:rPr>
              <a:t>Similar to political polarization in the US today</a:t>
            </a:r>
          </a:p>
          <a:p>
            <a:pPr algn="l"/>
            <a:endParaRPr lang="en-US" sz="2000" spc="-50" dirty="0">
              <a:solidFill>
                <a:srgbClr val="000000"/>
              </a:solidFill>
              <a:latin typeface="Times New Roman" panose="02020603050405020304" pitchFamily="18" charset="0"/>
              <a:cs typeface="Times New Roman" panose="02020603050405020304" pitchFamily="18" charset="0"/>
            </a:endParaRPr>
          </a:p>
          <a:p>
            <a:pPr algn="l"/>
            <a:r>
              <a:rPr lang="en-US" sz="2000" spc="-50" dirty="0">
                <a:solidFill>
                  <a:srgbClr val="000000"/>
                </a:solidFill>
                <a:latin typeface="Times New Roman" panose="02020603050405020304" pitchFamily="18" charset="0"/>
                <a:cs typeface="Times New Roman" panose="02020603050405020304" pitchFamily="18" charset="0"/>
              </a:rPr>
              <a:t>Colleges closing / reopen due to coronavirus </a:t>
            </a:r>
          </a:p>
          <a:p>
            <a:pPr algn="l"/>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BAAD8E5-F504-9B46-BFE8-E7D547703CB5}"/>
              </a:ext>
            </a:extLst>
          </p:cNvPr>
          <p:cNvSpPr>
            <a:spLocks noGrp="1"/>
          </p:cNvSpPr>
          <p:nvPr>
            <p:ph type="ctrTitle"/>
          </p:nvPr>
        </p:nvSpPr>
        <p:spPr>
          <a:xfrm>
            <a:off x="5614875" y="263913"/>
            <a:ext cx="4977976" cy="1454051"/>
          </a:xfrm>
        </p:spPr>
        <p:txBody>
          <a:bodyPr vert="horz" lIns="91440" tIns="45720" rIns="91440" bIns="45720" rtlCol="0" anchor="ctr">
            <a:normAutofit/>
          </a:bodyPr>
          <a:lstStyle/>
          <a:p>
            <a:pPr algn="l"/>
            <a:r>
              <a:rPr lang="en-US" sz="4400" b="1" dirty="0">
                <a:solidFill>
                  <a:srgbClr val="000000"/>
                </a:solidFill>
                <a:latin typeface="Times New Roman" panose="02020603050405020304" pitchFamily="18" charset="0"/>
                <a:cs typeface="Times New Roman" panose="02020603050405020304" pitchFamily="18" charset="0"/>
              </a:rPr>
              <a:t>Power?</a:t>
            </a:r>
          </a:p>
        </p:txBody>
      </p:sp>
    </p:spTree>
    <p:extLst>
      <p:ext uri="{BB962C8B-B14F-4D97-AF65-F5344CB8AC3E}">
        <p14:creationId xmlns:p14="http://schemas.microsoft.com/office/powerpoint/2010/main" val="47290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FFBFC9C9-CE67-5F44-BCAD-4971C570B604}"/>
              </a:ext>
              <a:ext uri="{C183D7F6-B498-43B3-948B-1728B52AA6E4}">
                <adec:decorative xmlns:adec="http://schemas.microsoft.com/office/drawing/2017/decorative" val="1"/>
              </a:ext>
            </a:extLst>
          </p:cNvPr>
          <p:cNvPicPr>
            <a:picLocks noChangeAspect="1"/>
          </p:cNvPicPr>
          <p:nvPr/>
        </p:nvPicPr>
        <p:blipFill rotWithShape="1">
          <a:blip r:embed="rId3">
            <a:alphaModFix/>
          </a:blip>
          <a:srcRect r="4455"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ubtitle 2">
            <a:extLst>
              <a:ext uri="{FF2B5EF4-FFF2-40B4-BE49-F238E27FC236}">
                <a16:creationId xmlns:a16="http://schemas.microsoft.com/office/drawing/2014/main" id="{CE77D25E-DA51-2C42-BB94-D48DEE58F569}"/>
              </a:ext>
            </a:extLst>
          </p:cNvPr>
          <p:cNvSpPr>
            <a:spLocks noGrp="1"/>
          </p:cNvSpPr>
          <p:nvPr>
            <p:ph type="subTitle" idx="1"/>
          </p:nvPr>
        </p:nvSpPr>
        <p:spPr>
          <a:xfrm>
            <a:off x="5614876" y="1440873"/>
            <a:ext cx="6090572" cy="5153214"/>
          </a:xfrm>
        </p:spPr>
        <p:txBody>
          <a:bodyPr vert="horz" lIns="91440" tIns="45720" rIns="91440" bIns="45720" rtlCol="0" anchor="t">
            <a:noAutofit/>
          </a:bodyPr>
          <a:lstStyle/>
          <a:p>
            <a:pPr marL="342900" indent="-342900" algn="l">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Who is in prison? </a:t>
            </a:r>
          </a:p>
          <a:p>
            <a:pPr marL="342900" indent="-342900" algn="l">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Why is someone in prison? </a:t>
            </a:r>
          </a:p>
          <a:p>
            <a:pPr marL="342900" indent="-342900" algn="l">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Who is society protecting by locking people up? </a:t>
            </a:r>
          </a:p>
          <a:p>
            <a:pPr algn="l"/>
            <a:endParaRPr lang="en-US" sz="1800" dirty="0">
              <a:latin typeface="Times New Roman" panose="02020603050405020304" pitchFamily="18" charset="0"/>
              <a:cs typeface="Times New Roman" panose="02020603050405020304" pitchFamily="18" charset="0"/>
            </a:endParaRPr>
          </a:p>
          <a:p>
            <a:pPr algn="l"/>
            <a:r>
              <a:rPr lang="en-US" sz="1800" dirty="0">
                <a:latin typeface="Times New Roman" panose="02020603050405020304" pitchFamily="18" charset="0"/>
                <a:cs typeface="Times New Roman" panose="02020603050405020304" pitchFamily="18" charset="0"/>
              </a:rPr>
              <a:t>Alexander states that “mass incarceration operates with stunning efficiency to sweep people of color off the streets, lock them in cages and then release them into an inferior second-class status” (Alexander 103).</a:t>
            </a:r>
          </a:p>
          <a:p>
            <a:pPr algn="l"/>
            <a:r>
              <a:rPr lang="en-US" sz="1800" dirty="0">
                <a:latin typeface="Times New Roman" panose="02020603050405020304" pitchFamily="18" charset="0"/>
                <a:cs typeface="Times New Roman" panose="02020603050405020304" pitchFamily="18" charset="0"/>
              </a:rPr>
              <a:t>Alexander writes, “19.5 million illicit drug users per year and only 1.5 million are arrested and only 175,000 actually go to prison, the law enforcement must make “strategic choices… about whom to target and what tactics to </a:t>
            </a:r>
            <a:r>
              <a:rPr lang="en-US" sz="1800" dirty="0" err="1">
                <a:latin typeface="Times New Roman" panose="02020603050405020304" pitchFamily="18" charset="0"/>
                <a:cs typeface="Times New Roman" panose="02020603050405020304" pitchFamily="18" charset="0"/>
              </a:rPr>
              <a:t>imploy</a:t>
            </a:r>
            <a:r>
              <a:rPr lang="en-US" sz="1800" dirty="0">
                <a:latin typeface="Times New Roman" panose="02020603050405020304" pitchFamily="18" charset="0"/>
                <a:cs typeface="Times New Roman" panose="02020603050405020304" pitchFamily="18" charset="0"/>
              </a:rPr>
              <a:t>” (104).</a:t>
            </a:r>
          </a:p>
          <a:p>
            <a:pPr algn="l"/>
            <a:r>
              <a:rPr lang="en-US" sz="1800" dirty="0">
                <a:latin typeface="Times New Roman" panose="02020603050405020304" pitchFamily="18" charset="0"/>
                <a:cs typeface="Times New Roman" panose="02020603050405020304" pitchFamily="18" charset="0"/>
              </a:rPr>
              <a:t>Alexander cites a study from the </a:t>
            </a:r>
            <a:r>
              <a:rPr lang="en-US" sz="1800" i="1" dirty="0">
                <a:latin typeface="Times New Roman" panose="02020603050405020304" pitchFamily="18" charset="0"/>
                <a:cs typeface="Times New Roman" panose="02020603050405020304" pitchFamily="18" charset="0"/>
              </a:rPr>
              <a:t>Journal of Alcohol and Drug Education</a:t>
            </a:r>
            <a:r>
              <a:rPr lang="en-US" sz="1800" dirty="0">
                <a:latin typeface="Times New Roman" panose="02020603050405020304" pitchFamily="18" charset="0"/>
                <a:cs typeface="Times New Roman" panose="02020603050405020304" pitchFamily="18" charset="0"/>
              </a:rPr>
              <a:t> and cites that 95% of people thought of drug users as black men. This stereotyped of black men being the vast majority of drug users and dealers is engrained into American society.</a:t>
            </a:r>
            <a:endParaRPr lang="en-US" sz="1800" cap="none" spc="-50" dirty="0">
              <a:solidFill>
                <a:srgbClr val="000000"/>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BAAD8E5-F504-9B46-BFE8-E7D547703CB5}"/>
              </a:ext>
            </a:extLst>
          </p:cNvPr>
          <p:cNvSpPr>
            <a:spLocks noGrp="1"/>
          </p:cNvSpPr>
          <p:nvPr>
            <p:ph type="ctrTitle"/>
          </p:nvPr>
        </p:nvSpPr>
        <p:spPr>
          <a:xfrm>
            <a:off x="4919988" y="263913"/>
            <a:ext cx="7271992" cy="1454051"/>
          </a:xfrm>
        </p:spPr>
        <p:txBody>
          <a:bodyPr vert="horz" lIns="91440" tIns="45720" rIns="91440" bIns="45720" rtlCol="0" anchor="ctr">
            <a:normAutofit/>
          </a:bodyPr>
          <a:lstStyle/>
          <a:p>
            <a:pPr algn="l"/>
            <a:r>
              <a:rPr lang="en-US" sz="4400" b="1" dirty="0">
                <a:solidFill>
                  <a:srgbClr val="000000"/>
                </a:solidFill>
                <a:latin typeface="Times New Roman" panose="02020603050405020304" pitchFamily="18" charset="0"/>
                <a:cs typeface="Times New Roman" panose="02020603050405020304" pitchFamily="18" charset="0"/>
              </a:rPr>
              <a:t>Prison / Mass Incarceration?</a:t>
            </a:r>
          </a:p>
        </p:txBody>
      </p:sp>
    </p:spTree>
    <p:extLst>
      <p:ext uri="{BB962C8B-B14F-4D97-AF65-F5344CB8AC3E}">
        <p14:creationId xmlns:p14="http://schemas.microsoft.com/office/powerpoint/2010/main" val="417583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FFBFC9C9-CE67-5F44-BCAD-4971C570B604}"/>
              </a:ext>
              <a:ext uri="{C183D7F6-B498-43B3-948B-1728B52AA6E4}">
                <adec:decorative xmlns:adec="http://schemas.microsoft.com/office/drawing/2017/decorative" val="1"/>
              </a:ext>
            </a:extLst>
          </p:cNvPr>
          <p:cNvPicPr>
            <a:picLocks noChangeAspect="1"/>
          </p:cNvPicPr>
          <p:nvPr/>
        </p:nvPicPr>
        <p:blipFill rotWithShape="1">
          <a:blip r:embed="rId3">
            <a:alphaModFix/>
          </a:blip>
          <a:srcRect r="4455"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pic>
        <p:nvPicPr>
          <p:cNvPr id="5" name="Picture 4" descr="image of the coronavirus">
            <a:extLst>
              <a:ext uri="{FF2B5EF4-FFF2-40B4-BE49-F238E27FC236}">
                <a16:creationId xmlns:a16="http://schemas.microsoft.com/office/drawing/2014/main" id="{58F44D89-9B97-3A4C-91DD-52EC5690808F}"/>
              </a:ext>
            </a:extLst>
          </p:cNvPr>
          <p:cNvPicPr>
            <a:picLocks noChangeAspect="1"/>
          </p:cNvPicPr>
          <p:nvPr/>
        </p:nvPicPr>
        <p:blipFill>
          <a:blip r:embed="rId4"/>
          <a:stretch>
            <a:fillRect/>
          </a:stretch>
        </p:blipFill>
        <p:spPr>
          <a:xfrm>
            <a:off x="697946" y="2272315"/>
            <a:ext cx="3482766" cy="2313370"/>
          </a:xfrm>
          <a:prstGeom prst="rect">
            <a:avLst/>
          </a:prstGeom>
        </p:spPr>
      </p:pic>
      <p:sp>
        <p:nvSpPr>
          <p:cNvPr id="3" name="Subtitle 2">
            <a:extLst>
              <a:ext uri="{FF2B5EF4-FFF2-40B4-BE49-F238E27FC236}">
                <a16:creationId xmlns:a16="http://schemas.microsoft.com/office/drawing/2014/main" id="{CE77D25E-DA51-2C42-BB94-D48DEE58F569}"/>
              </a:ext>
            </a:extLst>
          </p:cNvPr>
          <p:cNvSpPr>
            <a:spLocks noGrp="1"/>
          </p:cNvSpPr>
          <p:nvPr>
            <p:ph type="subTitle" idx="1"/>
          </p:nvPr>
        </p:nvSpPr>
        <p:spPr>
          <a:xfrm>
            <a:off x="5614876" y="1468582"/>
            <a:ext cx="6090572" cy="5125505"/>
          </a:xfrm>
        </p:spPr>
        <p:txBody>
          <a:bodyPr vert="horz" lIns="91440" tIns="45720" rIns="91440" bIns="45720" rtlCol="0" anchor="t">
            <a:noAutofit/>
          </a:bodyPr>
          <a:lstStyle/>
          <a:p>
            <a:pPr marL="342900" indent="-342900" algn="l">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Is America as accepting of a place as we once thought? </a:t>
            </a:r>
          </a:p>
          <a:p>
            <a:pPr marL="342900" indent="-342900" algn="l">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How does COVID-19 and the racism that surrounds it challenge our previous notions about race in the US today? </a:t>
            </a:r>
          </a:p>
          <a:p>
            <a:pPr algn="l"/>
            <a:r>
              <a:rPr lang="en-US" sz="1800" dirty="0">
                <a:latin typeface="Times New Roman" panose="02020603050405020304" pitchFamily="18" charset="0"/>
                <a:cs typeface="Times New Roman" panose="02020603050405020304" pitchFamily="18" charset="0"/>
              </a:rPr>
              <a:t>After 9/11 America pushed out Middle Easterners and Muslims, America shunned their religion and made people who identified in these ways feel unwelcomed and unsafe. America – which had always been considered a melting pot – had made it apparent who was allowed to </a:t>
            </a:r>
            <a:r>
              <a:rPr lang="en-US" sz="1800" i="1" dirty="0">
                <a:latin typeface="Times New Roman" panose="02020603050405020304" pitchFamily="18" charset="0"/>
                <a:cs typeface="Times New Roman" panose="02020603050405020304" pitchFamily="18" charset="0"/>
              </a:rPr>
              <a:t>melt</a:t>
            </a:r>
            <a:r>
              <a:rPr lang="en-US" sz="1800" dirty="0">
                <a:latin typeface="Times New Roman" panose="02020603050405020304" pitchFamily="18" charset="0"/>
                <a:cs typeface="Times New Roman" panose="02020603050405020304" pitchFamily="18" charset="0"/>
              </a:rPr>
              <a:t> in the pot.</a:t>
            </a:r>
          </a:p>
          <a:p>
            <a:pPr algn="l"/>
            <a:endParaRPr lang="en-US" sz="1800" dirty="0">
              <a:latin typeface="Times New Roman" panose="02020603050405020304" pitchFamily="18" charset="0"/>
              <a:cs typeface="Times New Roman" panose="02020603050405020304" pitchFamily="18" charset="0"/>
            </a:endParaRPr>
          </a:p>
          <a:p>
            <a:pPr algn="l"/>
            <a:r>
              <a:rPr lang="en-US" sz="1800" dirty="0">
                <a:latin typeface="Times New Roman" panose="02020603050405020304" pitchFamily="18" charset="0"/>
                <a:cs typeface="Times New Roman" panose="02020603050405020304" pitchFamily="18" charset="0"/>
              </a:rPr>
              <a:t>“As the coronavirus upends American life, Chinese Americans face a double threat. Not only are they grappling like everyone else with how to avoid the virus itself, they are also contending with growing racism in the form of verbal and physical attacks. Other Asian-Americans — with families from Korea, Vietnam, the Philippines, Myanmar and other places — are facing threats, too, lumped together with Chinese-Americans by a bigotry that does not know the difference” (</a:t>
            </a:r>
            <a:r>
              <a:rPr lang="en-US" sz="1800" dirty="0" err="1">
                <a:latin typeface="Times New Roman" panose="02020603050405020304" pitchFamily="18" charset="0"/>
                <a:cs typeface="Times New Roman" panose="02020603050405020304" pitchFamily="18" charset="0"/>
              </a:rPr>
              <a:t>Tavernise</a:t>
            </a:r>
            <a:r>
              <a:rPr lang="en-US" sz="1800" dirty="0">
                <a:latin typeface="Times New Roman" panose="02020603050405020304" pitchFamily="18" charset="0"/>
                <a:cs typeface="Times New Roman" panose="02020603050405020304" pitchFamily="18" charset="0"/>
              </a:rPr>
              <a:t> and </a:t>
            </a:r>
            <a:r>
              <a:rPr lang="en-US" sz="1800" dirty="0" err="1">
                <a:latin typeface="Times New Roman" panose="02020603050405020304" pitchFamily="18" charset="0"/>
                <a:cs typeface="Times New Roman" panose="02020603050405020304" pitchFamily="18" charset="0"/>
              </a:rPr>
              <a:t>Oppel</a:t>
            </a:r>
            <a:r>
              <a:rPr lang="en-US" sz="1800" dirty="0">
                <a:latin typeface="Times New Roman" panose="02020603050405020304" pitchFamily="18" charset="0"/>
                <a:cs typeface="Times New Roman" panose="02020603050405020304" pitchFamily="18" charset="0"/>
              </a:rPr>
              <a:t>).</a:t>
            </a:r>
          </a:p>
        </p:txBody>
      </p:sp>
      <p:sp>
        <p:nvSpPr>
          <p:cNvPr id="2" name="Title 1">
            <a:extLst>
              <a:ext uri="{FF2B5EF4-FFF2-40B4-BE49-F238E27FC236}">
                <a16:creationId xmlns:a16="http://schemas.microsoft.com/office/drawing/2014/main" id="{3BAAD8E5-F504-9B46-BFE8-E7D547703CB5}"/>
              </a:ext>
            </a:extLst>
          </p:cNvPr>
          <p:cNvSpPr>
            <a:spLocks noGrp="1"/>
          </p:cNvSpPr>
          <p:nvPr>
            <p:ph type="ctrTitle"/>
          </p:nvPr>
        </p:nvSpPr>
        <p:spPr>
          <a:xfrm>
            <a:off x="5614875" y="263913"/>
            <a:ext cx="5614874" cy="1454051"/>
          </a:xfrm>
        </p:spPr>
        <p:txBody>
          <a:bodyPr vert="horz" lIns="91440" tIns="45720" rIns="91440" bIns="45720" rtlCol="0" anchor="ctr">
            <a:normAutofit/>
          </a:bodyPr>
          <a:lstStyle/>
          <a:p>
            <a:pPr algn="l"/>
            <a:r>
              <a:rPr lang="en-US" sz="4400" b="1" dirty="0">
                <a:solidFill>
                  <a:srgbClr val="000000"/>
                </a:solidFill>
                <a:latin typeface="Times New Roman" panose="02020603050405020304" pitchFamily="18" charset="0"/>
                <a:cs typeface="Times New Roman" panose="02020603050405020304" pitchFamily="18" charset="0"/>
              </a:rPr>
              <a:t>COVID-19 &amp; Racism?</a:t>
            </a:r>
          </a:p>
        </p:txBody>
      </p:sp>
    </p:spTree>
    <p:extLst>
      <p:ext uri="{BB962C8B-B14F-4D97-AF65-F5344CB8AC3E}">
        <p14:creationId xmlns:p14="http://schemas.microsoft.com/office/powerpoint/2010/main" val="29127039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570</TotalTime>
  <Words>609</Words>
  <Application>Microsoft Office PowerPoint</Application>
  <PresentationFormat>Widescreen</PresentationFormat>
  <Paragraphs>37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Active Citizenship</vt:lpstr>
      <vt:lpstr>Takeaway:  Challenge previous thoughts</vt:lpstr>
      <vt:lpstr>Citizen?</vt:lpstr>
      <vt:lpstr>Power?</vt:lpstr>
      <vt:lpstr>Prison / Mass Incarceration?</vt:lpstr>
      <vt:lpstr>COVID-19 &amp; Racism?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Citizenship</dc:title>
  <dc:creator>Patricia Burkhart</dc:creator>
  <cp:lastModifiedBy>Lisa Aiken</cp:lastModifiedBy>
  <cp:revision>12</cp:revision>
  <dcterms:created xsi:type="dcterms:W3CDTF">2020-05-05T16:30:00Z</dcterms:created>
  <dcterms:modified xsi:type="dcterms:W3CDTF">2020-06-23T00:37:39Z</dcterms:modified>
</cp:coreProperties>
</file>