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3" r:id="rId6"/>
    <p:sldId id="265" r:id="rId7"/>
    <p:sldId id="271" r:id="rId8"/>
    <p:sldId id="264" r:id="rId9"/>
    <p:sldId id="270" r:id="rId10"/>
    <p:sldId id="272" r:id="rId11"/>
    <p:sldId id="268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056E5-EE73-416C-ACBD-98C866EBE436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3E763-CB73-4D79-8E15-B7A68BEAF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458E5E-6D09-4A99-8376-422392AC466A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398884-9342-4A15-B6EA-7682E306E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91200"/>
            <a:ext cx="6400800" cy="91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Math </a:t>
            </a:r>
            <a:r>
              <a:rPr lang="en-US" dirty="0" smtClean="0"/>
              <a:t>Review</a:t>
            </a:r>
          </a:p>
          <a:p>
            <a:r>
              <a:rPr lang="en-US" dirty="0" smtClean="0"/>
              <a:t>Ch. 1 Physics and Measurement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2530" name="Picture 2" descr="http://citizentom.files.wordpress.com/2009/01/mat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752600"/>
            <a:ext cx="5638800" cy="40908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significant digits for calculation?</a:t>
            </a:r>
          </a:p>
          <a:p>
            <a:pPr lvl="1"/>
            <a:r>
              <a:rPr lang="en-US" dirty="0" smtClean="0"/>
              <a:t>Add or Subtract – new number should be to the same decimal place as number with </a:t>
            </a:r>
            <a:r>
              <a:rPr lang="en-US" dirty="0" smtClean="0"/>
              <a:t>the highest </a:t>
            </a:r>
            <a:r>
              <a:rPr lang="en-US" dirty="0" smtClean="0"/>
              <a:t>decimal </a:t>
            </a:r>
            <a:r>
              <a:rPr lang="en-US" dirty="0" smtClean="0"/>
              <a:t>place in the rightmost digit</a:t>
            </a:r>
            <a:endParaRPr lang="en-US" dirty="0" smtClean="0"/>
          </a:p>
          <a:p>
            <a:pPr lvl="1"/>
            <a:r>
              <a:rPr lang="en-US" dirty="0" smtClean="0"/>
              <a:t>Multiply or Divide – the same as number with least sig figs</a:t>
            </a:r>
          </a:p>
          <a:p>
            <a:pPr lvl="1"/>
            <a:r>
              <a:rPr lang="en-US" dirty="0" smtClean="0"/>
              <a:t>Other operations – undefined, but most people just use the multiplication and division rules</a:t>
            </a:r>
          </a:p>
          <a:p>
            <a:r>
              <a:rPr lang="en-US" dirty="0" smtClean="0"/>
              <a:t>Purpose – propagates the precision correctly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1.001 + 234 = 235</a:t>
            </a:r>
          </a:p>
          <a:p>
            <a:pPr lvl="1"/>
            <a:r>
              <a:rPr lang="en-US" dirty="0" smtClean="0"/>
              <a:t>234 + 900 =1134</a:t>
            </a:r>
          </a:p>
          <a:p>
            <a:pPr lvl="1"/>
            <a:r>
              <a:rPr lang="en-US" dirty="0" smtClean="0"/>
              <a:t>3.4*0.005 = 0.02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Digits - Calculations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way of representing a number so that you can clearly see the significant digits and the order of magnitude</a:t>
            </a:r>
          </a:p>
          <a:p>
            <a:pPr lvl="1"/>
            <a:r>
              <a:rPr lang="en-US" dirty="0" smtClean="0"/>
              <a:t>110 would be 1.1E2 or 1.1x10</a:t>
            </a:r>
            <a:r>
              <a:rPr lang="en-US" baseline="30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1.001	(1.001E0)</a:t>
            </a:r>
          </a:p>
          <a:p>
            <a:pPr lvl="1"/>
            <a:r>
              <a:rPr lang="en-US" dirty="0" smtClean="0"/>
              <a:t>234	(2.34E2)</a:t>
            </a:r>
          </a:p>
          <a:p>
            <a:pPr lvl="1"/>
            <a:r>
              <a:rPr lang="en-US" dirty="0" smtClean="0"/>
              <a:t>900	(9.00E2 or 9.0E2 or 9E2)</a:t>
            </a:r>
          </a:p>
          <a:p>
            <a:pPr lvl="1"/>
            <a:r>
              <a:rPr lang="en-US" dirty="0" smtClean="0"/>
              <a:t>0.005	(5E-3)</a:t>
            </a:r>
          </a:p>
          <a:p>
            <a:pPr lvl="1"/>
            <a:r>
              <a:rPr lang="en-US" dirty="0" smtClean="0"/>
              <a:t>3.4	(3.4E0)</a:t>
            </a:r>
          </a:p>
          <a:p>
            <a:pPr lvl="1"/>
            <a:r>
              <a:rPr lang="en-US" dirty="0" smtClean="0"/>
              <a:t>45.6	(4.56E1)</a:t>
            </a:r>
          </a:p>
          <a:p>
            <a:pPr lvl="1"/>
            <a:r>
              <a:rPr lang="en-US" dirty="0" smtClean="0"/>
              <a:t>10	(1.0E1 or 1E1)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Scientific Notation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the text book and the access card</a:t>
            </a:r>
          </a:p>
          <a:p>
            <a:pPr lvl="1"/>
            <a:r>
              <a:rPr lang="en-US" dirty="0" smtClean="0"/>
              <a:t>Register for course in </a:t>
            </a:r>
            <a:r>
              <a:rPr lang="en-US" dirty="0" err="1" smtClean="0"/>
              <a:t>WebAssign</a:t>
            </a:r>
            <a:r>
              <a:rPr lang="en-US" dirty="0" smtClean="0"/>
              <a:t> whether you have the access card or not</a:t>
            </a: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Homework for next Wednesday</a:t>
            </a:r>
          </a:p>
          <a:p>
            <a:pPr lvl="1"/>
            <a:r>
              <a:rPr lang="en-US" dirty="0" smtClean="0"/>
              <a:t>Read Ch. 1-4 and Lab #1</a:t>
            </a:r>
          </a:p>
          <a:p>
            <a:pPr lvl="1"/>
            <a:r>
              <a:rPr lang="en-US" dirty="0" smtClean="0"/>
              <a:t>Do the homework assignment</a:t>
            </a:r>
          </a:p>
          <a:p>
            <a:endParaRPr lang="en-US" dirty="0" smtClean="0"/>
          </a:p>
          <a:p>
            <a:r>
              <a:rPr lang="en-US" dirty="0" smtClean="0"/>
              <a:t>Get your clicker!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time…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clickers</a:t>
            </a:r>
          </a:p>
          <a:p>
            <a:r>
              <a:rPr lang="en-US" dirty="0" smtClean="0"/>
              <a:t>Class logistics</a:t>
            </a:r>
          </a:p>
          <a:p>
            <a:r>
              <a:rPr lang="en-US" dirty="0" smtClean="0"/>
              <a:t>Math review</a:t>
            </a:r>
          </a:p>
          <a:p>
            <a:r>
              <a:rPr lang="en-US" dirty="0" smtClean="0"/>
              <a:t>Before next time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correctly answer A to this question?</a:t>
            </a:r>
          </a:p>
          <a:p>
            <a:pPr marL="514350" indent="-514350">
              <a:buAutoNum type="alphaUcParenR"/>
            </a:pPr>
            <a:r>
              <a:rPr lang="en-US" dirty="0" smtClean="0"/>
              <a:t>Yes</a:t>
            </a:r>
          </a:p>
          <a:p>
            <a:pPr marL="514350" indent="-514350">
              <a:buAutoNum type="alphaUcParenR"/>
            </a:pPr>
            <a:r>
              <a:rPr lang="en-US" dirty="0" smtClean="0"/>
              <a:t>No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clickers</a:t>
            </a:r>
            <a:endParaRPr lang="en-US" dirty="0"/>
          </a:p>
        </p:txBody>
      </p:sp>
      <p:pic>
        <p:nvPicPr>
          <p:cNvPr id="6" name="Picture 5" descr="prs_transmit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3200400"/>
            <a:ext cx="3333750" cy="33337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6400800"/>
            <a:ext cx="15520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http://kookaburra.com.au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Text book + Access card</a:t>
            </a:r>
          </a:p>
          <a:p>
            <a:pPr lvl="1"/>
            <a:r>
              <a:rPr lang="en-US" dirty="0" smtClean="0"/>
              <a:t>Purchase them from book store</a:t>
            </a:r>
          </a:p>
          <a:p>
            <a:pPr lvl="1"/>
            <a:r>
              <a:rPr lang="en-US" dirty="0" smtClean="0"/>
              <a:t>Purchase them online – Lifetime Edition vs. Single term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Homework for next week – Due </a:t>
            </a:r>
            <a:r>
              <a:rPr lang="en-US" i="1" dirty="0" smtClean="0"/>
              <a:t>Wednesday at 11:00 am</a:t>
            </a:r>
          </a:p>
          <a:p>
            <a:pPr lvl="1"/>
            <a:r>
              <a:rPr lang="en-US" dirty="0" smtClean="0"/>
              <a:t>Online homework is on </a:t>
            </a:r>
            <a:r>
              <a:rPr lang="en-US" dirty="0" err="1" smtClean="0"/>
              <a:t>WebAssign</a:t>
            </a:r>
            <a:endParaRPr lang="en-US" dirty="0" smtClean="0"/>
          </a:p>
          <a:p>
            <a:pPr lvl="1"/>
            <a:r>
              <a:rPr lang="en-US" dirty="0" smtClean="0"/>
              <a:t>Written homework is on course website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Get clickers, need them by next Wednesday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Logistics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Ch. 1 Physics and Measurement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Unit </a:t>
            </a:r>
            <a:r>
              <a:rPr lang="en-US" dirty="0" smtClean="0">
                <a:solidFill>
                  <a:srgbClr val="00B050"/>
                </a:solidFill>
              </a:rPr>
              <a:t>Analysis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Order-of-Magnitude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Significant Digits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Scientific Notation</a:t>
            </a:r>
          </a:p>
          <a:p>
            <a:r>
              <a:rPr lang="en-US" dirty="0" smtClean="0"/>
              <a:t>Ch. 2 Vectors</a:t>
            </a:r>
          </a:p>
          <a:p>
            <a:pPr lvl="1"/>
            <a:r>
              <a:rPr lang="en-US" dirty="0" smtClean="0"/>
              <a:t>Trigonometry</a:t>
            </a:r>
            <a:endParaRPr lang="en-US" dirty="0" smtClean="0"/>
          </a:p>
          <a:p>
            <a:pPr lvl="1"/>
            <a:r>
              <a:rPr lang="en-US" dirty="0" smtClean="0"/>
              <a:t>Vectors</a:t>
            </a:r>
          </a:p>
          <a:p>
            <a:r>
              <a:rPr lang="en-US" dirty="0" smtClean="0"/>
              <a:t>Calculus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4876800" cy="5148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Units = SI, metric system</a:t>
            </a:r>
          </a:p>
          <a:p>
            <a:pPr lvl="1"/>
            <a:r>
              <a:rPr lang="en-US" dirty="0" smtClean="0"/>
              <a:t>Mass = kg</a:t>
            </a:r>
          </a:p>
          <a:p>
            <a:pPr lvl="1"/>
            <a:r>
              <a:rPr lang="en-US" dirty="0" smtClean="0"/>
              <a:t>Length = m</a:t>
            </a:r>
          </a:p>
          <a:p>
            <a:pPr lvl="1"/>
            <a:r>
              <a:rPr lang="en-US" dirty="0" smtClean="0"/>
              <a:t>Time = s</a:t>
            </a:r>
          </a:p>
          <a:p>
            <a:r>
              <a:rPr lang="en-US" dirty="0" smtClean="0"/>
              <a:t>Prefixes</a:t>
            </a:r>
          </a:p>
          <a:p>
            <a:r>
              <a:rPr lang="en-US" dirty="0" smtClean="0"/>
              <a:t>Unit conversion</a:t>
            </a:r>
          </a:p>
          <a:p>
            <a:pPr lvl="1"/>
            <a:r>
              <a:rPr lang="en-US" dirty="0" smtClean="0"/>
              <a:t>Multiply by ratios</a:t>
            </a:r>
          </a:p>
          <a:p>
            <a:pPr lvl="1"/>
            <a:r>
              <a:rPr lang="en-US" sz="2000" dirty="0" smtClean="0"/>
              <a:t>1 ton * 1000 kg/ton * 2.2 lb/kg</a:t>
            </a:r>
          </a:p>
          <a:p>
            <a:r>
              <a:rPr lang="en-US" dirty="0" smtClean="0"/>
              <a:t>Dimensional analysis</a:t>
            </a:r>
          </a:p>
          <a:p>
            <a:pPr lvl="1"/>
            <a:r>
              <a:rPr lang="en-US" dirty="0" smtClean="0"/>
              <a:t>Check units of variables to make sure they match</a:t>
            </a:r>
          </a:p>
          <a:p>
            <a:pPr lvl="1"/>
            <a:r>
              <a:rPr lang="en-US" sz="2000" dirty="0" smtClean="0"/>
              <a:t>p=</a:t>
            </a:r>
            <a:r>
              <a:rPr lang="en-US" sz="2000" dirty="0" err="1" smtClean="0"/>
              <a:t>mv</a:t>
            </a:r>
            <a:r>
              <a:rPr lang="en-US" sz="2000" dirty="0" smtClean="0"/>
              <a:t>, if m is in (kg) and v is in (m/s) then p is in (</a:t>
            </a:r>
            <a:r>
              <a:rPr lang="en-US" sz="2000" dirty="0" err="1" smtClean="0"/>
              <a:t>kgm</a:t>
            </a:r>
            <a:r>
              <a:rPr lang="en-US" sz="2000" dirty="0" smtClean="0"/>
              <a:t>/s)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Analysis</a:t>
            </a:r>
            <a:endParaRPr lang="en-US" dirty="0"/>
          </a:p>
        </p:txBody>
      </p:sp>
      <p:pic>
        <p:nvPicPr>
          <p:cNvPr id="10242" name="Picture 2" descr="http://thesingaporeangamer.com/blog/wp-content/uploads/2009/09/SI_Prefix_T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92007"/>
            <a:ext cx="3781425" cy="4099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order-of-magnitude of a number is the highest digit’s decimal place</a:t>
            </a:r>
          </a:p>
          <a:p>
            <a:pPr lvl="1"/>
            <a:r>
              <a:rPr lang="en-US" dirty="0" smtClean="0"/>
              <a:t>347 -&gt; 100</a:t>
            </a:r>
          </a:p>
          <a:p>
            <a:pPr lvl="1"/>
            <a:r>
              <a:rPr lang="en-US" dirty="0" smtClean="0"/>
              <a:t>1002 -&gt; 1000</a:t>
            </a:r>
          </a:p>
          <a:p>
            <a:pPr lvl="1"/>
            <a:r>
              <a:rPr lang="en-US" dirty="0" smtClean="0"/>
              <a:t>0.000674 -&gt; 0.0001</a:t>
            </a:r>
          </a:p>
          <a:p>
            <a:r>
              <a:rPr lang="en-US" dirty="0" smtClean="0"/>
              <a:t>Purpose – gives you an estimate within a factor of 10 for what the number’s value is</a:t>
            </a:r>
          </a:p>
          <a:p>
            <a:endParaRPr lang="en-US" dirty="0" smtClean="0"/>
          </a:p>
          <a:p>
            <a:r>
              <a:rPr lang="en-US" dirty="0" smtClean="0"/>
              <a:t>Premise – from </a:t>
            </a:r>
            <a:r>
              <a:rPr lang="en-US" dirty="0" err="1" smtClean="0"/>
              <a:t>Enrico</a:t>
            </a:r>
            <a:r>
              <a:rPr lang="en-US" dirty="0" smtClean="0"/>
              <a:t> Fermi</a:t>
            </a:r>
          </a:p>
          <a:p>
            <a:pPr lvl="1"/>
            <a:r>
              <a:rPr lang="en-US" dirty="0" smtClean="0"/>
              <a:t>You can estimate anything to an order of magnitude</a:t>
            </a:r>
          </a:p>
          <a:p>
            <a:pPr lvl="1"/>
            <a:r>
              <a:rPr lang="en-US" dirty="0" smtClean="0"/>
              <a:t>Scientists now estimate what their results should be before taking the data to make sure you are in the right ball park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Order-of-Magnitude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Digits that actually have meaning!</a:t>
            </a:r>
          </a:p>
          <a:p>
            <a:pPr lvl="1"/>
            <a:r>
              <a:rPr lang="en-US" dirty="0" smtClean="0"/>
              <a:t>All digits in a number except for trailing or leading zeros</a:t>
            </a:r>
          </a:p>
          <a:p>
            <a:pPr lvl="1"/>
            <a:r>
              <a:rPr lang="en-US" dirty="0" smtClean="0"/>
              <a:t>All digits that relate to the precision of the number</a:t>
            </a:r>
          </a:p>
          <a:p>
            <a:r>
              <a:rPr lang="en-US" dirty="0" smtClean="0"/>
              <a:t>Purpose – tells us precision of number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1.001	(4 sig figs)</a:t>
            </a:r>
          </a:p>
          <a:p>
            <a:pPr lvl="1"/>
            <a:r>
              <a:rPr lang="en-US" dirty="0" smtClean="0"/>
              <a:t>234	(3 sig figs)</a:t>
            </a:r>
          </a:p>
          <a:p>
            <a:pPr lvl="1"/>
            <a:r>
              <a:rPr lang="en-US" dirty="0" smtClean="0"/>
              <a:t>900	(1 sig fig)</a:t>
            </a:r>
          </a:p>
          <a:p>
            <a:pPr lvl="1"/>
            <a:r>
              <a:rPr lang="en-US" dirty="0" smtClean="0"/>
              <a:t>0.005	(1 sig fig)</a:t>
            </a:r>
          </a:p>
          <a:p>
            <a:pPr lvl="1"/>
            <a:r>
              <a:rPr lang="en-US" dirty="0" smtClean="0"/>
              <a:t>3.4	(2 sig figs)</a:t>
            </a:r>
          </a:p>
          <a:p>
            <a:pPr lvl="1"/>
            <a:r>
              <a:rPr lang="en-US" dirty="0" smtClean="0"/>
              <a:t>45.6	(3 sig figs)</a:t>
            </a:r>
          </a:p>
          <a:p>
            <a:pPr lvl="1"/>
            <a:r>
              <a:rPr lang="en-US" dirty="0" smtClean="0"/>
              <a:t>10	(1 sig fig)</a:t>
            </a:r>
          </a:p>
          <a:p>
            <a:pPr lvl="1"/>
            <a:r>
              <a:rPr lang="en-US" dirty="0" smtClean="0"/>
              <a:t>To write 900 and 10 with more sig figs need Sci. Not.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Digits - Definition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= How close measurements are to the target</a:t>
            </a:r>
          </a:p>
          <a:p>
            <a:r>
              <a:rPr lang="en-US" dirty="0" smtClean="0"/>
              <a:t>Precision = Spread in measurements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Sig. Digits - Accuracy vs. </a:t>
            </a:r>
            <a:r>
              <a:rPr lang="en-US" dirty="0" err="1" smtClean="0"/>
              <a:t>Precison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581400"/>
            <a:ext cx="2895600" cy="2743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71600" y="4114800"/>
            <a:ext cx="1866900" cy="17686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28800" y="4572000"/>
            <a:ext cx="952500" cy="90236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2438400" y="51054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29098" y="3124200"/>
            <a:ext cx="2552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Accurate, not precise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3124200"/>
            <a:ext cx="250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Precise, not accurate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029200" y="3581400"/>
            <a:ext cx="2895600" cy="2743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62600" y="4114800"/>
            <a:ext cx="1866900" cy="17686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19800" y="4572000"/>
            <a:ext cx="952500" cy="90236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1524000" y="47244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2590800" y="40386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1447800" y="38100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ultiply 18"/>
          <p:cNvSpPr/>
          <p:nvPr/>
        </p:nvSpPr>
        <p:spPr>
          <a:xfrm>
            <a:off x="4876800" y="37338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ultiply 19"/>
          <p:cNvSpPr/>
          <p:nvPr/>
        </p:nvSpPr>
        <p:spPr>
          <a:xfrm>
            <a:off x="4267200" y="37338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4648200" y="37338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4648200" y="3581400"/>
            <a:ext cx="685800" cy="762000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393</TotalTime>
  <Words>490</Words>
  <Application>Microsoft Office PowerPoint</Application>
  <PresentationFormat>On-screen Show (4:3)</PresentationFormat>
  <Paragraphs>119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PHYS16 – Lecture 2</vt:lpstr>
      <vt:lpstr>Agenda</vt:lpstr>
      <vt:lpstr>Register clickers</vt:lpstr>
      <vt:lpstr>Class Logistics</vt:lpstr>
      <vt:lpstr>Math Review </vt:lpstr>
      <vt:lpstr>Unit Analysis</vt:lpstr>
      <vt:lpstr>Order-of-Magnitude</vt:lpstr>
      <vt:lpstr>Significant Digits - Definition </vt:lpstr>
      <vt:lpstr>Sig. Digits - Accuracy vs. Precison</vt:lpstr>
      <vt:lpstr>Significant Digits - Calculations </vt:lpstr>
      <vt:lpstr>Scientific Notation</vt:lpstr>
      <vt:lpstr>For next time…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PHYS16 – Lecture 1</dc:title>
  <dc:creator>Grego</dc:creator>
  <cp:lastModifiedBy>Grego</cp:lastModifiedBy>
  <cp:revision>26</cp:revision>
  <dcterms:created xsi:type="dcterms:W3CDTF">2010-09-08T13:01:43Z</dcterms:created>
  <dcterms:modified xsi:type="dcterms:W3CDTF">2011-01-31T03:45:46Z</dcterms:modified>
</cp:coreProperties>
</file>