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346" r:id="rId3"/>
    <p:sldId id="305" r:id="rId4"/>
    <p:sldId id="332" r:id="rId5"/>
    <p:sldId id="347" r:id="rId6"/>
    <p:sldId id="259" r:id="rId7"/>
    <p:sldId id="348" r:id="rId8"/>
    <p:sldId id="349" r:id="rId9"/>
    <p:sldId id="357" r:id="rId10"/>
    <p:sldId id="350" r:id="rId11"/>
    <p:sldId id="359" r:id="rId12"/>
    <p:sldId id="351" r:id="rId13"/>
    <p:sldId id="352" r:id="rId14"/>
    <p:sldId id="364" r:id="rId15"/>
    <p:sldId id="355" r:id="rId16"/>
    <p:sldId id="369" r:id="rId17"/>
    <p:sldId id="358" r:id="rId18"/>
    <p:sldId id="353" r:id="rId19"/>
    <p:sldId id="360" r:id="rId20"/>
    <p:sldId id="361" r:id="rId21"/>
    <p:sldId id="356" r:id="rId22"/>
    <p:sldId id="362" r:id="rId23"/>
    <p:sldId id="3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3504" autoAdjust="0"/>
  </p:normalViewPr>
  <p:slideViewPr>
    <p:cSldViewPr>
      <p:cViewPr varScale="1">
        <p:scale>
          <a:sx n="62" d="100"/>
          <a:sy n="62" d="100"/>
        </p:scale>
        <p:origin x="-6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8" y="93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C9957-DC0C-442D-B49C-55F2B22ADD2F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5C75-BA31-4FD8-AC78-A79723257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3E763-CB73-4D79-8E15-B7A68BEAF4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3E763-CB73-4D79-8E15-B7A68BEAF44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5C75-BA31-4FD8-AC78-A797232570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B851-3012-4745-A4FA-5CE6B88337B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4B851-3012-4745-A4FA-5CE6B88337B6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97D1-9B81-48DB-B6B3-E5DFFA837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PHYS16 – Lecture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715000"/>
            <a:ext cx="7162800" cy="1066800"/>
          </a:xfrm>
        </p:spPr>
        <p:txBody>
          <a:bodyPr/>
          <a:lstStyle/>
          <a:p>
            <a:pPr algn="r"/>
            <a:r>
              <a:rPr lang="en-US" dirty="0" smtClean="0"/>
              <a:t>Ch. 6 Circular Motion</a:t>
            </a:r>
            <a:endParaRPr lang="en-US" dirty="0"/>
          </a:p>
        </p:txBody>
      </p:sp>
      <p:pic>
        <p:nvPicPr>
          <p:cNvPr id="6" name="Picture 4" descr="http://brownsharpie.courtneygibbons.org/wp-content/comics/2006-10-15-polar-coordin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5213684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Polar coordinates</a:t>
            </a:r>
            <a:endParaRPr lang="en-US" dirty="0"/>
          </a:p>
        </p:txBody>
      </p:sp>
      <p:pic>
        <p:nvPicPr>
          <p:cNvPr id="50178" name="Picture 2" descr="http://en.citizendium.org/images/thumb/1/18/Polar_coordinates_.png/250px-Polar_coordinates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5000"/>
            <a:ext cx="398318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611779"/>
            <a:ext cx="55595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http://en.citizendium.org/images/thumb/1/18/Polar_coordinates_.png/250px-Polar_coordinates_.png</a:t>
            </a:r>
            <a:endParaRPr lang="en-US" sz="1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35132" y="2209800"/>
          <a:ext cx="2337268" cy="3041650"/>
        </p:xfrm>
        <a:graphic>
          <a:graphicData uri="http://schemas.openxmlformats.org/presentationml/2006/ole">
            <p:oleObj spid="_x0000_s284674" name="Equation" r:id="rId5" imgW="927000" imgH="1206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Tangential vs. Radial</a:t>
            </a:r>
            <a:endParaRPr lang="en-US" dirty="0"/>
          </a:p>
        </p:txBody>
      </p:sp>
      <p:pic>
        <p:nvPicPr>
          <p:cNvPr id="4" name="Picture 2" descr="http://en.citizendium.org/images/thumb/1/18/Polar_coordinates_.png/250px-Polar_coordinates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362200"/>
            <a:ext cx="3983180" cy="3505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00400" y="2667000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8"/>
          <p:cNvGraphicFramePr>
            <a:graphicFrameLocks noChangeAspect="1"/>
          </p:cNvGraphicFramePr>
          <p:nvPr>
            <p:ph idx="1"/>
          </p:nvPr>
        </p:nvGraphicFramePr>
        <p:xfrm>
          <a:off x="3276600" y="2667000"/>
          <a:ext cx="348046" cy="695325"/>
        </p:xfrm>
        <a:graphic>
          <a:graphicData uri="http://schemas.openxmlformats.org/presentationml/2006/ole">
            <p:oleObj spid="_x0000_s291842" name="Equation" r:id="rId5" imgW="101520" imgH="20304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 flipH="1" flipV="1">
            <a:off x="1371599" y="4648201"/>
            <a:ext cx="533400" cy="53339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536700" y="4114800"/>
          <a:ext cx="444500" cy="533400"/>
        </p:xfrm>
        <a:graphic>
          <a:graphicData uri="http://schemas.openxmlformats.org/presentationml/2006/ole">
            <p:oleObj spid="_x0000_s291850" name="Equation" r:id="rId6" imgW="126720" imgH="16488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343400" y="2514600"/>
            <a:ext cx="47489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Radial – points along the radius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Tangential – perpendicular to</a:t>
            </a:r>
          </a:p>
          <a:p>
            <a:r>
              <a:rPr lang="en-US" sz="2800" dirty="0" smtClean="0"/>
              <a:t>radial direction and along the</a:t>
            </a:r>
          </a:p>
          <a:p>
            <a:r>
              <a:rPr lang="en-US" sz="2800" dirty="0" smtClean="0"/>
              <a:t>tangent to the circle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3200400" y="3352800"/>
            <a:ext cx="457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47800" y="28194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19400" y="3124200"/>
            <a:ext cx="3048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>
            <a:off x="-762000" y="2590800"/>
            <a:ext cx="4648200" cy="46482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895599" y="2971799"/>
            <a:ext cx="609601" cy="609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displacement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Angular displacement – the angular difference between final and initial angle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Arc length – angular equivalent of distance, how long the arc is that the angle sweeps out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81400" y="2743200"/>
          <a:ext cx="1920875" cy="544513"/>
        </p:xfrm>
        <a:graphic>
          <a:graphicData uri="http://schemas.openxmlformats.org/presentationml/2006/ole">
            <p:oleObj spid="_x0000_s285698" name="Equation" r:id="rId4" imgW="761760" imgH="215640" progId="Equation.3">
              <p:embed/>
            </p:oleObj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4037012" y="5029200"/>
          <a:ext cx="992188" cy="449262"/>
        </p:xfrm>
        <a:graphic>
          <a:graphicData uri="http://schemas.openxmlformats.org/presentationml/2006/ole">
            <p:oleObj spid="_x0000_s285699" name="Equation" r:id="rId5" imgW="393480" imgH="177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4200" y="5791200"/>
            <a:ext cx="2264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Scalar or vector?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6243935"/>
            <a:ext cx="489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A tire goes 12 ft in 4 rev, how big is it?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0013" y="5867400"/>
            <a:ext cx="925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Scalar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0.5 ft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velocity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Angular velocity (</a:t>
            </a:r>
            <a:r>
              <a:rPr lang="el-GR" dirty="0" smtClean="0"/>
              <a:t>ω</a:t>
            </a:r>
            <a:r>
              <a:rPr lang="en-US" dirty="0" smtClean="0"/>
              <a:t>) – how much an object’s angular coordinate changes with time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Related to linear velocity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95688" y="2667000"/>
          <a:ext cx="1281112" cy="993775"/>
        </p:xfrm>
        <a:graphic>
          <a:graphicData uri="http://schemas.openxmlformats.org/presentationml/2006/ole">
            <p:oleObj spid="_x0000_s286722" name="Equation" r:id="rId4" imgW="507960" imgH="393480" progId="Equation.3">
              <p:embed/>
            </p:oleObj>
          </a:graphicData>
        </a:graphic>
      </p:graphicFrame>
      <p:pic>
        <p:nvPicPr>
          <p:cNvPr id="8" name="Picture 2" descr="http://edubuzz.org/blogs/advhigherthings/files/2008/09/circle-diagram.jpg"/>
          <p:cNvPicPr>
            <a:picLocks noChangeAspect="1" noChangeArrowheads="1"/>
          </p:cNvPicPr>
          <p:nvPr/>
        </p:nvPicPr>
        <p:blipFill>
          <a:blip r:embed="rId5" cstate="print"/>
          <a:srcRect l="7750" t="3518" r="6997" b="8040"/>
          <a:stretch>
            <a:fillRect/>
          </a:stretch>
        </p:blipFill>
        <p:spPr bwMode="auto">
          <a:xfrm>
            <a:off x="5638800" y="3352800"/>
            <a:ext cx="3352800" cy="3352800"/>
          </a:xfrm>
          <a:prstGeom prst="rect">
            <a:avLst/>
          </a:prstGeom>
          <a:noFill/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581400" y="4876800"/>
          <a:ext cx="1362075" cy="1187450"/>
        </p:xfrm>
        <a:graphic>
          <a:graphicData uri="http://schemas.openxmlformats.org/presentationml/2006/ole">
            <p:oleObj spid="_x0000_s286724" name="Equation" r:id="rId6" imgW="4950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a to read a DVD at a constant speed do you have to change the rotation of the DVD? Where on the DVD is the maximum angular velocity? Where is the maximum linear velocity?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876800"/>
            <a:ext cx="4429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Yes. Angular velocity is the same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 for any point on DVD.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Linear velocity is greatest at edge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6" name="Picture 6" descr="1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86200"/>
            <a:ext cx="2839844" cy="2728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pload.wikimedia.org/wikipedia/commons/thumb/2/22/Nonuniform_circular_motion.svg/293px-Nonuniform_circular_moti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585263"/>
            <a:ext cx="2895600" cy="17393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acceleration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Angular acceleration (</a:t>
            </a:r>
            <a:r>
              <a:rPr lang="en-US" i="1" dirty="0" smtClean="0"/>
              <a:t>α</a:t>
            </a:r>
            <a:r>
              <a:rPr lang="en-US" dirty="0" smtClean="0"/>
              <a:t>) – how the angular velocity changes in time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Related to linear acceleration (a)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28963" y="2667000"/>
          <a:ext cx="2338387" cy="1057275"/>
        </p:xfrm>
        <a:graphic>
          <a:graphicData uri="http://schemas.openxmlformats.org/presentationml/2006/ole">
            <p:oleObj spid="_x0000_s288770" name="Equation" r:id="rId5" imgW="927000" imgH="419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611779"/>
            <a:ext cx="76017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http://upload.wikimedia.org/wikipedia/commons/thumb/2/22/Nonuniform_circular_motion.svg/293px-Nonuniform_circular_motion.svg.png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55626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5117068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181600" y="4419600"/>
          <a:ext cx="2057400" cy="2112963"/>
        </p:xfrm>
        <a:graphic>
          <a:graphicData uri="http://schemas.openxmlformats.org/presentationml/2006/ole">
            <p:oleObj spid="_x0000_s288772" name="Equation" r:id="rId6" imgW="939600" imgH="965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an object moves in a circle with a constant speed, does it accelerate?</a:t>
            </a:r>
          </a:p>
          <a:p>
            <a:r>
              <a:rPr lang="en-US" dirty="0" smtClean="0"/>
              <a:t>What’s wrong with this statement: An object that moves in a circle with a constant velocity accelerates.</a:t>
            </a:r>
          </a:p>
        </p:txBody>
      </p:sp>
      <p:pic>
        <p:nvPicPr>
          <p:cNvPr id="7" name="Picture 2" descr="http://edubuzz.org/blogs/advhigherthings/files/2008/09/circle-diagram.jpg"/>
          <p:cNvPicPr>
            <a:picLocks noChangeAspect="1" noChangeArrowheads="1"/>
          </p:cNvPicPr>
          <p:nvPr/>
        </p:nvPicPr>
        <p:blipFill>
          <a:blip r:embed="rId3" cstate="print"/>
          <a:srcRect l="7750" t="3518" r="6997" b="8040"/>
          <a:stretch>
            <a:fillRect/>
          </a:stretch>
        </p:blipFill>
        <p:spPr bwMode="auto">
          <a:xfrm>
            <a:off x="3200400" y="4191000"/>
            <a:ext cx="2438400" cy="2438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7800" y="2175808"/>
            <a:ext cx="29870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Yes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Can’t move in a circle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with constant velocity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and Frequency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 (</a:t>
            </a:r>
            <a:r>
              <a:rPr lang="en-US" i="1" dirty="0" smtClean="0"/>
              <a:t>T</a:t>
            </a:r>
            <a:r>
              <a:rPr lang="en-US" dirty="0" smtClean="0"/>
              <a:t>) – time for one revolution, (unit=s)</a:t>
            </a:r>
          </a:p>
          <a:p>
            <a:r>
              <a:rPr lang="en-US" dirty="0" smtClean="0"/>
              <a:t>Frequency (</a:t>
            </a:r>
            <a:r>
              <a:rPr lang="en-US" i="1" dirty="0" smtClean="0"/>
              <a:t>f</a:t>
            </a:r>
            <a:r>
              <a:rPr lang="en-US" dirty="0" smtClean="0"/>
              <a:t>) – # of revolutions per time (unit=Hz)</a:t>
            </a:r>
          </a:p>
          <a:p>
            <a:endParaRPr lang="en-US" dirty="0" smtClean="0"/>
          </a:p>
          <a:p>
            <a:r>
              <a:rPr lang="en-US" dirty="0" smtClean="0"/>
              <a:t>Related to angular velocity</a:t>
            </a:r>
            <a:endParaRPr lang="en-US" dirty="0"/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3352800" y="4724400"/>
          <a:ext cx="2560638" cy="544512"/>
        </p:xfrm>
        <a:graphic>
          <a:graphicData uri="http://schemas.openxmlformats.org/presentationml/2006/ole">
            <p:oleObj spid="_x0000_s290819" name="Equation" r:id="rId4" imgW="10159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gaucho swings a 1-m bola in a circle with a period of 2 s, what will be the linear speed of the bola when released?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26677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http://en.wikipedia.org/wiki/File:Bola_(PSF).jpg</a:t>
            </a:r>
            <a:endParaRPr lang="en-US" sz="1000" dirty="0"/>
          </a:p>
        </p:txBody>
      </p:sp>
      <p:pic>
        <p:nvPicPr>
          <p:cNvPr id="7" name="Picture 6" descr="b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9783" y="3196983"/>
            <a:ext cx="4021017" cy="3661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4191000"/>
            <a:ext cx="240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v = 2</a:t>
            </a:r>
            <a:r>
              <a:rPr lang="el-GR" sz="2400" b="1" dirty="0" smtClean="0">
                <a:solidFill>
                  <a:srgbClr val="7030A0"/>
                </a:solidFill>
              </a:rPr>
              <a:t>π</a:t>
            </a:r>
            <a:r>
              <a:rPr lang="en-US" sz="2400" b="1" dirty="0" smtClean="0">
                <a:solidFill>
                  <a:srgbClr val="7030A0"/>
                </a:solidFill>
              </a:rPr>
              <a:t>r/T = 3 m/s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Ball on String</a:t>
            </a:r>
            <a:endParaRPr lang="en-US" dirty="0"/>
          </a:p>
        </p:txBody>
      </p:sp>
      <p:sp>
        <p:nvSpPr>
          <p:cNvPr id="307202" name="AutoShape 2" descr="http://t1.gstatic.com/images?q=tbn:ANd9GcT1ukJJPdSR2EReBK5iqMozbXrlLbDJcH1fjFPYWEMoYPR1MTI1mw"/>
          <p:cNvSpPr>
            <a:spLocks noChangeAspect="1" noChangeArrowheads="1"/>
          </p:cNvSpPr>
          <p:nvPr/>
        </p:nvSpPr>
        <p:spPr bwMode="auto">
          <a:xfrm>
            <a:off x="77788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ball strin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676400"/>
            <a:ext cx="5588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post-question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locomotive breaks through a wall at a train station. Which of the following is true?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A) (force exerted by locomotive on wall)  &gt; (force exerted by wall on locomotive)</a:t>
            </a:r>
          </a:p>
          <a:p>
            <a:pPr>
              <a:buNone/>
            </a:pPr>
            <a:r>
              <a:rPr lang="en-US" dirty="0" smtClean="0"/>
              <a:t>	B) (force exerted by locomotive on wall)  is equal and opposite (force exerted by wall on locomotive)</a:t>
            </a:r>
          </a:p>
          <a:p>
            <a:pPr>
              <a:buNone/>
            </a:pPr>
            <a:r>
              <a:rPr lang="en-US" dirty="0" smtClean="0"/>
              <a:t>	C) (force exerted by locomotive on wall) &lt; (force exerted by wall on locomotive)</a:t>
            </a:r>
          </a:p>
          <a:p>
            <a:pPr>
              <a:buNone/>
            </a:pPr>
            <a:r>
              <a:rPr lang="en-US" dirty="0" smtClean="0"/>
              <a:t>	D) the wall does not exert a force; it broke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657600"/>
            <a:ext cx="7848600" cy="1143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Uniform Circular Motion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Circular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3581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Non-uniform circular</a:t>
            </a:r>
          </a:p>
          <a:p>
            <a:pPr>
              <a:buNone/>
            </a:pPr>
            <a:r>
              <a:rPr lang="en-US" sz="2400" dirty="0" smtClean="0"/>
              <a:t>motion – both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and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C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84186" y="6553200"/>
            <a:ext cx="35734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http://sciencefair.math.iit.edu/projects/forces/roller_coaster.jpg</a:t>
            </a:r>
            <a:endParaRPr lang="en-US" sz="1000" dirty="0"/>
          </a:p>
        </p:txBody>
      </p:sp>
      <p:pic>
        <p:nvPicPr>
          <p:cNvPr id="11" name="Picture 10" descr="roller_co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932381"/>
            <a:ext cx="2362200" cy="35415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19601" y="1905000"/>
            <a:ext cx="4190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Uniform circular motion – </a:t>
            </a:r>
            <a:r>
              <a:rPr lang="el-GR" sz="2400" dirty="0" smtClean="0"/>
              <a:t>α</a:t>
            </a:r>
            <a:r>
              <a:rPr lang="en-US" sz="2400" dirty="0" smtClean="0"/>
              <a:t> =0</a:t>
            </a:r>
          </a:p>
          <a:p>
            <a:r>
              <a:rPr lang="en-US" sz="2400" dirty="0" smtClean="0"/>
              <a:t>only centripetal </a:t>
            </a:r>
            <a:r>
              <a:rPr lang="en-US" sz="2400" dirty="0" err="1" smtClean="0"/>
              <a:t>accel</a:t>
            </a:r>
            <a:r>
              <a:rPr lang="en-US" sz="2400" dirty="0" smtClean="0"/>
              <a:t>. (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)</a:t>
            </a:r>
          </a:p>
          <a:p>
            <a:endParaRPr lang="en-US" dirty="0"/>
          </a:p>
        </p:txBody>
      </p:sp>
      <p:sp>
        <p:nvSpPr>
          <p:cNvPr id="289798" name="AutoShape 6" descr="http://www.faqs.org/photo-dict/photofiles/list/409/2271alarm_clock.jpg"/>
          <p:cNvSpPr>
            <a:spLocks noChangeAspect="1" noChangeArrowheads="1"/>
          </p:cNvSpPr>
          <p:nvPr/>
        </p:nvSpPr>
        <p:spPr bwMode="auto">
          <a:xfrm>
            <a:off x="63500" y="-136525"/>
            <a:ext cx="4810125" cy="523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alarm_clo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126359"/>
            <a:ext cx="2667000" cy="29025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43400" y="6553200"/>
            <a:ext cx="4760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http://www.faqs.org/photo-dict/photofiles/list/409/2271alarm_clock.jpg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Centripetal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pointing </a:t>
            </a:r>
            <a:r>
              <a:rPr lang="en-US" dirty="0" err="1" smtClean="0"/>
              <a:t>radially</a:t>
            </a:r>
            <a:r>
              <a:rPr lang="en-US" dirty="0" smtClean="0"/>
              <a:t> inward that keeps an object going in a circular path</a:t>
            </a:r>
            <a:endParaRPr lang="en-US" dirty="0"/>
          </a:p>
        </p:txBody>
      </p:sp>
      <p:pic>
        <p:nvPicPr>
          <p:cNvPr id="4" name="Picture 9" descr="0601"/>
          <p:cNvPicPr>
            <a:picLocks noChangeAspect="1" noChangeArrowheads="1"/>
          </p:cNvPicPr>
          <p:nvPr/>
        </p:nvPicPr>
        <p:blipFill>
          <a:blip r:embed="rId4" cstate="print"/>
          <a:srcRect t="20506"/>
          <a:stretch>
            <a:fillRect/>
          </a:stretch>
        </p:blipFill>
        <p:spPr bwMode="auto">
          <a:xfrm>
            <a:off x="4419600" y="2667000"/>
            <a:ext cx="3998913" cy="38401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43400" y="2590800"/>
            <a:ext cx="2667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3695700" y="3695700"/>
            <a:ext cx="22098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8226" name="Object 2"/>
          <p:cNvGraphicFramePr>
            <a:graphicFrameLocks noChangeAspect="1"/>
          </p:cNvGraphicFramePr>
          <p:nvPr/>
        </p:nvGraphicFramePr>
        <p:xfrm>
          <a:off x="1106488" y="3595687"/>
          <a:ext cx="4379912" cy="1357313"/>
        </p:xfrm>
        <a:graphic>
          <a:graphicData uri="http://schemas.openxmlformats.org/presentationml/2006/ole">
            <p:oleObj spid="_x0000_s308226" name="Equation" r:id="rId5" imgW="163800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Angular position, velocity, and acceleration</a:t>
            </a:r>
          </a:p>
          <a:p>
            <a:pPr lvl="1"/>
            <a:r>
              <a:rPr lang="en-US" dirty="0" smtClean="0"/>
              <a:t>Angular displacement vs. arc length</a:t>
            </a:r>
          </a:p>
          <a:p>
            <a:pPr lvl="1"/>
            <a:r>
              <a:rPr lang="en-US" dirty="0" smtClean="0"/>
              <a:t>Angular vs. linear velocity</a:t>
            </a:r>
          </a:p>
          <a:p>
            <a:pPr lvl="1"/>
            <a:r>
              <a:rPr lang="en-US" dirty="0" smtClean="0"/>
              <a:t>Angular vs. linear acceleration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Uniform circular motion –</a:t>
            </a:r>
            <a:r>
              <a:rPr lang="el-GR" dirty="0" smtClean="0"/>
              <a:t>α</a:t>
            </a:r>
            <a:r>
              <a:rPr lang="en-US" dirty="0" smtClean="0"/>
              <a:t>=0</a:t>
            </a:r>
          </a:p>
          <a:p>
            <a:pPr lvl="1"/>
            <a:r>
              <a:rPr lang="en-US" dirty="0" smtClean="0"/>
              <a:t>Centripetal Force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2286000" y="5715000"/>
          <a:ext cx="4379913" cy="644525"/>
        </p:xfrm>
        <a:graphic>
          <a:graphicData uri="http://schemas.openxmlformats.org/presentationml/2006/ole">
            <p:oleObj spid="_x0000_s355330" name="Equation" r:id="rId4" imgW="1638000" imgH="241200" progId="Equation.3">
              <p:embed/>
            </p:oleObj>
          </a:graphicData>
        </a:graphic>
      </p:graphicFrame>
      <p:graphicFrame>
        <p:nvGraphicFramePr>
          <p:cNvPr id="195589" name="Object 5"/>
          <p:cNvGraphicFramePr>
            <a:graphicFrameLocks noChangeAspect="1"/>
          </p:cNvGraphicFramePr>
          <p:nvPr/>
        </p:nvGraphicFramePr>
        <p:xfrm>
          <a:off x="7151688" y="2709944"/>
          <a:ext cx="1230312" cy="504743"/>
        </p:xfrm>
        <a:graphic>
          <a:graphicData uri="http://schemas.openxmlformats.org/presentationml/2006/ole">
            <p:oleObj spid="_x0000_s355331" name="Equation" r:id="rId5" imgW="495000" imgH="203040" progId="Equation.3">
              <p:embed/>
            </p:oleObj>
          </a:graphicData>
        </a:graphic>
      </p:graphicFrame>
      <p:graphicFrame>
        <p:nvGraphicFramePr>
          <p:cNvPr id="195590" name="Object 6"/>
          <p:cNvGraphicFramePr>
            <a:graphicFrameLocks noChangeAspect="1"/>
          </p:cNvGraphicFramePr>
          <p:nvPr/>
        </p:nvGraphicFramePr>
        <p:xfrm>
          <a:off x="6711950" y="3352800"/>
          <a:ext cx="2279650" cy="500063"/>
        </p:xfrm>
        <a:graphic>
          <a:graphicData uri="http://schemas.openxmlformats.org/presentationml/2006/ole">
            <p:oleObj spid="_x0000_s355332" name="Equation" r:id="rId6" imgW="1041120" imgH="228600" progId="Equation.3">
              <p:embed/>
            </p:oleObj>
          </a:graphicData>
        </a:graphic>
      </p:graphicFrame>
      <p:graphicFrame>
        <p:nvGraphicFramePr>
          <p:cNvPr id="195591" name="Object 7"/>
          <p:cNvGraphicFramePr>
            <a:graphicFrameLocks noChangeAspect="1"/>
          </p:cNvGraphicFramePr>
          <p:nvPr/>
        </p:nvGraphicFramePr>
        <p:xfrm>
          <a:off x="7162800" y="2209800"/>
          <a:ext cx="992187" cy="449263"/>
        </p:xfrm>
        <a:graphic>
          <a:graphicData uri="http://schemas.openxmlformats.org/presentationml/2006/ole">
            <p:oleObj spid="_x0000_s355333" name="Equation" r:id="rId7" imgW="3934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post-question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Anahita</a:t>
            </a:r>
            <a:r>
              <a:rPr lang="en-US" dirty="0" smtClean="0"/>
              <a:t> is pushing a box horizontally with a 200-N magnitude force. The box is sliding across the horizontal floor with a forward acceleration. What must be true about the magnitude of the kinetic friction acting on the box: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A) it is &gt; 200 N</a:t>
            </a:r>
          </a:p>
          <a:p>
            <a:pPr>
              <a:buNone/>
            </a:pPr>
            <a:r>
              <a:rPr lang="en-US" dirty="0" smtClean="0"/>
              <a:t>	B) it is &lt; 200 N</a:t>
            </a:r>
          </a:p>
          <a:p>
            <a:pPr>
              <a:buNone/>
            </a:pPr>
            <a:r>
              <a:rPr lang="en-US" dirty="0" smtClean="0"/>
              <a:t>	C) it = 200 N</a:t>
            </a:r>
          </a:p>
          <a:p>
            <a:pPr>
              <a:buNone/>
            </a:pPr>
            <a:r>
              <a:rPr lang="en-US" dirty="0" smtClean="0"/>
              <a:t>	D) None of the statements  above are necessarily true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4419600"/>
            <a:ext cx="2743200" cy="381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post-question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Which action involves more force, lifting a weight at a constant velocity or lowering a weight at a constant velocity?</a:t>
            </a:r>
          </a:p>
          <a:p>
            <a:endParaRPr lang="en-US" dirty="0" smtClean="0"/>
          </a:p>
          <a:p>
            <a:endParaRPr lang="en-US" dirty="0" smtClean="0"/>
          </a:p>
          <a:p>
            <a:pPr marL="914400" lvl="1" indent="-514350">
              <a:buAutoNum type="alphaUcParenR"/>
            </a:pPr>
            <a:r>
              <a:rPr lang="en-US" dirty="0" smtClean="0"/>
              <a:t>Lifting the weight</a:t>
            </a:r>
          </a:p>
          <a:p>
            <a:pPr marL="914400" lvl="1" indent="-514350">
              <a:buAutoNum type="alphaUcParenR"/>
            </a:pPr>
            <a:r>
              <a:rPr lang="en-US" dirty="0" smtClean="0"/>
              <a:t>Lowering the weight</a:t>
            </a:r>
          </a:p>
          <a:p>
            <a:pPr marL="914400" lvl="1" indent="-514350">
              <a:buAutoNum type="alphaUcParenR"/>
            </a:pPr>
            <a:r>
              <a:rPr lang="en-US" dirty="0" smtClean="0"/>
              <a:t>Equal force in both cases</a:t>
            </a:r>
          </a:p>
          <a:p>
            <a:pPr marL="914400" lvl="1" indent="-514350">
              <a:buAutoNum type="alphaUcParenR"/>
            </a:pPr>
            <a:r>
              <a:rPr lang="en-US" dirty="0" smtClean="0"/>
              <a:t>There is not enough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11779"/>
            <a:ext cx="3780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http://www.loltimeout.com/wp-content/uploads/2010/04/Av8fL.jpg</a:t>
            </a:r>
            <a:endParaRPr lang="en-US" sz="1000" dirty="0"/>
          </a:p>
        </p:txBody>
      </p:sp>
      <p:pic>
        <p:nvPicPr>
          <p:cNvPr id="207874" name="Picture 2" descr="http://www.loltimeout.com/wp-content/uploads/2010/04/Av8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60725"/>
            <a:ext cx="3496007" cy="20732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5410200"/>
            <a:ext cx="4419600" cy="381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post-question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will it take a 5-kg block with a force of 7.5 N acting on it to travel 3.0 m?</a:t>
            </a:r>
          </a:p>
          <a:p>
            <a:endParaRPr lang="en-US" dirty="0" smtClean="0"/>
          </a:p>
          <a:p>
            <a:pPr marL="971550" lvl="1" indent="-514350">
              <a:buAutoNum type="alphaUcParenR"/>
            </a:pPr>
            <a:r>
              <a:rPr lang="en-US" dirty="0" smtClean="0"/>
              <a:t>2.0 s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1.9 s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4.0 s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1.4 s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None of the above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352800"/>
            <a:ext cx="1752600" cy="381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Circular Motion – Definitions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Tangential vs. Radial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Angular position, velocity, acceleration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Uniform circular motion –</a:t>
            </a:r>
            <a:r>
              <a:rPr lang="el-GR" dirty="0" smtClean="0">
                <a:solidFill>
                  <a:srgbClr val="00B050"/>
                </a:solidFill>
              </a:rPr>
              <a:t>α</a:t>
            </a:r>
            <a:r>
              <a:rPr lang="en-US" dirty="0" smtClean="0">
                <a:solidFill>
                  <a:srgbClr val="00B050"/>
                </a:solidFill>
              </a:rPr>
              <a:t>=0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Uniform vs. </a:t>
            </a:r>
            <a:r>
              <a:rPr lang="en-US" dirty="0" err="1" smtClean="0">
                <a:solidFill>
                  <a:srgbClr val="00B050"/>
                </a:solidFill>
              </a:rPr>
              <a:t>Nonuniform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Centripetal Force</a:t>
            </a:r>
          </a:p>
          <a:p>
            <a:r>
              <a:rPr lang="en-US" dirty="0" smtClean="0"/>
              <a:t>Solving problems with Circular Motion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6 Circular Motion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Motion pre-question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bicycle speedometer sensor is mounted on the bike at a fixed location, usually the fork, and pulses when the spoke-mounted magnet passes by. If the speedometer sensor is mounted at a radius of 0.50 m and counts 320 pulses, how far has the cyclist traveled?</a:t>
            </a:r>
          </a:p>
          <a:p>
            <a:endParaRPr lang="en-US" dirty="0" smtClean="0"/>
          </a:p>
          <a:p>
            <a:pPr marL="971550" lvl="1" indent="-514350">
              <a:buAutoNum type="alphaUcParenR"/>
            </a:pPr>
            <a:r>
              <a:rPr lang="en-US" dirty="0" smtClean="0"/>
              <a:t>0.50 km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0.80 km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1.0 km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1.5 km</a:t>
            </a:r>
          </a:p>
          <a:p>
            <a:pPr marL="971550" lvl="1" indent="-514350">
              <a:buAutoNum type="alphaUcParenR"/>
            </a:pPr>
            <a:r>
              <a:rPr lang="en-US" dirty="0" smtClean="0"/>
              <a:t>1.8 km</a:t>
            </a:r>
            <a:endParaRPr lang="en-US" dirty="0"/>
          </a:p>
        </p:txBody>
      </p:sp>
      <p:pic>
        <p:nvPicPr>
          <p:cNvPr id="280578" name="Picture 2" descr="http://racingforbangladesh.com/wp-content/uploads/2009/04/speed-sens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1767494" cy="257175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6324600" y="4038600"/>
            <a:ext cx="13716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6324600" y="5638800"/>
            <a:ext cx="13716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30975" y="381000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533400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Motion pre-question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point P indicated in the figure the string suddenly breaks. What is the trajectory of the ball?</a:t>
            </a:r>
          </a:p>
          <a:p>
            <a:endParaRPr lang="en-US" dirty="0" smtClean="0"/>
          </a:p>
        </p:txBody>
      </p:sp>
      <p:sp>
        <p:nvSpPr>
          <p:cNvPr id="305154" name="AutoShape 2" descr="http://daed.be/paul/temp/review.php_files/fci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56" name="AutoShape 4" descr="http://daed.be/paul/temp/review.php_files/fci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47" y="6553200"/>
            <a:ext cx="2900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http://daed.be/paul/temp/review.php_files/fci7.jpg</a:t>
            </a:r>
            <a:endParaRPr lang="en-US" sz="1000" dirty="0"/>
          </a:p>
        </p:txBody>
      </p:sp>
      <p:pic>
        <p:nvPicPr>
          <p:cNvPr id="13" name="Picture 12" descr="ball break in cir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8450" y="2870200"/>
            <a:ext cx="3867150" cy="368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Circular Motion - Definitions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</TotalTime>
  <Words>713</Words>
  <Application>Microsoft Office PowerPoint</Application>
  <PresentationFormat>On-screen Show (4:3)</PresentationFormat>
  <Paragraphs>151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PHYS16 – Lecture 10</vt:lpstr>
      <vt:lpstr>Force post-question</vt:lpstr>
      <vt:lpstr>Force post-question</vt:lpstr>
      <vt:lpstr>Force post-question</vt:lpstr>
      <vt:lpstr>Force post-question</vt:lpstr>
      <vt:lpstr>Ch. 6 Circular Motion</vt:lpstr>
      <vt:lpstr>Circular Motion pre-question</vt:lpstr>
      <vt:lpstr>Circular Motion pre-question</vt:lpstr>
      <vt:lpstr>Circular Motion - Definitions</vt:lpstr>
      <vt:lpstr>Polar coordinates</vt:lpstr>
      <vt:lpstr>Tangential vs. Radial</vt:lpstr>
      <vt:lpstr>Angular displacement</vt:lpstr>
      <vt:lpstr>Angular velocity</vt:lpstr>
      <vt:lpstr>Discussion Questions</vt:lpstr>
      <vt:lpstr>Angular acceleration</vt:lpstr>
      <vt:lpstr>Discussion Questions</vt:lpstr>
      <vt:lpstr>Period and Frequency</vt:lpstr>
      <vt:lpstr>Discussion Question</vt:lpstr>
      <vt:lpstr>Demo – Ball on String</vt:lpstr>
      <vt:lpstr>Uniform Circular Motion</vt:lpstr>
      <vt:lpstr>Uniform Circular Motion</vt:lpstr>
      <vt:lpstr>Centripetal Force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creator>Grego</dc:creator>
  <cp:lastModifiedBy>Grego</cp:lastModifiedBy>
  <cp:revision>214</cp:revision>
  <dcterms:created xsi:type="dcterms:W3CDTF">2010-09-09T09:10:07Z</dcterms:created>
  <dcterms:modified xsi:type="dcterms:W3CDTF">2011-02-16T13:43:19Z</dcterms:modified>
</cp:coreProperties>
</file>