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80" r:id="rId3"/>
    <p:sldId id="259" r:id="rId4"/>
    <p:sldId id="365" r:id="rId5"/>
    <p:sldId id="340" r:id="rId6"/>
    <p:sldId id="378" r:id="rId7"/>
    <p:sldId id="379" r:id="rId8"/>
    <p:sldId id="372" r:id="rId9"/>
    <p:sldId id="383" r:id="rId10"/>
    <p:sldId id="375" r:id="rId11"/>
    <p:sldId id="381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1" autoAdjust="0"/>
    <p:restoredTop sz="93504" autoAdjust="0"/>
  </p:normalViewPr>
  <p:slideViewPr>
    <p:cSldViewPr>
      <p:cViewPr varScale="1">
        <p:scale>
          <a:sx n="62" d="100"/>
          <a:sy n="62" d="100"/>
        </p:scale>
        <p:origin x="-69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93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jpeg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96000"/>
            <a:ext cx="7162800" cy="1066800"/>
          </a:xfrm>
        </p:spPr>
        <p:txBody>
          <a:bodyPr/>
          <a:lstStyle/>
          <a:p>
            <a:pPr algn="r"/>
            <a:r>
              <a:rPr lang="en-US" dirty="0" smtClean="0"/>
              <a:t>Ch. 6 Circular Motion</a:t>
            </a:r>
            <a:endParaRPr lang="en-US" dirty="0"/>
          </a:p>
        </p:txBody>
      </p:sp>
      <p:pic>
        <p:nvPicPr>
          <p:cNvPr id="322562" name="Picture 2" descr="http://instruct.westvalley.edu/desai/image/math_com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057400"/>
            <a:ext cx="7766024" cy="28222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Banked Curves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the coefficient of friction between the track and tires is</a:t>
            </a:r>
            <a:r>
              <a:rPr lang="en-US" sz="2800" dirty="0" smtClean="0">
                <a:latin typeface="Times" pitchFamily="1" charset="0"/>
              </a:rPr>
              <a:t> </a:t>
            </a:r>
            <a:r>
              <a:rPr lang="en-US" sz="2800" i="1" dirty="0" smtClean="0">
                <a:latin typeface="Times" pitchFamily="1" charset="0"/>
                <a:sym typeface="Symbol" pitchFamily="1" charset="2"/>
              </a:rPr>
              <a:t></a:t>
            </a:r>
            <a:r>
              <a:rPr lang="en-US" sz="2800" i="1" baseline="-25000" dirty="0" smtClean="0">
                <a:latin typeface="Times" pitchFamily="1" charset="0"/>
                <a:sym typeface="Symbol" pitchFamily="1" charset="2"/>
              </a:rPr>
              <a:t>s</a:t>
            </a:r>
            <a:r>
              <a:rPr lang="en-US" sz="2800" dirty="0" smtClean="0">
                <a:latin typeface="Times" pitchFamily="1" charset="0"/>
              </a:rPr>
              <a:t> </a:t>
            </a:r>
            <a:r>
              <a:rPr lang="en-US" sz="2800" dirty="0" smtClean="0"/>
              <a:t>= 0.620 and the radius of the turn is </a:t>
            </a:r>
            <a:r>
              <a:rPr lang="en-US" sz="2800" i="1" dirty="0" smtClean="0"/>
              <a:t>R</a:t>
            </a:r>
            <a:r>
              <a:rPr lang="en-US" sz="2800" dirty="0" smtClean="0"/>
              <a:t> = 110.0 m, what is the maximum speed with which the driver can take this curve banked at 21.1</a:t>
            </a:r>
            <a:r>
              <a:rPr lang="en-US" sz="2800" dirty="0" smtClean="0">
                <a:latin typeface="Times" pitchFamily="1" charset="0"/>
              </a:rPr>
              <a:t>˚?</a:t>
            </a:r>
          </a:p>
        </p:txBody>
      </p:sp>
      <p:pic>
        <p:nvPicPr>
          <p:cNvPr id="4" name="Picture 4" descr="Nascar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" y="3733800"/>
            <a:ext cx="5072063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3669" name="Object 5"/>
          <p:cNvGraphicFramePr>
            <a:graphicFrameLocks noChangeAspect="1"/>
          </p:cNvGraphicFramePr>
          <p:nvPr/>
        </p:nvGraphicFramePr>
        <p:xfrm>
          <a:off x="4519612" y="3657600"/>
          <a:ext cx="7367588" cy="838200"/>
        </p:xfrm>
        <a:graphic>
          <a:graphicData uri="http://schemas.openxmlformats.org/presentationml/2006/ole">
            <p:oleObj spid="_x0000_s396289" name="Equation" r:id="rId5" imgW="3683000" imgH="419100" progId="">
              <p:embed/>
            </p:oleObj>
          </a:graphicData>
        </a:graphic>
      </p:graphicFrame>
      <p:graphicFrame>
        <p:nvGraphicFramePr>
          <p:cNvPr id="113670" name="Object 6"/>
          <p:cNvGraphicFramePr>
            <a:graphicFrameLocks noChangeAspect="1"/>
          </p:cNvGraphicFramePr>
          <p:nvPr/>
        </p:nvGraphicFramePr>
        <p:xfrm>
          <a:off x="4557712" y="4419600"/>
          <a:ext cx="3911600" cy="838200"/>
        </p:xfrm>
        <a:graphic>
          <a:graphicData uri="http://schemas.openxmlformats.org/presentationml/2006/ole">
            <p:oleObj spid="_x0000_s396290" name="Equation" r:id="rId6" imgW="1955800" imgH="419100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8458200" y="3657600"/>
            <a:ext cx="3429000" cy="762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5554663" y="5589587"/>
          <a:ext cx="3119437" cy="963613"/>
        </p:xfrm>
        <a:graphic>
          <a:graphicData uri="http://schemas.openxmlformats.org/presentationml/2006/ole">
            <p:oleObj spid="_x0000_s396292" name="Equation" r:id="rId7" imgW="1562100" imgH="482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Banked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better to have a banked or flat curve when racing?</a:t>
            </a:r>
          </a:p>
          <a:p>
            <a:r>
              <a:rPr lang="en-US" dirty="0" smtClean="0"/>
              <a:t>Is it better to make wider or sharper turns when racing?</a:t>
            </a:r>
          </a:p>
          <a:p>
            <a:endParaRPr lang="en-US" dirty="0"/>
          </a:p>
        </p:txBody>
      </p:sp>
      <p:pic>
        <p:nvPicPr>
          <p:cNvPr id="4" name="Picture 4" descr="Nascar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" y="3733800"/>
            <a:ext cx="5072063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5554663" y="4953000"/>
          <a:ext cx="3119437" cy="963612"/>
        </p:xfrm>
        <a:graphic>
          <a:graphicData uri="http://schemas.openxmlformats.org/presentationml/2006/ole">
            <p:oleObj spid="_x0000_s409602" name="Equation" r:id="rId5" imgW="1562100" imgH="482600" progId="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48200" y="3810000"/>
            <a:ext cx="390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Why do you slow down when you turn?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Angular position, velocity, and acceleration</a:t>
            </a:r>
          </a:p>
          <a:p>
            <a:pPr lvl="1"/>
            <a:r>
              <a:rPr lang="en-US" dirty="0" smtClean="0"/>
              <a:t>Angular displacement vs. arc length</a:t>
            </a:r>
          </a:p>
          <a:p>
            <a:pPr lvl="1"/>
            <a:r>
              <a:rPr lang="en-US" dirty="0" smtClean="0"/>
              <a:t>Angular vs. linear velocity</a:t>
            </a:r>
          </a:p>
          <a:p>
            <a:pPr lvl="1"/>
            <a:r>
              <a:rPr lang="en-US" dirty="0" smtClean="0"/>
              <a:t>Angular vs. linear acceleration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Uniform circular motion –</a:t>
            </a:r>
            <a:r>
              <a:rPr lang="el-GR" dirty="0" smtClean="0"/>
              <a:t>α</a:t>
            </a:r>
            <a:r>
              <a:rPr lang="en-US" dirty="0" smtClean="0"/>
              <a:t>=0</a:t>
            </a:r>
          </a:p>
          <a:p>
            <a:pPr lvl="1"/>
            <a:r>
              <a:rPr lang="en-US" dirty="0" smtClean="0"/>
              <a:t>Centripetal Force</a:t>
            </a:r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2286000" y="5715000"/>
          <a:ext cx="4379913" cy="644525"/>
        </p:xfrm>
        <a:graphic>
          <a:graphicData uri="http://schemas.openxmlformats.org/presentationml/2006/ole">
            <p:oleObj spid="_x0000_s195588" name="Equation" r:id="rId4" imgW="1638000" imgH="241200" progId="Equation.3">
              <p:embed/>
            </p:oleObj>
          </a:graphicData>
        </a:graphic>
      </p:graphicFrame>
      <p:graphicFrame>
        <p:nvGraphicFramePr>
          <p:cNvPr id="195589" name="Object 5"/>
          <p:cNvGraphicFramePr>
            <a:graphicFrameLocks noChangeAspect="1"/>
          </p:cNvGraphicFramePr>
          <p:nvPr/>
        </p:nvGraphicFramePr>
        <p:xfrm>
          <a:off x="7151688" y="2709944"/>
          <a:ext cx="1230312" cy="504743"/>
        </p:xfrm>
        <a:graphic>
          <a:graphicData uri="http://schemas.openxmlformats.org/presentationml/2006/ole">
            <p:oleObj spid="_x0000_s195589" name="Equation" r:id="rId5" imgW="495000" imgH="203040" progId="Equation.3">
              <p:embed/>
            </p:oleObj>
          </a:graphicData>
        </a:graphic>
      </p:graphicFrame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6711950" y="3352800"/>
          <a:ext cx="2279650" cy="500063"/>
        </p:xfrm>
        <a:graphic>
          <a:graphicData uri="http://schemas.openxmlformats.org/presentationml/2006/ole">
            <p:oleObj spid="_x0000_s195590" name="Equation" r:id="rId6" imgW="1041120" imgH="228600" progId="Equation.3">
              <p:embed/>
            </p:oleObj>
          </a:graphicData>
        </a:graphic>
      </p:graphicFrame>
      <p:graphicFrame>
        <p:nvGraphicFramePr>
          <p:cNvPr id="195591" name="Object 7"/>
          <p:cNvGraphicFramePr>
            <a:graphicFrameLocks noChangeAspect="1"/>
          </p:cNvGraphicFramePr>
          <p:nvPr/>
        </p:nvGraphicFramePr>
        <p:xfrm>
          <a:off x="7162800" y="2209800"/>
          <a:ext cx="992187" cy="449263"/>
        </p:xfrm>
        <a:graphic>
          <a:graphicData uri="http://schemas.openxmlformats.org/presentationml/2006/ole">
            <p:oleObj spid="_x0000_s195591" name="Equation" r:id="rId7" imgW="3934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Test – Week of Feb. 28</a:t>
            </a:r>
          </a:p>
          <a:p>
            <a:r>
              <a:rPr lang="en-US" dirty="0" smtClean="0"/>
              <a:t>Format</a:t>
            </a:r>
          </a:p>
          <a:p>
            <a:pPr lvl="1"/>
            <a:r>
              <a:rPr lang="en-US" dirty="0" smtClean="0"/>
              <a:t>20 MCAT style problems – similar to lecture problems</a:t>
            </a:r>
          </a:p>
          <a:p>
            <a:pPr lvl="1"/>
            <a:r>
              <a:rPr lang="en-US" dirty="0" smtClean="0"/>
              <a:t>5 math-style problems – similar to intermediate problems from homework and study guide</a:t>
            </a:r>
          </a:p>
          <a:p>
            <a:pPr lvl="1"/>
            <a:r>
              <a:rPr lang="en-US" dirty="0" smtClean="0"/>
              <a:t>1 essay question – similar to the homework questions</a:t>
            </a:r>
          </a:p>
          <a:p>
            <a:r>
              <a:rPr lang="en-US" dirty="0" smtClean="0"/>
              <a:t>Study Guide – problems from lecture, homework and those in student solution manual – other texts as well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Circular Motion – Definitions</a:t>
            </a:r>
          </a:p>
          <a:p>
            <a:pPr lvl="1"/>
            <a:r>
              <a:rPr lang="en-US" dirty="0" smtClean="0"/>
              <a:t>Tangential vs. Radial</a:t>
            </a:r>
          </a:p>
          <a:p>
            <a:pPr lvl="1"/>
            <a:r>
              <a:rPr lang="en-US" dirty="0" smtClean="0"/>
              <a:t>Angular position, velocity, acceleration</a:t>
            </a:r>
          </a:p>
          <a:p>
            <a:r>
              <a:rPr lang="en-US" dirty="0" smtClean="0"/>
              <a:t>Uniform circular motion –</a:t>
            </a:r>
            <a:r>
              <a:rPr lang="el-GR" dirty="0" smtClean="0"/>
              <a:t>α</a:t>
            </a:r>
            <a:r>
              <a:rPr lang="en-US" dirty="0" smtClean="0"/>
              <a:t>=0</a:t>
            </a:r>
          </a:p>
          <a:p>
            <a:pPr lvl="1"/>
            <a:r>
              <a:rPr lang="en-US" dirty="0" smtClean="0"/>
              <a:t>Uniform vs. </a:t>
            </a:r>
            <a:r>
              <a:rPr lang="en-US" dirty="0" err="1" smtClean="0"/>
              <a:t>Nonuniform</a:t>
            </a:r>
            <a:endParaRPr lang="en-US" dirty="0" smtClean="0"/>
          </a:p>
          <a:p>
            <a:pPr lvl="1"/>
            <a:r>
              <a:rPr lang="en-US" dirty="0" smtClean="0"/>
              <a:t>Centripetal Force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Solving problems with Circular Motion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Ch. 6 Circular 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Solving Problems with Circular 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Process of 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US" dirty="0" smtClean="0"/>
              <a:t>Read the problem carefully!</a:t>
            </a:r>
          </a:p>
          <a:p>
            <a:pPr marL="514350" indent="-514350">
              <a:buAutoNum type="arabicParenR"/>
            </a:pPr>
            <a:r>
              <a:rPr lang="en-US" dirty="0" smtClean="0"/>
              <a:t>Draw a picture (Trick – Free Body Diagram)</a:t>
            </a:r>
          </a:p>
          <a:p>
            <a:pPr marL="514350" indent="-514350">
              <a:buAutoNum type="arabicParenR"/>
            </a:pPr>
            <a:r>
              <a:rPr lang="en-US" dirty="0" smtClean="0"/>
              <a:t>Write down the given quantities                (Trick – remember Third Law)</a:t>
            </a:r>
          </a:p>
          <a:p>
            <a:pPr marL="514350" indent="-514350">
              <a:buAutoNum type="arabicParenR"/>
            </a:pPr>
            <a:r>
              <a:rPr lang="en-US" dirty="0" smtClean="0"/>
              <a:t>Write down what you should solve for</a:t>
            </a:r>
          </a:p>
          <a:p>
            <a:pPr marL="514350" indent="-514350">
              <a:buAutoNum type="arabicParenR"/>
            </a:pPr>
            <a:r>
              <a:rPr lang="en-US" dirty="0" smtClean="0"/>
              <a:t>Identify the eqns./concepts you should use (Trick – Second Law &amp; separate into x/y)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6)  Do the math and solve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486400"/>
            <a:ext cx="822960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think that you are sitting there, watching me lecture, but are you really moving? If you are moving, why doesn’t it feel that way?</a:t>
            </a:r>
          </a:p>
          <a:p>
            <a:r>
              <a:rPr lang="en-US" dirty="0" smtClean="0"/>
              <a:t>What is your velocity? 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Earth</a:t>
            </a:r>
            <a:r>
              <a:rPr lang="en-US" dirty="0" smtClean="0"/>
              <a:t> = 6.38E6 m)</a:t>
            </a:r>
            <a:endParaRPr lang="en-US" dirty="0"/>
          </a:p>
        </p:txBody>
      </p:sp>
      <p:graphicFrame>
        <p:nvGraphicFramePr>
          <p:cNvPr id="366594" name="Object 2"/>
          <p:cNvGraphicFramePr>
            <a:graphicFrameLocks noChangeAspect="1"/>
          </p:cNvGraphicFramePr>
          <p:nvPr/>
        </p:nvGraphicFramePr>
        <p:xfrm>
          <a:off x="838200" y="4953000"/>
          <a:ext cx="4106862" cy="1628775"/>
        </p:xfrm>
        <a:graphic>
          <a:graphicData uri="http://schemas.openxmlformats.org/presentationml/2006/ole">
            <p:oleObj spid="_x0000_s366594" name="Equation" r:id="rId4" imgW="1536480" imgH="609480" progId="Equation.3">
              <p:embed/>
            </p:oleObj>
          </a:graphicData>
        </a:graphic>
      </p:graphicFrame>
      <p:grpSp>
        <p:nvGrpSpPr>
          <p:cNvPr id="36" name="Group 35"/>
          <p:cNvGrpSpPr/>
          <p:nvPr/>
        </p:nvGrpSpPr>
        <p:grpSpPr>
          <a:xfrm>
            <a:off x="5334000" y="3572596"/>
            <a:ext cx="2971800" cy="3209204"/>
            <a:chOff x="4876800" y="3200400"/>
            <a:chExt cx="2971800" cy="3209204"/>
          </a:xfrm>
        </p:grpSpPr>
        <p:grpSp>
          <p:nvGrpSpPr>
            <p:cNvPr id="6" name="Group 5"/>
            <p:cNvGrpSpPr/>
            <p:nvPr/>
          </p:nvGrpSpPr>
          <p:grpSpPr>
            <a:xfrm>
              <a:off x="5281612" y="3581400"/>
              <a:ext cx="2566988" cy="2828204"/>
              <a:chOff x="1447800" y="-228600"/>
              <a:chExt cx="6224588" cy="6858000"/>
            </a:xfrm>
          </p:grpSpPr>
          <p:pic>
            <p:nvPicPr>
              <p:cNvPr id="7" name="Picture 2" descr="Picture 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447800" y="119063"/>
                <a:ext cx="6224588" cy="61293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589088" y="2819400"/>
                <a:ext cx="5878512" cy="989013"/>
                <a:chOff x="994" y="1913"/>
                <a:chExt cx="3703" cy="623"/>
              </a:xfrm>
            </p:grpSpPr>
            <p:grpSp>
              <p:nvGrpSpPr>
                <p:cNvPr id="23" name="Group 5"/>
                <p:cNvGrpSpPr>
                  <a:grpSpLocks/>
                </p:cNvGrpSpPr>
                <p:nvPr/>
              </p:nvGrpSpPr>
              <p:grpSpPr bwMode="auto">
                <a:xfrm>
                  <a:off x="994" y="2221"/>
                  <a:ext cx="3699" cy="315"/>
                  <a:chOff x="994" y="2221"/>
                  <a:chExt cx="3699" cy="315"/>
                </a:xfrm>
              </p:grpSpPr>
              <p:sp>
                <p:nvSpPr>
                  <p:cNvPr id="27" name="Arc 6"/>
                  <p:cNvSpPr>
                    <a:spLocks/>
                  </p:cNvSpPr>
                  <p:nvPr/>
                </p:nvSpPr>
                <p:spPr bwMode="auto">
                  <a:xfrm flipH="1" flipV="1">
                    <a:off x="994" y="2221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7"/>
                  <p:cNvSpPr>
                    <a:spLocks/>
                  </p:cNvSpPr>
                  <p:nvPr/>
                </p:nvSpPr>
                <p:spPr bwMode="auto">
                  <a:xfrm flipV="1">
                    <a:off x="2843" y="2225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8"/>
                <p:cNvGrpSpPr>
                  <a:grpSpLocks/>
                </p:cNvGrpSpPr>
                <p:nvPr/>
              </p:nvGrpSpPr>
              <p:grpSpPr bwMode="auto">
                <a:xfrm flipV="1">
                  <a:off x="998" y="1913"/>
                  <a:ext cx="3699" cy="315"/>
                  <a:chOff x="994" y="2221"/>
                  <a:chExt cx="3699" cy="315"/>
                </a:xfrm>
              </p:grpSpPr>
              <p:sp>
                <p:nvSpPr>
                  <p:cNvPr id="25" name="Arc 9"/>
                  <p:cNvSpPr>
                    <a:spLocks/>
                  </p:cNvSpPr>
                  <p:nvPr/>
                </p:nvSpPr>
                <p:spPr bwMode="auto">
                  <a:xfrm flipH="1" flipV="1">
                    <a:off x="994" y="2221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>
                        <a:alpha val="50195"/>
                      </a:srgbClr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Arc 10"/>
                  <p:cNvSpPr>
                    <a:spLocks/>
                  </p:cNvSpPr>
                  <p:nvPr/>
                </p:nvSpPr>
                <p:spPr bwMode="auto">
                  <a:xfrm flipV="1">
                    <a:off x="2843" y="2225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>
                        <a:alpha val="50195"/>
                      </a:srgbClr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4513263" y="6127750"/>
                <a:ext cx="1587" cy="50165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4529138" y="-228600"/>
                <a:ext cx="1587" cy="593725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1" name="Group 13"/>
              <p:cNvGrpSpPr>
                <a:grpSpLocks/>
              </p:cNvGrpSpPr>
              <p:nvPr/>
            </p:nvGrpSpPr>
            <p:grpSpPr bwMode="auto">
              <a:xfrm>
                <a:off x="2293938" y="1049341"/>
                <a:ext cx="4471987" cy="749301"/>
                <a:chOff x="994" y="1913"/>
                <a:chExt cx="3703" cy="623"/>
              </a:xfrm>
            </p:grpSpPr>
            <p:grpSp>
              <p:nvGrpSpPr>
                <p:cNvPr id="17" name="Group 14"/>
                <p:cNvGrpSpPr>
                  <a:grpSpLocks/>
                </p:cNvGrpSpPr>
                <p:nvPr/>
              </p:nvGrpSpPr>
              <p:grpSpPr bwMode="auto">
                <a:xfrm>
                  <a:off x="994" y="2221"/>
                  <a:ext cx="3699" cy="315"/>
                  <a:chOff x="994" y="2221"/>
                  <a:chExt cx="3699" cy="315"/>
                </a:xfrm>
              </p:grpSpPr>
              <p:sp>
                <p:nvSpPr>
                  <p:cNvPr id="21" name="Arc 15"/>
                  <p:cNvSpPr>
                    <a:spLocks/>
                  </p:cNvSpPr>
                  <p:nvPr/>
                </p:nvSpPr>
                <p:spPr bwMode="auto">
                  <a:xfrm flipH="1" flipV="1">
                    <a:off x="994" y="2221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Arc 16"/>
                  <p:cNvSpPr>
                    <a:spLocks/>
                  </p:cNvSpPr>
                  <p:nvPr/>
                </p:nvSpPr>
                <p:spPr bwMode="auto">
                  <a:xfrm flipV="1">
                    <a:off x="2843" y="2225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17"/>
                <p:cNvGrpSpPr>
                  <a:grpSpLocks/>
                </p:cNvGrpSpPr>
                <p:nvPr/>
              </p:nvGrpSpPr>
              <p:grpSpPr bwMode="auto">
                <a:xfrm flipV="1">
                  <a:off x="998" y="1913"/>
                  <a:ext cx="3699" cy="315"/>
                  <a:chOff x="994" y="2221"/>
                  <a:chExt cx="3699" cy="315"/>
                </a:xfrm>
              </p:grpSpPr>
              <p:sp>
                <p:nvSpPr>
                  <p:cNvPr id="19" name="Arc 18"/>
                  <p:cNvSpPr>
                    <a:spLocks/>
                  </p:cNvSpPr>
                  <p:nvPr/>
                </p:nvSpPr>
                <p:spPr bwMode="auto">
                  <a:xfrm flipH="1" flipV="1">
                    <a:off x="994" y="2221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>
                        <a:alpha val="50195"/>
                      </a:srgbClr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Arc 19"/>
                  <p:cNvSpPr>
                    <a:spLocks/>
                  </p:cNvSpPr>
                  <p:nvPr/>
                </p:nvSpPr>
                <p:spPr bwMode="auto">
                  <a:xfrm flipV="1">
                    <a:off x="2843" y="2225"/>
                    <a:ext cx="1850" cy="311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4 w 21600"/>
                      <a:gd name="T3" fmla="*/ 0 h 21600"/>
                      <a:gd name="T4" fmla="*/ 0 w 21600"/>
                      <a:gd name="T5" fmla="*/ 0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38100">
                    <a:solidFill>
                      <a:srgbClr val="FF0080">
                        <a:alpha val="50195"/>
                      </a:srgbClr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" name="Line 20"/>
              <p:cNvSpPr>
                <a:spLocks noChangeShapeType="1"/>
              </p:cNvSpPr>
              <p:nvPr/>
            </p:nvSpPr>
            <p:spPr bwMode="auto">
              <a:xfrm flipH="1" flipV="1">
                <a:off x="3073400" y="1709738"/>
                <a:ext cx="1444625" cy="1571625"/>
              </a:xfrm>
              <a:prstGeom prst="line">
                <a:avLst/>
              </a:prstGeom>
              <a:noFill/>
              <a:ln w="57150">
                <a:solidFill>
                  <a:srgbClr val="FF0000">
                    <a:alpha val="78038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21"/>
              <p:cNvSpPr>
                <a:spLocks noChangeShapeType="1"/>
              </p:cNvSpPr>
              <p:nvPr/>
            </p:nvSpPr>
            <p:spPr bwMode="auto">
              <a:xfrm flipH="1">
                <a:off x="3079750" y="1444625"/>
                <a:ext cx="1446213" cy="252413"/>
              </a:xfrm>
              <a:prstGeom prst="line">
                <a:avLst/>
              </a:prstGeom>
              <a:noFill/>
              <a:ln w="57150">
                <a:solidFill>
                  <a:srgbClr val="FF0000">
                    <a:alpha val="78038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22"/>
              <p:cNvSpPr>
                <a:spLocks noChangeShapeType="1"/>
              </p:cNvSpPr>
              <p:nvPr/>
            </p:nvSpPr>
            <p:spPr bwMode="auto">
              <a:xfrm flipH="1">
                <a:off x="2624138" y="3298825"/>
                <a:ext cx="1892300" cy="366713"/>
              </a:xfrm>
              <a:prstGeom prst="line">
                <a:avLst/>
              </a:prstGeom>
              <a:noFill/>
              <a:ln w="57150">
                <a:solidFill>
                  <a:srgbClr val="FF0000">
                    <a:alpha val="78038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Arc 26"/>
              <p:cNvSpPr>
                <a:spLocks/>
              </p:cNvSpPr>
              <p:nvPr/>
            </p:nvSpPr>
            <p:spPr bwMode="auto">
              <a:xfrm flipH="1">
                <a:off x="2646363" y="368300"/>
                <a:ext cx="2190750" cy="3309938"/>
              </a:xfrm>
              <a:custGeom>
                <a:avLst/>
                <a:gdLst>
                  <a:gd name="T0" fmla="*/ 2147483647 w 21600"/>
                  <a:gd name="T1" fmla="*/ 0 h 21370"/>
                  <a:gd name="T2" fmla="*/ 2147483647 w 21600"/>
                  <a:gd name="T3" fmla="*/ 2147483647 h 21370"/>
                  <a:gd name="T4" fmla="*/ 0 w 21600"/>
                  <a:gd name="T5" fmla="*/ 2147483647 h 2137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370"/>
                  <a:gd name="T11" fmla="*/ 21600 w 21600"/>
                  <a:gd name="T12" fmla="*/ 21370 h 213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370" fill="none" extrusionOk="0">
                    <a:moveTo>
                      <a:pt x="3142" y="-1"/>
                    </a:moveTo>
                    <a:cubicBezTo>
                      <a:pt x="13743" y="1558"/>
                      <a:pt x="21600" y="10654"/>
                      <a:pt x="21600" y="21370"/>
                    </a:cubicBezTo>
                  </a:path>
                  <a:path w="21600" h="21370" stroke="0" extrusionOk="0">
                    <a:moveTo>
                      <a:pt x="3142" y="-1"/>
                    </a:moveTo>
                    <a:cubicBezTo>
                      <a:pt x="13743" y="1558"/>
                      <a:pt x="21600" y="10654"/>
                      <a:pt x="21600" y="21370"/>
                    </a:cubicBezTo>
                    <a:lnTo>
                      <a:pt x="0" y="21370"/>
                    </a:lnTo>
                    <a:close/>
                  </a:path>
                </a:pathLst>
              </a:custGeom>
              <a:noFill/>
              <a:ln w="28575">
                <a:solidFill>
                  <a:srgbClr val="FF008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3"/>
              <p:cNvSpPr>
                <a:spLocks noChangeShapeType="1"/>
              </p:cNvSpPr>
              <p:nvPr/>
            </p:nvSpPr>
            <p:spPr bwMode="auto">
              <a:xfrm flipH="1">
                <a:off x="4516438" y="-228600"/>
                <a:ext cx="9525" cy="6858000"/>
              </a:xfrm>
              <a:prstGeom prst="line">
                <a:avLst/>
              </a:prstGeom>
              <a:noFill/>
              <a:ln w="38100">
                <a:solidFill>
                  <a:srgbClr val="FF0000">
                    <a:alpha val="50195"/>
                  </a:srgbClr>
                </a:solidFill>
                <a:prstDash val="sysDot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172200" y="3200400"/>
              <a:ext cx="264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876800" y="4495800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0" y="4724400"/>
              <a:ext cx="308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>
                  <a:solidFill>
                    <a:schemeClr val="bg1"/>
                  </a:solidFill>
                </a:rPr>
                <a:t>θ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33" name="Straight Arrow Connector 32"/>
            <p:cNvCxnSpPr>
              <a:stCxn id="29" idx="2"/>
            </p:cNvCxnSpPr>
            <p:nvPr/>
          </p:nvCxnSpPr>
          <p:spPr>
            <a:xfrm rot="16200000" flipH="1">
              <a:off x="6003970" y="3870370"/>
              <a:ext cx="621268" cy="19992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5181600" y="4648200"/>
              <a:ext cx="838200" cy="1588"/>
            </a:xfrm>
            <a:prstGeom prst="straightConnector1">
              <a:avLst/>
            </a:prstGeom>
            <a:ln w="38100">
              <a:solidFill>
                <a:schemeClr val="accent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Centrifuge is a device used in biochemistry that spins to separate solutions. You want 840,000g of centripetal acceleration in a sample rotating at a distance of 23.5 cm, what frequency should you enter?</a:t>
            </a:r>
            <a:endParaRPr lang="en-US" dirty="0"/>
          </a:p>
        </p:txBody>
      </p:sp>
      <p:graphicFrame>
        <p:nvGraphicFramePr>
          <p:cNvPr id="368642" name="Object 2"/>
          <p:cNvGraphicFramePr>
            <a:graphicFrameLocks noChangeAspect="1"/>
          </p:cNvGraphicFramePr>
          <p:nvPr/>
        </p:nvGraphicFramePr>
        <p:xfrm>
          <a:off x="787400" y="5173663"/>
          <a:ext cx="4208463" cy="1187450"/>
        </p:xfrm>
        <a:graphic>
          <a:graphicData uri="http://schemas.openxmlformats.org/presentationml/2006/ole">
            <p:oleObj spid="_x0000_s368642" name="Equation" r:id="rId4" imgW="1574640" imgH="444240" progId="Equation.3">
              <p:embed/>
            </p:oleObj>
          </a:graphicData>
        </a:graphic>
      </p:graphicFrame>
      <p:pic>
        <p:nvPicPr>
          <p:cNvPr id="5" name="Picture 2" descr="http://t1.gstatic.com/images?q=tbn:ANd9GcQBrQtHXczn-2S66Y4MepzTSRf6VVWGMGsdklEy0OW0UAQLVvs&amp;t=1&amp;usg=__5r8_uGro3nvTA3Qy-o5NDBnMShw=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4020148"/>
            <a:ext cx="1897343" cy="2533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97693" y="6611779"/>
            <a:ext cx="4370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http://upload.wikimedia.org/wikipedia/commons/0/0d/Tabletop_centrifuge.jpg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bob of mass, </a:t>
            </a:r>
            <a:r>
              <a:rPr lang="en-US" i="1" dirty="0" smtClean="0"/>
              <a:t>m</a:t>
            </a:r>
            <a:r>
              <a:rPr lang="en-US" dirty="0" smtClean="0"/>
              <a:t>, swings in an arc. At angle, </a:t>
            </a:r>
            <a:r>
              <a:rPr lang="el-GR" dirty="0" smtClean="0"/>
              <a:t>θ</a:t>
            </a:r>
            <a:r>
              <a:rPr lang="en-US" dirty="0" smtClean="0"/>
              <a:t>, what is the centripetal acceleration?</a:t>
            </a:r>
            <a:endParaRPr lang="en-US" dirty="0"/>
          </a:p>
        </p:txBody>
      </p:sp>
      <p:pic>
        <p:nvPicPr>
          <p:cNvPr id="4" name="Picture 2" descr="06P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3276600"/>
            <a:ext cx="2633980" cy="3195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50210" name="Object 2"/>
          <p:cNvGraphicFramePr>
            <a:graphicFrameLocks noChangeAspect="1"/>
          </p:cNvGraphicFramePr>
          <p:nvPr/>
        </p:nvGraphicFramePr>
        <p:xfrm>
          <a:off x="1506538" y="3817938"/>
          <a:ext cx="3190875" cy="1052512"/>
        </p:xfrm>
        <a:graphic>
          <a:graphicData uri="http://schemas.openxmlformats.org/presentationml/2006/ole">
            <p:oleObj spid="_x0000_s350210" name="Equation" r:id="rId5" imgW="1193760" imgH="393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5410200"/>
            <a:ext cx="5425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What is the tangential acceleration?</a:t>
            </a:r>
            <a:endParaRPr lang="en-US" sz="2800" dirty="0">
              <a:solidFill>
                <a:srgbClr val="7030A0"/>
              </a:solidFill>
            </a:endParaRPr>
          </a:p>
        </p:txBody>
      </p:sp>
      <p:graphicFrame>
        <p:nvGraphicFramePr>
          <p:cNvPr id="350211" name="Object 3"/>
          <p:cNvGraphicFramePr>
            <a:graphicFrameLocks noChangeAspect="1"/>
          </p:cNvGraphicFramePr>
          <p:nvPr/>
        </p:nvGraphicFramePr>
        <p:xfrm>
          <a:off x="1976437" y="6053138"/>
          <a:ext cx="2443163" cy="576262"/>
        </p:xfrm>
        <a:graphic>
          <a:graphicData uri="http://schemas.openxmlformats.org/presentationml/2006/ole">
            <p:oleObj spid="_x0000_s350211" name="Equation" r:id="rId6" imgW="9144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Roller Coaster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doesn’t the car fall off the track?</a:t>
            </a:r>
          </a:p>
          <a:p>
            <a:r>
              <a:rPr lang="en-US" dirty="0" smtClean="0"/>
              <a:t>How fast does the car have to go to make it around?</a:t>
            </a:r>
          </a:p>
        </p:txBody>
      </p:sp>
      <p:grpSp>
        <p:nvGrpSpPr>
          <p:cNvPr id="4" name="Group 7"/>
          <p:cNvGrpSpPr/>
          <p:nvPr/>
        </p:nvGrpSpPr>
        <p:grpSpPr>
          <a:xfrm>
            <a:off x="5257800" y="2667000"/>
            <a:ext cx="3505200" cy="3962400"/>
            <a:chOff x="5486400" y="1219200"/>
            <a:chExt cx="3505200" cy="3962400"/>
          </a:xfrm>
        </p:grpSpPr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H="1">
              <a:off x="6096000" y="1752600"/>
              <a:ext cx="1066800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stealth" w="sm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6248400" y="1219200"/>
            <a:ext cx="320675" cy="417513"/>
          </p:xfrm>
          <a:graphic>
            <a:graphicData uri="http://schemas.openxmlformats.org/presentationml/2006/ole">
              <p:oleObj spid="_x0000_s411650" name="Equation" r:id="rId4" imgW="127000" imgH="165100" progId="">
                <p:embed/>
              </p:oleObj>
            </a:graphicData>
          </a:graphic>
        </p:graphicFrame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5486400" y="1676400"/>
              <a:ext cx="3505200" cy="3505200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7086600" y="1676400"/>
              <a:ext cx="304800" cy="1524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5486400" y="5181600"/>
              <a:ext cx="350520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H="1">
              <a:off x="7315200" y="1752600"/>
              <a:ext cx="0" cy="838200"/>
            </a:xfrm>
            <a:prstGeom prst="line">
              <a:avLst/>
            </a:prstGeom>
            <a:noFill/>
            <a:ln w="57150">
              <a:solidFill>
                <a:srgbClr val="008040"/>
              </a:solidFill>
              <a:round/>
              <a:headEnd/>
              <a:tailEnd type="stealth" w="sm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" name="Object 13"/>
            <p:cNvGraphicFramePr>
              <a:graphicFrameLocks noChangeAspect="1"/>
            </p:cNvGraphicFramePr>
            <p:nvPr/>
          </p:nvGraphicFramePr>
          <p:xfrm>
            <a:off x="7315200" y="1905000"/>
            <a:ext cx="447675" cy="642938"/>
          </p:xfrm>
          <a:graphic>
            <a:graphicData uri="http://schemas.openxmlformats.org/presentationml/2006/ole">
              <p:oleObj spid="_x0000_s411651" name="Equation" r:id="rId5" imgW="177800" imgH="254000" progId="">
                <p:embed/>
              </p:oleObj>
            </a:graphicData>
          </a:graphic>
        </p:graphicFrame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7162800" y="1752600"/>
              <a:ext cx="0" cy="533400"/>
            </a:xfrm>
            <a:prstGeom prst="line">
              <a:avLst/>
            </a:prstGeom>
            <a:noFill/>
            <a:ln w="57150">
              <a:solidFill>
                <a:srgbClr val="FF8000"/>
              </a:solidFill>
              <a:round/>
              <a:headEnd/>
              <a:tailEnd type="stealth" w="sm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" name="Object 19"/>
            <p:cNvGraphicFramePr>
              <a:graphicFrameLocks noChangeAspect="1"/>
            </p:cNvGraphicFramePr>
            <p:nvPr/>
          </p:nvGraphicFramePr>
          <p:xfrm>
            <a:off x="6705600" y="1952625"/>
            <a:ext cx="415925" cy="482600"/>
          </p:xfrm>
          <a:graphic>
            <a:graphicData uri="http://schemas.openxmlformats.org/presentationml/2006/ole">
              <p:oleObj spid="_x0000_s411652" name="Equation" r:id="rId6" imgW="165100" imgH="190500" progId="">
                <p:embed/>
              </p:oleObj>
            </a:graphicData>
          </a:graphic>
        </p:graphicFrame>
      </p:grpSp>
      <p:grpSp>
        <p:nvGrpSpPr>
          <p:cNvPr id="5" name="Group 22"/>
          <p:cNvGrpSpPr/>
          <p:nvPr/>
        </p:nvGrpSpPr>
        <p:grpSpPr>
          <a:xfrm>
            <a:off x="1447800" y="3429000"/>
            <a:ext cx="1908175" cy="2286000"/>
            <a:chOff x="1447800" y="3962400"/>
            <a:chExt cx="1908175" cy="2286000"/>
          </a:xfrm>
        </p:grpSpPr>
        <p:graphicFrame>
          <p:nvGraphicFramePr>
            <p:cNvPr id="99348" name="Object 20"/>
            <p:cNvGraphicFramePr>
              <a:graphicFrameLocks noChangeAspect="1"/>
            </p:cNvGraphicFramePr>
            <p:nvPr/>
          </p:nvGraphicFramePr>
          <p:xfrm>
            <a:off x="1447800" y="3962400"/>
            <a:ext cx="1271588" cy="838200"/>
          </p:xfrm>
          <a:graphic>
            <a:graphicData uri="http://schemas.openxmlformats.org/presentationml/2006/ole">
              <p:oleObj spid="_x0000_s411653" name="Equation" r:id="rId7" imgW="635000" imgH="419100" progId="">
                <p:embed/>
              </p:oleObj>
            </a:graphicData>
          </a:graphic>
        </p:graphicFrame>
        <p:graphicFrame>
          <p:nvGraphicFramePr>
            <p:cNvPr id="99349" name="Object 21"/>
            <p:cNvGraphicFramePr>
              <a:graphicFrameLocks noChangeAspect="1"/>
            </p:cNvGraphicFramePr>
            <p:nvPr/>
          </p:nvGraphicFramePr>
          <p:xfrm>
            <a:off x="1447800" y="4876800"/>
            <a:ext cx="1908175" cy="838200"/>
          </p:xfrm>
          <a:graphic>
            <a:graphicData uri="http://schemas.openxmlformats.org/presentationml/2006/ole">
              <p:oleObj spid="_x0000_s411654" name="Equation" r:id="rId8" imgW="952500" imgH="419100" progId="">
                <p:embed/>
              </p:oleObj>
            </a:graphicData>
          </a:graphic>
        </p:graphicFrame>
        <p:graphicFrame>
          <p:nvGraphicFramePr>
            <p:cNvPr id="99350" name="Object 22"/>
            <p:cNvGraphicFramePr>
              <a:graphicFrameLocks noChangeAspect="1"/>
            </p:cNvGraphicFramePr>
            <p:nvPr/>
          </p:nvGraphicFramePr>
          <p:xfrm>
            <a:off x="1447800" y="5740400"/>
            <a:ext cx="1068388" cy="508000"/>
          </p:xfrm>
          <a:graphic>
            <a:graphicData uri="http://schemas.openxmlformats.org/presentationml/2006/ole">
              <p:oleObj spid="_x0000_s411655" name="Equation" r:id="rId9" imgW="533400" imgH="254000" progId="">
                <p:embed/>
              </p:oleObj>
            </a:graphicData>
          </a:graphic>
        </p:graphicFrame>
      </p:grpSp>
      <p:sp>
        <p:nvSpPr>
          <p:cNvPr id="24" name="TextBox 23"/>
          <p:cNvSpPr txBox="1"/>
          <p:nvPr/>
        </p:nvSpPr>
        <p:spPr>
          <a:xfrm>
            <a:off x="228600" y="6172200"/>
            <a:ext cx="571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Would a bigger or smaller loop require more speed?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Would a bigger or smaller loop be more fun?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5830669"/>
            <a:ext cx="3670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happens if the car goes faster?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469</Words>
  <Application>Microsoft Office PowerPoint</Application>
  <PresentationFormat>On-screen Show (4:3)</PresentationFormat>
  <Paragraphs>70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PHYS16 – Lecture 12</vt:lpstr>
      <vt:lpstr>Announcements</vt:lpstr>
      <vt:lpstr>Ch. 6 Circular Motion</vt:lpstr>
      <vt:lpstr>Solving Problems with Circular Motion</vt:lpstr>
      <vt:lpstr>Process of solving problems</vt:lpstr>
      <vt:lpstr>Discussion Question</vt:lpstr>
      <vt:lpstr>Discussion Question</vt:lpstr>
      <vt:lpstr>Pendulum</vt:lpstr>
      <vt:lpstr>Roller Coaster loop</vt:lpstr>
      <vt:lpstr>Banked Curves</vt:lpstr>
      <vt:lpstr>Banked Curves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242</cp:revision>
  <dcterms:created xsi:type="dcterms:W3CDTF">2010-09-09T09:10:07Z</dcterms:created>
  <dcterms:modified xsi:type="dcterms:W3CDTF">2011-02-21T13:01:59Z</dcterms:modified>
</cp:coreProperties>
</file>