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407" r:id="rId3"/>
    <p:sldId id="464" r:id="rId4"/>
    <p:sldId id="469" r:id="rId5"/>
    <p:sldId id="468" r:id="rId6"/>
    <p:sldId id="458" r:id="rId7"/>
    <p:sldId id="470" r:id="rId8"/>
    <p:sldId id="471" r:id="rId9"/>
    <p:sldId id="473" r:id="rId10"/>
    <p:sldId id="474" r:id="rId11"/>
    <p:sldId id="475" r:id="rId12"/>
    <p:sldId id="476" r:id="rId13"/>
    <p:sldId id="44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 autoAdjust="0"/>
    <p:restoredTop sz="93504" autoAdjust="0"/>
  </p:normalViewPr>
  <p:slideViewPr>
    <p:cSldViewPr>
      <p:cViewPr varScale="1">
        <p:scale>
          <a:sx n="74" d="100"/>
          <a:sy n="74" d="100"/>
        </p:scale>
        <p:origin x="-4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8" y="93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3/5/2011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096000"/>
            <a:ext cx="7162800" cy="1066800"/>
          </a:xfrm>
        </p:spPr>
        <p:txBody>
          <a:bodyPr/>
          <a:lstStyle/>
          <a:p>
            <a:pPr algn="r"/>
            <a:r>
              <a:rPr lang="en-US" dirty="0" smtClean="0"/>
              <a:t>Ch. 8 Energy Conservation</a:t>
            </a:r>
            <a:endParaRPr lang="en-US" dirty="0"/>
          </a:p>
        </p:txBody>
      </p:sp>
      <p:pic>
        <p:nvPicPr>
          <p:cNvPr id="565250" name="Picture 2" descr="http://varna.files.wordpress.com/2008/07/01awca9hzkq8qaaaacaaaaaaaaaa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145845"/>
            <a:ext cx="5105400" cy="50781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Lingenfelter</a:t>
            </a:r>
            <a:r>
              <a:rPr lang="en-US" dirty="0" smtClean="0"/>
              <a:t> Corvette…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power of the 1420 kg </a:t>
            </a:r>
            <a:r>
              <a:rPr lang="en-US" dirty="0" err="1" smtClean="0"/>
              <a:t>Lingenfelter</a:t>
            </a:r>
            <a:r>
              <a:rPr lang="en-US" dirty="0" smtClean="0"/>
              <a:t> Corvette that can go 0 to 26.8 m/s in 1.97 s?</a:t>
            </a:r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30165" y="3733800"/>
          <a:ext cx="3770435" cy="2108200"/>
        </p:xfrm>
        <a:graphic>
          <a:graphicData uri="http://schemas.openxmlformats.org/presentationml/2006/ole">
            <p:oleObj spid="_x0000_s633858" name="Equation" r:id="rId4" imgW="2361960" imgH="1320480" progId="Equation.3">
              <p:embed/>
            </p:oleObj>
          </a:graphicData>
        </a:graphic>
      </p:graphicFrame>
      <p:graphicFrame>
        <p:nvGraphicFramePr>
          <p:cNvPr id="142339" name="Object 3"/>
          <p:cNvGraphicFramePr>
            <a:graphicFrameLocks noChangeAspect="1"/>
          </p:cNvGraphicFramePr>
          <p:nvPr/>
        </p:nvGraphicFramePr>
        <p:xfrm>
          <a:off x="5824538" y="3657600"/>
          <a:ext cx="1435100" cy="1371600"/>
        </p:xfrm>
        <a:graphic>
          <a:graphicData uri="http://schemas.openxmlformats.org/presentationml/2006/ole">
            <p:oleObj spid="_x0000_s633859" name="Equation" r:id="rId5" imgW="876240" imgH="8380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200400"/>
            <a:ext cx="1392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Approach #1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3200400"/>
            <a:ext cx="1392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Approach #2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5558135"/>
            <a:ext cx="33038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Answer = 259 kW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Spec says 1100 kW, why?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Horsepower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hp = 33,000 ft lbs/min = 746 W</a:t>
            </a:r>
          </a:p>
          <a:p>
            <a:r>
              <a:rPr lang="en-US" dirty="0" smtClean="0"/>
              <a:t>Comes from how much weight a horse could pull up a mine shaft a particular amount of feet in a given minute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34342" y="5562600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91542" y="41910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0"/>
            <a:endCxn id="5" idx="3"/>
          </p:cNvCxnSpPr>
          <p:nvPr/>
        </p:nvCxnSpPr>
        <p:spPr>
          <a:xfrm rot="5400000" flipH="1" flipV="1">
            <a:off x="2415292" y="5030554"/>
            <a:ext cx="1046396" cy="17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196342" y="42672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110742" y="4495800"/>
            <a:ext cx="7620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63142" y="4724400"/>
            <a:ext cx="1299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Horse Force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52400" y="5410200"/>
            <a:ext cx="1828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1257300" y="6134100"/>
            <a:ext cx="1447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33800" y="5410200"/>
            <a:ext cx="1828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3009900" y="6134100"/>
            <a:ext cx="1447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horsepower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 = 250-1475 hp</a:t>
            </a:r>
          </a:p>
          <a:p>
            <a:pPr lvl="1"/>
            <a:r>
              <a:rPr lang="en-US" dirty="0" smtClean="0"/>
              <a:t>1 hp = 746 W</a:t>
            </a:r>
          </a:p>
          <a:p>
            <a:pPr lvl="1"/>
            <a:r>
              <a:rPr lang="en-US" dirty="0" err="1" smtClean="0"/>
              <a:t>Lingenfelter</a:t>
            </a:r>
            <a:r>
              <a:rPr lang="en-US" dirty="0" smtClean="0"/>
              <a:t> corvette = 1475 hp</a:t>
            </a:r>
          </a:p>
          <a:p>
            <a:pPr lvl="1"/>
            <a:r>
              <a:rPr lang="en-US" dirty="0" smtClean="0"/>
              <a:t>Small compact= 250 hp</a:t>
            </a:r>
          </a:p>
          <a:p>
            <a:r>
              <a:rPr lang="en-US" dirty="0" smtClean="0"/>
              <a:t>Lawnmower = 5-25 hp</a:t>
            </a:r>
          </a:p>
          <a:p>
            <a:r>
              <a:rPr lang="en-US" dirty="0" smtClean="0"/>
              <a:t>Person = ~1 hp</a:t>
            </a:r>
          </a:p>
          <a:p>
            <a:pPr lvl="1"/>
            <a:r>
              <a:rPr lang="en-US" dirty="0" smtClean="0"/>
              <a:t> Estimate using time it takes to run up stairs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Conservative vs. </a:t>
            </a:r>
            <a:r>
              <a:rPr lang="en-US" dirty="0" err="1" smtClean="0"/>
              <a:t>Nonconservative</a:t>
            </a:r>
            <a:r>
              <a:rPr lang="en-US" dirty="0" smtClean="0"/>
              <a:t> Forces</a:t>
            </a:r>
          </a:p>
          <a:p>
            <a:r>
              <a:rPr lang="en-US" dirty="0" smtClean="0"/>
              <a:t>Energy Conservation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Power</a:t>
            </a:r>
            <a:endParaRPr lang="en-US" dirty="0"/>
          </a:p>
        </p:txBody>
      </p:sp>
      <p:graphicFrame>
        <p:nvGraphicFramePr>
          <p:cNvPr id="559106" name="Object 2"/>
          <p:cNvGraphicFramePr>
            <a:graphicFrameLocks noChangeAspect="1"/>
          </p:cNvGraphicFramePr>
          <p:nvPr/>
        </p:nvGraphicFramePr>
        <p:xfrm>
          <a:off x="2371725" y="2819400"/>
          <a:ext cx="1362075" cy="512763"/>
        </p:xfrm>
        <a:graphic>
          <a:graphicData uri="http://schemas.openxmlformats.org/presentationml/2006/ole">
            <p:oleObj spid="_x0000_s559106" name="Equation" r:id="rId4" imgW="469800" imgH="177480" progId="Equation.3">
              <p:embed/>
            </p:oleObj>
          </a:graphicData>
        </a:graphic>
      </p:graphicFrame>
      <p:graphicFrame>
        <p:nvGraphicFramePr>
          <p:cNvPr id="559107" name="Object 3"/>
          <p:cNvGraphicFramePr>
            <a:graphicFrameLocks noChangeAspect="1"/>
          </p:cNvGraphicFramePr>
          <p:nvPr/>
        </p:nvGraphicFramePr>
        <p:xfrm>
          <a:off x="2362200" y="3352800"/>
          <a:ext cx="4932363" cy="660400"/>
        </p:xfrm>
        <a:graphic>
          <a:graphicData uri="http://schemas.openxmlformats.org/presentationml/2006/ole">
            <p:oleObj spid="_x0000_s559107" name="Equation" r:id="rId5" imgW="1701720" imgH="228600" progId="Equation.3">
              <p:embed/>
            </p:oleObj>
          </a:graphicData>
        </a:graphic>
      </p:graphicFrame>
      <p:graphicFrame>
        <p:nvGraphicFramePr>
          <p:cNvPr id="559108" name="Object 4"/>
          <p:cNvGraphicFramePr>
            <a:graphicFrameLocks noChangeAspect="1"/>
          </p:cNvGraphicFramePr>
          <p:nvPr/>
        </p:nvGraphicFramePr>
        <p:xfrm>
          <a:off x="2286000" y="4937125"/>
          <a:ext cx="1646237" cy="1158875"/>
        </p:xfrm>
        <a:graphic>
          <a:graphicData uri="http://schemas.openxmlformats.org/presentationml/2006/ole">
            <p:oleObj spid="_x0000_s559108" name="Equation" r:id="rId6" imgW="558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Conservative vs. Non-conservative Forces</a:t>
            </a:r>
          </a:p>
          <a:p>
            <a:r>
              <a:rPr lang="en-US" dirty="0" smtClean="0"/>
              <a:t>Conservation of Energy</a:t>
            </a:r>
          </a:p>
          <a:p>
            <a:pPr lvl="1"/>
            <a:r>
              <a:rPr lang="en-US" dirty="0" smtClean="0"/>
              <a:t>Basic Equations</a:t>
            </a:r>
          </a:p>
          <a:p>
            <a:pPr lvl="1"/>
            <a:r>
              <a:rPr lang="en-US" dirty="0" smtClean="0"/>
              <a:t>Systems without Friction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Systems with Friction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Power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8 Energy Conservation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P16 at the Circus…</a:t>
            </a:r>
            <a:br>
              <a:rPr lang="en-US" dirty="0" smtClean="0"/>
            </a:br>
            <a:r>
              <a:rPr lang="en-US" dirty="0" smtClean="0"/>
              <a:t>… Continued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Motorcycles, Flames, and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speed at end of ramp E?</a:t>
            </a:r>
            <a:endParaRPr lang="en-US" dirty="0"/>
          </a:p>
        </p:txBody>
      </p:sp>
      <p:pic>
        <p:nvPicPr>
          <p:cNvPr id="4" name="Picture 5" descr="82_bau57366_p0658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159000"/>
            <a:ext cx="7315200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057400" y="2057400"/>
            <a:ext cx="502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10400" y="1828800"/>
            <a:ext cx="831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23 m/s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is kinetic energy negative?</a:t>
            </a:r>
          </a:p>
          <a:p>
            <a:r>
              <a:rPr lang="en-US" dirty="0" smtClean="0"/>
              <a:t>When is work negative?</a:t>
            </a:r>
          </a:p>
          <a:p>
            <a:r>
              <a:rPr lang="en-US" dirty="0" smtClean="0"/>
              <a:t>When is potential energy negative?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 some examples of each…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70534" y="1764268"/>
            <a:ext cx="82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Never!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work negative?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is (+) when done on system, (-) when done by system</a:t>
            </a:r>
          </a:p>
          <a:p>
            <a:r>
              <a:rPr lang="en-US" dirty="0" smtClean="0"/>
              <a:t>Work is (+) when force and displacement in the same direction, (-) when in opposite directions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potential energy negative?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is (+) when movement and force are in opposite directions (-) when movement and force are in same direction</a:t>
            </a:r>
          </a:p>
          <a:p>
            <a:r>
              <a:rPr lang="en-US" dirty="0" smtClean="0"/>
              <a:t>Potential is (+) when external work is (+) </a:t>
            </a:r>
          </a:p>
        </p:txBody>
      </p:sp>
      <p:graphicFrame>
        <p:nvGraphicFramePr>
          <p:cNvPr id="634882" name="Object 2"/>
          <p:cNvGraphicFramePr>
            <a:graphicFrameLocks noChangeAspect="1"/>
          </p:cNvGraphicFramePr>
          <p:nvPr/>
        </p:nvGraphicFramePr>
        <p:xfrm>
          <a:off x="2197100" y="4291013"/>
          <a:ext cx="4264025" cy="1570037"/>
        </p:xfrm>
        <a:graphic>
          <a:graphicData uri="http://schemas.openxmlformats.org/presentationml/2006/ole">
            <p:oleObj spid="_x0000_s634882" name="Equation" r:id="rId4" imgW="144756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define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– the rate at which work is performed</a:t>
            </a:r>
          </a:p>
          <a:p>
            <a:pPr lvl="1"/>
            <a:r>
              <a:rPr lang="en-US" dirty="0" smtClean="0"/>
              <a:t>Units = W = J/s</a:t>
            </a:r>
          </a:p>
          <a:p>
            <a:pPr lvl="1"/>
            <a:r>
              <a:rPr lang="en-US" dirty="0" smtClean="0"/>
              <a:t>Scalar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3352800"/>
          <a:ext cx="2019300" cy="2393244"/>
        </p:xfrm>
        <a:graphic>
          <a:graphicData uri="http://schemas.openxmlformats.org/presentationml/2006/ole">
            <p:oleObj spid="_x0000_s632834" name="Equation" r:id="rId4" imgW="68580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6408</TotalTime>
  <Words>305</Words>
  <Application>Microsoft Office PowerPoint</Application>
  <PresentationFormat>On-screen Show (4:3)</PresentationFormat>
  <Paragraphs>71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Microsoft Equation 3.0</vt:lpstr>
      <vt:lpstr>PHYS16 – Lecture 18</vt:lpstr>
      <vt:lpstr>Ch. 8 Energy Conservation</vt:lpstr>
      <vt:lpstr>P16 at the Circus… … Continued</vt:lpstr>
      <vt:lpstr>Motorcycles, Flames, and Loops</vt:lpstr>
      <vt:lpstr>Discussion Question</vt:lpstr>
      <vt:lpstr>When is work negative?</vt:lpstr>
      <vt:lpstr>When is potential energy negative?</vt:lpstr>
      <vt:lpstr>Power</vt:lpstr>
      <vt:lpstr>Let’s define Power</vt:lpstr>
      <vt:lpstr>Lingenfelter Corvette…</vt:lpstr>
      <vt:lpstr>Horsepower</vt:lpstr>
      <vt:lpstr>Estimating horsepower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285</cp:revision>
  <dcterms:created xsi:type="dcterms:W3CDTF">2010-09-09T09:10:07Z</dcterms:created>
  <dcterms:modified xsi:type="dcterms:W3CDTF">2011-03-05T21:49:57Z</dcterms:modified>
</cp:coreProperties>
</file>