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8" r:id="rId2"/>
    <p:sldId id="507" r:id="rId3"/>
    <p:sldId id="509" r:id="rId4"/>
    <p:sldId id="510" r:id="rId5"/>
    <p:sldId id="511" r:id="rId6"/>
    <p:sldId id="407" r:id="rId7"/>
    <p:sldId id="525" r:id="rId8"/>
    <p:sldId id="512" r:id="rId9"/>
    <p:sldId id="513" r:id="rId10"/>
    <p:sldId id="514" r:id="rId11"/>
    <p:sldId id="515" r:id="rId12"/>
    <p:sldId id="516" r:id="rId13"/>
    <p:sldId id="517" r:id="rId14"/>
    <p:sldId id="526" r:id="rId15"/>
    <p:sldId id="518" r:id="rId16"/>
    <p:sldId id="519" r:id="rId17"/>
    <p:sldId id="527" r:id="rId18"/>
    <p:sldId id="52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0" autoAdjust="0"/>
    <p:restoredTop sz="93504" autoAdjust="0"/>
  </p:normalViewPr>
  <p:slideViewPr>
    <p:cSldViewPr>
      <p:cViewPr varScale="1">
        <p:scale>
          <a:sx n="74" d="100"/>
          <a:sy n="74" d="100"/>
        </p:scale>
        <p:origin x="-1044" y="-84"/>
      </p:cViewPr>
      <p:guideLst>
        <p:guide orient="horz" pos="2160"/>
        <p:guide pos="2880"/>
      </p:guideLst>
    </p:cSldViewPr>
  </p:slideViewPr>
  <p:outlineViewPr>
    <p:cViewPr>
      <p:scale>
        <a:sx n="33" d="100"/>
        <a:sy n="33" d="100"/>
      </p:scale>
      <p:origin x="138" y="9336"/>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C9957-DC0C-442D-B49C-55F2B22ADD2F}" type="datetimeFigureOut">
              <a:rPr lang="en-US" smtClean="0"/>
              <a:pPr/>
              <a:t>3/28/2011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705C75-BA31-4FD8-AC78-A797232570F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D43E763-CB73-4D79-8E15-B7A68BEAF440}"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D43E763-CB73-4D79-8E15-B7A68BEAF440}"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A4B851-3012-4745-A4FA-5CE6B88337B6}" type="datetimeFigureOut">
              <a:rPr lang="en-US" smtClean="0"/>
              <a:pPr/>
              <a:t>3/28/2011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A4B851-3012-4745-A4FA-5CE6B88337B6}" type="datetimeFigureOut">
              <a:rPr lang="en-US" smtClean="0"/>
              <a:pPr/>
              <a:t>3/28/2011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A4B851-3012-4745-A4FA-5CE6B88337B6}" type="datetimeFigureOut">
              <a:rPr lang="en-US" smtClean="0"/>
              <a:pPr/>
              <a:t>3/28/2011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A4B851-3012-4745-A4FA-5CE6B88337B6}" type="datetimeFigureOut">
              <a:rPr lang="en-US" smtClean="0"/>
              <a:pPr/>
              <a:t>3/28/2011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A4B851-3012-4745-A4FA-5CE6B88337B6}" type="datetimeFigureOut">
              <a:rPr lang="en-US" smtClean="0"/>
              <a:pPr/>
              <a:t>3/28/2011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A4B851-3012-4745-A4FA-5CE6B88337B6}" type="datetimeFigureOut">
              <a:rPr lang="en-US" smtClean="0"/>
              <a:pPr/>
              <a:t>3/28/2011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A4B851-3012-4745-A4FA-5CE6B88337B6}" type="datetimeFigureOut">
              <a:rPr lang="en-US" smtClean="0"/>
              <a:pPr/>
              <a:t>3/28/2011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A4B851-3012-4745-A4FA-5CE6B88337B6}" type="datetimeFigureOut">
              <a:rPr lang="en-US" smtClean="0"/>
              <a:pPr/>
              <a:t>3/28/2011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A4B851-3012-4745-A4FA-5CE6B88337B6}" type="datetimeFigureOut">
              <a:rPr lang="en-US" smtClean="0"/>
              <a:pPr/>
              <a:t>3/28/2011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A4B851-3012-4745-A4FA-5CE6B88337B6}" type="datetimeFigureOut">
              <a:rPr lang="en-US" smtClean="0"/>
              <a:pPr/>
              <a:t>3/28/2011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A4B851-3012-4745-A4FA-5CE6B88337B6}" type="datetimeFigureOut">
              <a:rPr lang="en-US" smtClean="0"/>
              <a:pPr/>
              <a:t>3/28/2011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A4B851-3012-4745-A4FA-5CE6B88337B6}" type="datetimeFigureOut">
              <a:rPr lang="en-US" smtClean="0"/>
              <a:pPr/>
              <a:t>3/28/2011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2597D1-9B81-48DB-B6B3-E5DFFA837F3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oleObject" Target="../embeddings/oleObject9.bin"/><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10.bin"/><Relationship Id="rId4" Type="http://schemas.openxmlformats.org/officeDocument/2006/relationships/image" Target="../media/image13.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11.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oleObject" Target="../embeddings/oleObject12.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oleObject" Target="../embeddings/oleObject15.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8.xml"/><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 Id="rId9" Type="http://schemas.openxmlformats.org/officeDocument/2006/relationships/oleObject" Target="../embeddings/oleObject7.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8.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
            <a:ext cx="7772400" cy="1470025"/>
          </a:xfrm>
        </p:spPr>
        <p:txBody>
          <a:bodyPr/>
          <a:lstStyle/>
          <a:p>
            <a:r>
              <a:rPr lang="en-US" dirty="0" smtClean="0"/>
              <a:t>PHYS16 – Lecture 22</a:t>
            </a:r>
            <a:endParaRPr lang="en-US" dirty="0"/>
          </a:p>
        </p:txBody>
      </p:sp>
      <p:sp>
        <p:nvSpPr>
          <p:cNvPr id="3" name="Subtitle 2"/>
          <p:cNvSpPr>
            <a:spLocks noGrp="1"/>
          </p:cNvSpPr>
          <p:nvPr>
            <p:ph type="subTitle" idx="1"/>
          </p:nvPr>
        </p:nvSpPr>
        <p:spPr>
          <a:xfrm>
            <a:off x="1143000" y="6096000"/>
            <a:ext cx="7162800" cy="1066800"/>
          </a:xfrm>
        </p:spPr>
        <p:txBody>
          <a:bodyPr/>
          <a:lstStyle/>
          <a:p>
            <a:pPr algn="r"/>
            <a:r>
              <a:rPr lang="en-US" dirty="0" smtClean="0"/>
              <a:t>Ch. 10 &amp; 11 Rotation</a:t>
            </a:r>
            <a:endParaRPr lang="en-US" dirty="0"/>
          </a:p>
        </p:txBody>
      </p:sp>
      <p:pic>
        <p:nvPicPr>
          <p:cNvPr id="5" name="Picture 4" descr="http://www.lew-port.com/107120628123941567/lib/107120628123941567/purity.png"/>
          <p:cNvPicPr>
            <a:picLocks noChangeAspect="1" noChangeArrowheads="1"/>
          </p:cNvPicPr>
          <p:nvPr/>
        </p:nvPicPr>
        <p:blipFill>
          <a:blip r:embed="rId3" cstate="print"/>
          <a:srcRect/>
          <a:stretch>
            <a:fillRect/>
          </a:stretch>
        </p:blipFill>
        <p:spPr bwMode="auto">
          <a:xfrm>
            <a:off x="244259" y="1628775"/>
            <a:ext cx="8655482" cy="360045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Question: The Centrifuge</a:t>
            </a:r>
            <a:endParaRPr lang="en-US" dirty="0"/>
          </a:p>
        </p:txBody>
      </p:sp>
      <p:sp>
        <p:nvSpPr>
          <p:cNvPr id="3" name="Content Placeholder 2"/>
          <p:cNvSpPr>
            <a:spLocks noGrp="1"/>
          </p:cNvSpPr>
          <p:nvPr>
            <p:ph idx="1"/>
          </p:nvPr>
        </p:nvSpPr>
        <p:spPr/>
        <p:txBody>
          <a:bodyPr>
            <a:normAutofit/>
          </a:bodyPr>
          <a:lstStyle/>
          <a:p>
            <a:r>
              <a:rPr lang="en-US" sz="2800" dirty="0" smtClean="0"/>
              <a:t>A centrifuge rotates with an angular speed of 3600 rpm. Then it is switched off and it rotates 60 times before coming to rest. What was the angular acceleration that made it stop?</a:t>
            </a:r>
            <a:endParaRPr lang="en-US" sz="2800" dirty="0"/>
          </a:p>
        </p:txBody>
      </p:sp>
      <p:pic>
        <p:nvPicPr>
          <p:cNvPr id="100354" name="Picture 2" descr="http://t1.gstatic.com/images?q=tbn:ANd9GcQBrQtHXczn-2S66Y4MepzTSRf6VVWGMGsdklEy0OW0UAQLVvs&amp;t=1&amp;usg=__5r8_uGro3nvTA3Qy-o5NDBnMShw="/>
          <p:cNvPicPr>
            <a:picLocks noChangeAspect="1" noChangeArrowheads="1"/>
          </p:cNvPicPr>
          <p:nvPr/>
        </p:nvPicPr>
        <p:blipFill>
          <a:blip r:embed="rId4" cstate="print"/>
          <a:srcRect/>
          <a:stretch>
            <a:fillRect/>
          </a:stretch>
        </p:blipFill>
        <p:spPr bwMode="auto">
          <a:xfrm>
            <a:off x="1676400" y="3577570"/>
            <a:ext cx="2228850" cy="2975630"/>
          </a:xfrm>
          <a:prstGeom prst="rect">
            <a:avLst/>
          </a:prstGeom>
          <a:noFill/>
        </p:spPr>
      </p:pic>
      <p:sp>
        <p:nvSpPr>
          <p:cNvPr id="5" name="TextBox 4"/>
          <p:cNvSpPr txBox="1"/>
          <p:nvPr/>
        </p:nvSpPr>
        <p:spPr>
          <a:xfrm>
            <a:off x="76200" y="6611779"/>
            <a:ext cx="4370107" cy="246221"/>
          </a:xfrm>
          <a:prstGeom prst="rect">
            <a:avLst/>
          </a:prstGeom>
          <a:noFill/>
        </p:spPr>
        <p:txBody>
          <a:bodyPr wrap="none" rtlCol="0">
            <a:spAutoFit/>
          </a:bodyPr>
          <a:lstStyle/>
          <a:p>
            <a:r>
              <a:rPr lang="en-US" sz="1000" dirty="0" smtClean="0"/>
              <a:t>http://upload.wikimedia.org/wikipedia/commons/0/0d/Tabletop_centrifuge.jpg</a:t>
            </a:r>
            <a:endParaRPr lang="en-US" sz="1000" dirty="0"/>
          </a:p>
        </p:txBody>
      </p:sp>
      <p:graphicFrame>
        <p:nvGraphicFramePr>
          <p:cNvPr id="7" name="Object 6"/>
          <p:cNvGraphicFramePr>
            <a:graphicFrameLocks noChangeAspect="1"/>
          </p:cNvGraphicFramePr>
          <p:nvPr/>
        </p:nvGraphicFramePr>
        <p:xfrm>
          <a:off x="4191000" y="3886200"/>
          <a:ext cx="4593168" cy="2133600"/>
        </p:xfrm>
        <a:graphic>
          <a:graphicData uri="http://schemas.openxmlformats.org/presentationml/2006/ole">
            <p:oleObj spid="_x0000_s774146" name="Equation" r:id="rId5" imgW="1968480" imgH="91440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Question: The Discus</a:t>
            </a:r>
            <a:endParaRPr lang="en-US" dirty="0"/>
          </a:p>
        </p:txBody>
      </p:sp>
      <p:sp>
        <p:nvSpPr>
          <p:cNvPr id="3" name="Content Placeholder 2"/>
          <p:cNvSpPr>
            <a:spLocks noGrp="1"/>
          </p:cNvSpPr>
          <p:nvPr>
            <p:ph idx="1"/>
          </p:nvPr>
        </p:nvSpPr>
        <p:spPr/>
        <p:txBody>
          <a:bodyPr>
            <a:normAutofit/>
          </a:bodyPr>
          <a:lstStyle/>
          <a:p>
            <a:r>
              <a:rPr lang="en-US" sz="2800" dirty="0" smtClean="0"/>
              <a:t>A discus thrower with arm radius of 1.2 m starts from rest and then starts to rotate with an angular acceleration of 2.5 </a:t>
            </a:r>
            <a:r>
              <a:rPr lang="en-US" sz="2800" dirty="0" err="1" smtClean="0"/>
              <a:t>rad</a:t>
            </a:r>
            <a:r>
              <a:rPr lang="en-US" sz="2800" dirty="0" smtClean="0"/>
              <a:t>/s</a:t>
            </a:r>
            <a:r>
              <a:rPr lang="en-US" sz="2800" baseline="30000" dirty="0" smtClean="0"/>
              <a:t>2</a:t>
            </a:r>
            <a:r>
              <a:rPr lang="en-US" sz="2800" dirty="0" smtClean="0"/>
              <a:t>. How long does it take for the throwers hand to reach 4.7 </a:t>
            </a:r>
            <a:r>
              <a:rPr lang="en-US" sz="2800" dirty="0" err="1" smtClean="0"/>
              <a:t>rad</a:t>
            </a:r>
            <a:r>
              <a:rPr lang="en-US" sz="2800" dirty="0" smtClean="0"/>
              <a:t>/s?</a:t>
            </a:r>
            <a:endParaRPr lang="en-US" sz="2800" dirty="0"/>
          </a:p>
        </p:txBody>
      </p:sp>
      <p:pic>
        <p:nvPicPr>
          <p:cNvPr id="107522" name="Picture 2" descr="http://www.cartoonstock.com/lowres/gja0041l.jpg"/>
          <p:cNvPicPr>
            <a:picLocks noChangeAspect="1" noChangeArrowheads="1"/>
          </p:cNvPicPr>
          <p:nvPr/>
        </p:nvPicPr>
        <p:blipFill>
          <a:blip r:embed="rId4" cstate="print"/>
          <a:srcRect/>
          <a:stretch>
            <a:fillRect/>
          </a:stretch>
        </p:blipFill>
        <p:spPr bwMode="auto">
          <a:xfrm>
            <a:off x="1524000" y="3581400"/>
            <a:ext cx="2834259" cy="3276600"/>
          </a:xfrm>
          <a:prstGeom prst="rect">
            <a:avLst/>
          </a:prstGeom>
          <a:noFill/>
        </p:spPr>
      </p:pic>
      <p:graphicFrame>
        <p:nvGraphicFramePr>
          <p:cNvPr id="5" name="Object 4"/>
          <p:cNvGraphicFramePr>
            <a:graphicFrameLocks noChangeAspect="1"/>
          </p:cNvGraphicFramePr>
          <p:nvPr/>
        </p:nvGraphicFramePr>
        <p:xfrm>
          <a:off x="4781550" y="4248150"/>
          <a:ext cx="3905250" cy="1619250"/>
        </p:xfrm>
        <a:graphic>
          <a:graphicData uri="http://schemas.openxmlformats.org/presentationml/2006/ole">
            <p:oleObj spid="_x0000_s775170" name="Equation" r:id="rId5" imgW="1562040" imgH="64764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19400"/>
            <a:ext cx="8229600" cy="1143000"/>
          </a:xfrm>
        </p:spPr>
        <p:txBody>
          <a:bodyPr/>
          <a:lstStyle/>
          <a:p>
            <a:r>
              <a:rPr lang="en-US" dirty="0" smtClean="0"/>
              <a:t>Rotational Inertia &amp; Kinetic Energy</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Rotational Inertia</a:t>
            </a:r>
            <a:endParaRPr lang="en-US" dirty="0"/>
          </a:p>
        </p:txBody>
      </p:sp>
      <p:sp>
        <p:nvSpPr>
          <p:cNvPr id="3" name="Content Placeholder 2"/>
          <p:cNvSpPr>
            <a:spLocks noGrp="1"/>
          </p:cNvSpPr>
          <p:nvPr>
            <p:ph idx="1"/>
          </p:nvPr>
        </p:nvSpPr>
        <p:spPr/>
        <p:txBody>
          <a:bodyPr>
            <a:normAutofit lnSpcReduction="10000"/>
          </a:bodyPr>
          <a:lstStyle/>
          <a:p>
            <a:r>
              <a:rPr lang="en-US" dirty="0" smtClean="0"/>
              <a:t>In linear motion we just care about mass</a:t>
            </a:r>
          </a:p>
          <a:p>
            <a:r>
              <a:rPr lang="en-US" dirty="0" smtClean="0"/>
              <a:t>In rotational motion we care about how mass is distributed so we need rotational inertia (I)</a:t>
            </a:r>
          </a:p>
          <a:p>
            <a:pPr>
              <a:buNone/>
            </a:pPr>
            <a:endParaRPr lang="en-US" dirty="0" smtClean="0"/>
          </a:p>
          <a:p>
            <a:pPr>
              <a:buNone/>
            </a:pPr>
            <a:r>
              <a:rPr lang="en-US" dirty="0" smtClean="0"/>
              <a:t>						</a:t>
            </a:r>
            <a:r>
              <a:rPr lang="en-US" sz="2400" dirty="0" smtClean="0"/>
              <a:t>Use formulas! No 						derivation or memorization 					for test.</a:t>
            </a:r>
          </a:p>
          <a:p>
            <a:pPr>
              <a:buNone/>
            </a:pPr>
            <a:endParaRPr lang="en-US" dirty="0" smtClean="0"/>
          </a:p>
          <a:p>
            <a:r>
              <a:rPr lang="en-US" dirty="0" smtClean="0"/>
              <a:t>Which has more rotational inertia?</a:t>
            </a:r>
            <a:endParaRPr lang="en-US" dirty="0"/>
          </a:p>
        </p:txBody>
      </p:sp>
      <p:graphicFrame>
        <p:nvGraphicFramePr>
          <p:cNvPr id="4" name="Object 3"/>
          <p:cNvGraphicFramePr>
            <a:graphicFrameLocks noChangeAspect="1"/>
          </p:cNvGraphicFramePr>
          <p:nvPr/>
        </p:nvGraphicFramePr>
        <p:xfrm>
          <a:off x="3048000" y="3441700"/>
          <a:ext cx="1894915" cy="1130300"/>
        </p:xfrm>
        <a:graphic>
          <a:graphicData uri="http://schemas.openxmlformats.org/presentationml/2006/ole">
            <p:oleObj spid="_x0000_s776194" name="Equation" r:id="rId4" imgW="723600" imgH="431640" progId="Equation.3">
              <p:embed/>
            </p:oleObj>
          </a:graphicData>
        </a:graphic>
      </p:graphicFrame>
      <p:sp>
        <p:nvSpPr>
          <p:cNvPr id="5" name="Oval 4"/>
          <p:cNvSpPr/>
          <p:nvPr/>
        </p:nvSpPr>
        <p:spPr>
          <a:xfrm>
            <a:off x="2895600" y="5791200"/>
            <a:ext cx="609600" cy="6096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886200" y="5981700"/>
            <a:ext cx="228600" cy="2286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200400" y="6057900"/>
            <a:ext cx="762000" cy="7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rot="5400000">
            <a:off x="3429000" y="6134100"/>
            <a:ext cx="1143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5334000" y="5791200"/>
            <a:ext cx="609600" cy="6096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6324600" y="5981700"/>
            <a:ext cx="228600" cy="2286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5638800" y="6057900"/>
            <a:ext cx="762000" cy="7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p:cNvCxnSpPr/>
          <p:nvPr/>
        </p:nvCxnSpPr>
        <p:spPr>
          <a:xfrm rot="5400000">
            <a:off x="5067300" y="6134100"/>
            <a:ext cx="1143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057400" y="6019800"/>
            <a:ext cx="388248" cy="369332"/>
          </a:xfrm>
          <a:prstGeom prst="rect">
            <a:avLst/>
          </a:prstGeom>
          <a:noFill/>
        </p:spPr>
        <p:txBody>
          <a:bodyPr wrap="none" rtlCol="0">
            <a:spAutoFit/>
          </a:bodyPr>
          <a:lstStyle/>
          <a:p>
            <a:r>
              <a:rPr lang="en-US" dirty="0" smtClean="0"/>
              <a:t>A)</a:t>
            </a:r>
            <a:endParaRPr lang="en-US" dirty="0"/>
          </a:p>
        </p:txBody>
      </p:sp>
      <p:sp>
        <p:nvSpPr>
          <p:cNvPr id="17" name="TextBox 16"/>
          <p:cNvSpPr txBox="1"/>
          <p:nvPr/>
        </p:nvSpPr>
        <p:spPr>
          <a:xfrm>
            <a:off x="4717152" y="6019800"/>
            <a:ext cx="388248" cy="369332"/>
          </a:xfrm>
          <a:prstGeom prst="rect">
            <a:avLst/>
          </a:prstGeom>
          <a:noFill/>
        </p:spPr>
        <p:txBody>
          <a:bodyPr wrap="none" rtlCol="0">
            <a:spAutoFit/>
          </a:bodyPr>
          <a:lstStyle/>
          <a:p>
            <a:r>
              <a:rPr lang="en-US" dirty="0" smtClean="0"/>
              <a:t>B)</a:t>
            </a:r>
            <a:endParaRPr lang="en-US" dirty="0"/>
          </a:p>
        </p:txBody>
      </p:sp>
      <p:sp>
        <p:nvSpPr>
          <p:cNvPr id="18" name="TextBox 17"/>
          <p:cNvSpPr txBox="1"/>
          <p:nvPr/>
        </p:nvSpPr>
        <p:spPr>
          <a:xfrm>
            <a:off x="7086600" y="6172200"/>
            <a:ext cx="1130438" cy="461665"/>
          </a:xfrm>
          <a:prstGeom prst="rect">
            <a:avLst/>
          </a:prstGeom>
          <a:noFill/>
        </p:spPr>
        <p:txBody>
          <a:bodyPr wrap="none" rtlCol="0">
            <a:spAutoFit/>
          </a:bodyPr>
          <a:lstStyle/>
          <a:p>
            <a:r>
              <a:rPr lang="en-US" sz="2400" dirty="0" smtClean="0">
                <a:solidFill>
                  <a:srgbClr val="7030A0"/>
                </a:solidFill>
              </a:rPr>
              <a:t>A does!</a:t>
            </a:r>
            <a:endParaRPr lang="en-US" sz="2400"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9" grpId="0" animBg="1"/>
      <p:bldP spid="12" grpId="0" animBg="1"/>
      <p:bldP spid="13" grpId="0" animBg="1"/>
      <p:bldP spid="14" grpId="0" animBg="1"/>
      <p:bldP spid="16" grpId="0"/>
      <p:bldP spid="1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Formulas for Rotational Inertia</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r>
              <a:rPr lang="en-US" dirty="0" smtClean="0"/>
              <a:t>Sphere – solid</a:t>
            </a:r>
          </a:p>
          <a:p>
            <a:endParaRPr lang="en-US" dirty="0" smtClean="0"/>
          </a:p>
          <a:p>
            <a:r>
              <a:rPr lang="en-US" dirty="0" smtClean="0"/>
              <a:t>Sphere – hollow</a:t>
            </a:r>
          </a:p>
          <a:p>
            <a:endParaRPr lang="en-US" dirty="0" smtClean="0"/>
          </a:p>
          <a:p>
            <a:r>
              <a:rPr lang="en-US" dirty="0" smtClean="0"/>
              <a:t>Disk or solid cylinder</a:t>
            </a:r>
          </a:p>
          <a:p>
            <a:endParaRPr lang="en-US" dirty="0" smtClean="0"/>
          </a:p>
          <a:p>
            <a:endParaRPr lang="en-US" dirty="0" smtClean="0"/>
          </a:p>
          <a:p>
            <a:r>
              <a:rPr lang="en-US" dirty="0" smtClean="0"/>
              <a:t>Hollow cylinder</a:t>
            </a:r>
            <a:endParaRPr lang="en-US" dirty="0"/>
          </a:p>
        </p:txBody>
      </p:sp>
      <p:graphicFrame>
        <p:nvGraphicFramePr>
          <p:cNvPr id="783362" name="Object 2"/>
          <p:cNvGraphicFramePr>
            <a:graphicFrameLocks noChangeAspect="1"/>
          </p:cNvGraphicFramePr>
          <p:nvPr/>
        </p:nvGraphicFramePr>
        <p:xfrm>
          <a:off x="5430837" y="1524000"/>
          <a:ext cx="1503363" cy="4624388"/>
        </p:xfrm>
        <a:graphic>
          <a:graphicData uri="http://schemas.openxmlformats.org/presentationml/2006/ole">
            <p:oleObj spid="_x0000_s783362" name="Equation" r:id="rId4" imgW="685800" imgH="2108160" progId="Equation.3">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Rotational Kinetic Energy</a:t>
            </a:r>
            <a:endParaRPr lang="en-US" dirty="0"/>
          </a:p>
        </p:txBody>
      </p:sp>
      <p:sp>
        <p:nvSpPr>
          <p:cNvPr id="3" name="Content Placeholder 2"/>
          <p:cNvSpPr>
            <a:spLocks noGrp="1"/>
          </p:cNvSpPr>
          <p:nvPr>
            <p:ph idx="1"/>
          </p:nvPr>
        </p:nvSpPr>
        <p:spPr/>
        <p:txBody>
          <a:bodyPr/>
          <a:lstStyle/>
          <a:p>
            <a:r>
              <a:rPr lang="en-US" dirty="0" smtClean="0"/>
              <a:t>For rotational kinetic energy we use rotational inertia instead of mass and angular velocity instead of linear velocity</a:t>
            </a:r>
          </a:p>
          <a:p>
            <a:endParaRPr lang="en-US" dirty="0" smtClean="0"/>
          </a:p>
          <a:p>
            <a:pPr>
              <a:buNone/>
            </a:pPr>
            <a:endParaRPr lang="en-US" dirty="0" smtClean="0"/>
          </a:p>
          <a:p>
            <a:r>
              <a:rPr lang="en-US" dirty="0" smtClean="0"/>
              <a:t>What is kinetic energy of the earth? Mass = 5.98E24 kg and radius=6.37E6 m.</a:t>
            </a:r>
          </a:p>
        </p:txBody>
      </p:sp>
      <p:graphicFrame>
        <p:nvGraphicFramePr>
          <p:cNvPr id="4" name="Object 3"/>
          <p:cNvGraphicFramePr>
            <a:graphicFrameLocks noChangeAspect="1"/>
          </p:cNvGraphicFramePr>
          <p:nvPr/>
        </p:nvGraphicFramePr>
        <p:xfrm>
          <a:off x="3962400" y="3327400"/>
          <a:ext cx="1447800" cy="863600"/>
        </p:xfrm>
        <a:graphic>
          <a:graphicData uri="http://schemas.openxmlformats.org/presentationml/2006/ole">
            <p:oleObj spid="_x0000_s777218" name="Equation" r:id="rId4" imgW="660240" imgH="393480" progId="Equation.3">
              <p:embed/>
            </p:oleObj>
          </a:graphicData>
        </a:graphic>
      </p:graphicFrame>
      <p:graphicFrame>
        <p:nvGraphicFramePr>
          <p:cNvPr id="109571" name="Object 3"/>
          <p:cNvGraphicFramePr>
            <a:graphicFrameLocks noChangeAspect="1"/>
          </p:cNvGraphicFramePr>
          <p:nvPr/>
        </p:nvGraphicFramePr>
        <p:xfrm>
          <a:off x="1393825" y="5510213"/>
          <a:ext cx="6434138" cy="919162"/>
        </p:xfrm>
        <a:graphic>
          <a:graphicData uri="http://schemas.openxmlformats.org/presentationml/2006/ole">
            <p:oleObj spid="_x0000_s777219" name="Equation" r:id="rId5" imgW="2933640" imgH="41904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5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Discussion Question: Rolling vs. Sliding</a:t>
            </a:r>
            <a:endParaRPr lang="en-US" dirty="0"/>
          </a:p>
        </p:txBody>
      </p:sp>
      <p:sp>
        <p:nvSpPr>
          <p:cNvPr id="3" name="Content Placeholder 2"/>
          <p:cNvSpPr>
            <a:spLocks noGrp="1"/>
          </p:cNvSpPr>
          <p:nvPr>
            <p:ph idx="1"/>
          </p:nvPr>
        </p:nvSpPr>
        <p:spPr/>
        <p:txBody>
          <a:bodyPr/>
          <a:lstStyle/>
          <a:p>
            <a:r>
              <a:rPr lang="en-US" dirty="0" smtClean="0"/>
              <a:t>Which has more energy: a cylinder that slides down a ramp with a speed of v</a:t>
            </a:r>
            <a:r>
              <a:rPr lang="en-US" baseline="-25000" dirty="0" smtClean="0"/>
              <a:t>0</a:t>
            </a:r>
            <a:r>
              <a:rPr lang="en-US" dirty="0" smtClean="0"/>
              <a:t> or a cylinder that rolls down a ramp with the same speed?</a:t>
            </a:r>
          </a:p>
          <a:p>
            <a:pPr marL="971550" lvl="1" indent="-514350">
              <a:buAutoNum type="alphaUcParenR"/>
            </a:pPr>
            <a:r>
              <a:rPr lang="en-US" dirty="0" smtClean="0"/>
              <a:t>Cylinder that slides</a:t>
            </a:r>
          </a:p>
          <a:p>
            <a:pPr marL="971550" lvl="1" indent="-514350">
              <a:buAutoNum type="alphaUcParenR"/>
            </a:pPr>
            <a:r>
              <a:rPr lang="en-US" dirty="0" smtClean="0"/>
              <a:t>Cylinder that rolls</a:t>
            </a:r>
          </a:p>
          <a:p>
            <a:pPr marL="971550" lvl="1" indent="-514350">
              <a:buAutoNum type="alphaUcParenR"/>
            </a:pPr>
            <a:r>
              <a:rPr lang="en-US" dirty="0" smtClean="0"/>
              <a:t>Both are equal</a:t>
            </a:r>
          </a:p>
          <a:p>
            <a:pPr marL="971550" lvl="1" indent="-514350">
              <a:buAutoNum type="alphaUcParenR"/>
            </a:pPr>
            <a:r>
              <a:rPr lang="en-US" dirty="0" smtClean="0"/>
              <a:t>There is not enough information</a:t>
            </a:r>
            <a:endParaRPr lang="en-US" dirty="0"/>
          </a:p>
        </p:txBody>
      </p:sp>
      <p:sp>
        <p:nvSpPr>
          <p:cNvPr id="4" name="Left Arrow 3"/>
          <p:cNvSpPr/>
          <p:nvPr/>
        </p:nvSpPr>
        <p:spPr>
          <a:xfrm>
            <a:off x="4343400" y="3657600"/>
            <a:ext cx="914400" cy="457200"/>
          </a:xfrm>
          <a:prstGeom prst="leftArrow">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7761" name="Object 1"/>
          <p:cNvGraphicFramePr>
            <a:graphicFrameLocks noChangeAspect="1"/>
          </p:cNvGraphicFramePr>
          <p:nvPr/>
        </p:nvGraphicFramePr>
        <p:xfrm>
          <a:off x="1676400" y="5486400"/>
          <a:ext cx="5094288" cy="863600"/>
        </p:xfrm>
        <a:graphic>
          <a:graphicData uri="http://schemas.openxmlformats.org/presentationml/2006/ole">
            <p:oleObj spid="_x0000_s778242" name="Equation" r:id="rId4" imgW="2323800" imgH="39348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77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a:t>
            </a:r>
            <a:endParaRPr lang="en-US" dirty="0"/>
          </a:p>
        </p:txBody>
      </p:sp>
      <p:sp>
        <p:nvSpPr>
          <p:cNvPr id="3" name="Content Placeholder 2"/>
          <p:cNvSpPr>
            <a:spLocks noGrp="1"/>
          </p:cNvSpPr>
          <p:nvPr>
            <p:ph idx="1"/>
          </p:nvPr>
        </p:nvSpPr>
        <p:spPr/>
        <p:txBody>
          <a:bodyPr>
            <a:normAutofit lnSpcReduction="10000"/>
          </a:bodyPr>
          <a:lstStyle/>
          <a:p>
            <a:r>
              <a:rPr lang="en-US" dirty="0" smtClean="0"/>
              <a:t>Two cylinders roll down a ramp. One has lead on the outside of a wood core, and the other has wood outside a lead core. The two cylinders weigh the same. Which cylinder will have a faster speed at the bottom of the ramp?</a:t>
            </a:r>
          </a:p>
          <a:p>
            <a:pPr marL="971550" lvl="1" indent="-514350">
              <a:buAutoNum type="alphaUcParenR"/>
            </a:pPr>
            <a:r>
              <a:rPr lang="en-US" dirty="0" smtClean="0"/>
              <a:t>Cylinder with lead outside wood core</a:t>
            </a:r>
          </a:p>
          <a:p>
            <a:pPr marL="971550" lvl="1" indent="-514350">
              <a:buAutoNum type="alphaUcParenR"/>
            </a:pPr>
            <a:r>
              <a:rPr lang="en-US" dirty="0" smtClean="0"/>
              <a:t>Cylinder with wood outside lead core</a:t>
            </a:r>
          </a:p>
          <a:p>
            <a:pPr marL="971550" lvl="1" indent="-514350">
              <a:buAutoNum type="alphaUcParenR"/>
            </a:pPr>
            <a:r>
              <a:rPr lang="en-US" dirty="0" smtClean="0"/>
              <a:t>Both will have the same speed</a:t>
            </a:r>
          </a:p>
          <a:p>
            <a:pPr marL="971550" lvl="1" indent="-514350">
              <a:buAutoNum type="alphaUcParenR"/>
            </a:pPr>
            <a:endParaRPr lang="en-US" dirty="0"/>
          </a:p>
        </p:txBody>
      </p:sp>
      <p:sp>
        <p:nvSpPr>
          <p:cNvPr id="4" name="Left Arrow 3"/>
          <p:cNvSpPr/>
          <p:nvPr/>
        </p:nvSpPr>
        <p:spPr>
          <a:xfrm>
            <a:off x="7086600" y="4800600"/>
            <a:ext cx="914400" cy="457200"/>
          </a:xfrm>
          <a:prstGeom prst="leftArrow">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dirty="0" smtClean="0"/>
              <a:t>Parameters for circular motion/ rotation basically have linear equivalents</a:t>
            </a:r>
          </a:p>
          <a:p>
            <a:pPr lvl="1"/>
            <a:r>
              <a:rPr lang="el-GR" dirty="0" smtClean="0"/>
              <a:t>θ</a:t>
            </a:r>
            <a:r>
              <a:rPr lang="en-US" dirty="0" smtClean="0"/>
              <a:t> is related to x, </a:t>
            </a:r>
            <a:r>
              <a:rPr lang="el-GR" dirty="0" smtClean="0"/>
              <a:t>ω</a:t>
            </a:r>
            <a:r>
              <a:rPr lang="en-US" dirty="0" smtClean="0"/>
              <a:t> is related to v, </a:t>
            </a:r>
            <a:r>
              <a:rPr lang="el-GR" dirty="0" smtClean="0"/>
              <a:t>α</a:t>
            </a:r>
            <a:r>
              <a:rPr lang="en-US" dirty="0" smtClean="0"/>
              <a:t> is related to a</a:t>
            </a:r>
          </a:p>
          <a:p>
            <a:pPr lvl="1"/>
            <a:r>
              <a:rPr lang="en-US" dirty="0" smtClean="0">
                <a:latin typeface="Times New Roman" pitchFamily="18" charset="0"/>
                <a:cs typeface="Times New Roman" pitchFamily="18" charset="0"/>
              </a:rPr>
              <a:t>I </a:t>
            </a:r>
            <a:r>
              <a:rPr lang="en-US" dirty="0" smtClean="0">
                <a:latin typeface="+mj-lt"/>
                <a:cs typeface="Times New Roman" pitchFamily="18" charset="0"/>
              </a:rPr>
              <a:t>is related to m</a:t>
            </a:r>
          </a:p>
          <a:p>
            <a:pPr lvl="1"/>
            <a:r>
              <a:rPr lang="en-US" dirty="0" err="1" smtClean="0">
                <a:latin typeface="+mj-lt"/>
                <a:cs typeface="Times New Roman" pitchFamily="18" charset="0"/>
              </a:rPr>
              <a:t>K</a:t>
            </a:r>
            <a:r>
              <a:rPr lang="en-US" baseline="-25000" dirty="0" err="1" smtClean="0">
                <a:latin typeface="+mj-lt"/>
                <a:cs typeface="Times New Roman" pitchFamily="18" charset="0"/>
              </a:rPr>
              <a:t>rotational</a:t>
            </a:r>
            <a:r>
              <a:rPr lang="en-US" baseline="-25000" dirty="0" smtClean="0">
                <a:latin typeface="+mj-lt"/>
                <a:cs typeface="Times New Roman" pitchFamily="18" charset="0"/>
              </a:rPr>
              <a:t> </a:t>
            </a:r>
            <a:r>
              <a:rPr lang="en-US" dirty="0" smtClean="0">
                <a:latin typeface="+mj-lt"/>
                <a:cs typeface="Times New Roman" pitchFamily="18" charset="0"/>
              </a:rPr>
              <a:t>is related to K</a:t>
            </a:r>
          </a:p>
          <a:p>
            <a:pPr lvl="1"/>
            <a:endParaRPr lang="en-US" dirty="0" smtClean="0">
              <a:latin typeface="+mj-lt"/>
              <a:cs typeface="Times New Roman" pitchFamily="18" charset="0"/>
            </a:endParaRPr>
          </a:p>
          <a:p>
            <a:pPr lvl="1"/>
            <a:r>
              <a:rPr lang="en-US" dirty="0" smtClean="0">
                <a:latin typeface="Times New Roman" pitchFamily="18" charset="0"/>
                <a:cs typeface="Times New Roman" pitchFamily="18" charset="0"/>
              </a:rPr>
              <a:t>L </a:t>
            </a:r>
            <a:r>
              <a:rPr lang="en-US" dirty="0" smtClean="0">
                <a:latin typeface="+mj-lt"/>
                <a:cs typeface="Times New Roman" pitchFamily="18" charset="0"/>
              </a:rPr>
              <a:t>is related to </a:t>
            </a:r>
            <a:r>
              <a:rPr lang="en-US" dirty="0" smtClean="0">
                <a:latin typeface="Times New Roman" pitchFamily="18" charset="0"/>
                <a:cs typeface="Times New Roman" pitchFamily="18" charset="0"/>
              </a:rPr>
              <a:t>p</a:t>
            </a:r>
            <a:r>
              <a:rPr lang="en-US" dirty="0" smtClean="0">
                <a:latin typeface="+mj-lt"/>
                <a:cs typeface="Times New Roman" pitchFamily="18" charset="0"/>
              </a:rPr>
              <a:t>,</a:t>
            </a:r>
            <a:r>
              <a:rPr lang="en-US" dirty="0" smtClean="0">
                <a:latin typeface="Times New Roman" pitchFamily="18" charset="0"/>
                <a:cs typeface="Times New Roman" pitchFamily="18" charset="0"/>
              </a:rPr>
              <a:t> L=I</a:t>
            </a:r>
            <a:r>
              <a:rPr lang="el-GR" dirty="0" smtClean="0"/>
              <a:t>ω</a:t>
            </a:r>
            <a:r>
              <a:rPr lang="en-US" dirty="0" smtClean="0">
                <a:latin typeface="Times New Roman" pitchFamily="18" charset="0"/>
                <a:cs typeface="Times New Roman" pitchFamily="18" charset="0"/>
              </a:rPr>
              <a:t>=</a:t>
            </a:r>
            <a:r>
              <a:rPr lang="en-US" dirty="0" err="1" smtClean="0">
                <a:latin typeface="+mj-lt"/>
                <a:cs typeface="Times New Roman" pitchFamily="18" charset="0"/>
              </a:rPr>
              <a:t>rpsin</a:t>
            </a:r>
            <a:r>
              <a:rPr lang="en-US" dirty="0" smtClean="0">
                <a:latin typeface="+mj-lt"/>
                <a:cs typeface="Times New Roman" pitchFamily="18" charset="0"/>
              </a:rPr>
              <a:t>(</a:t>
            </a:r>
            <a:r>
              <a:rPr lang="el-GR" dirty="0" smtClean="0"/>
              <a:t>θ</a:t>
            </a:r>
            <a:r>
              <a:rPr lang="en-US" dirty="0" smtClean="0"/>
              <a:t>)</a:t>
            </a:r>
          </a:p>
          <a:p>
            <a:pPr lvl="1"/>
            <a:r>
              <a:rPr lang="en-US" dirty="0" smtClean="0"/>
              <a:t>τ is related to F, τ</a:t>
            </a:r>
            <a:r>
              <a:rPr lang="en-US" dirty="0" smtClean="0">
                <a:latin typeface="Times New Roman" pitchFamily="18" charset="0"/>
                <a:cs typeface="Times New Roman" pitchFamily="18" charset="0"/>
              </a:rPr>
              <a:t>=I</a:t>
            </a:r>
            <a:r>
              <a:rPr lang="el-GR" dirty="0" smtClean="0"/>
              <a:t>α</a:t>
            </a:r>
            <a:r>
              <a:rPr lang="en-US" dirty="0" smtClean="0">
                <a:latin typeface="Times New Roman" pitchFamily="18" charset="0"/>
                <a:cs typeface="Times New Roman" pitchFamily="18" charset="0"/>
              </a:rPr>
              <a:t> =</a:t>
            </a:r>
            <a:r>
              <a:rPr lang="en-US" sz="2400" dirty="0" err="1" smtClean="0">
                <a:cs typeface="Times New Roman" pitchFamily="18" charset="0"/>
              </a:rPr>
              <a:t>rFsin</a:t>
            </a:r>
            <a:r>
              <a:rPr lang="en-US" sz="2400" dirty="0" smtClean="0">
                <a:cs typeface="Times New Roman" pitchFamily="18" charset="0"/>
              </a:rPr>
              <a:t>(</a:t>
            </a:r>
            <a:r>
              <a:rPr lang="el-GR" dirty="0" smtClean="0"/>
              <a:t>θ</a:t>
            </a:r>
            <a:r>
              <a:rPr lang="en-US" dirty="0" smtClean="0"/>
              <a:t>)</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Wrapping up Impulse…</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r>
              <a:rPr lang="en-US" dirty="0" smtClean="0"/>
              <a:t>Impulse describes the change in momentum</a:t>
            </a:r>
          </a:p>
          <a:p>
            <a:pPr lvl="1"/>
            <a:r>
              <a:rPr lang="en-US" dirty="0" smtClean="0"/>
              <a:t>Good for describing what happens during a collision</a:t>
            </a:r>
          </a:p>
          <a:p>
            <a:pPr lvl="1"/>
            <a:endParaRPr lang="en-US" dirty="0" smtClean="0"/>
          </a:p>
          <a:p>
            <a:pPr lvl="1"/>
            <a:endParaRPr lang="en-US" dirty="0" smtClean="0"/>
          </a:p>
          <a:p>
            <a:pPr lvl="1"/>
            <a:endParaRPr lang="en-US" dirty="0" smtClean="0"/>
          </a:p>
          <a:p>
            <a:r>
              <a:rPr lang="en-US" dirty="0" smtClean="0"/>
              <a:t>If momentum is conserved why is Impulse NOT equal to 0?</a:t>
            </a:r>
            <a:endParaRPr lang="en-US" dirty="0"/>
          </a:p>
        </p:txBody>
      </p:sp>
      <p:graphicFrame>
        <p:nvGraphicFramePr>
          <p:cNvPr id="98306" name="Object 2"/>
          <p:cNvGraphicFramePr>
            <a:graphicFrameLocks noChangeAspect="1"/>
          </p:cNvGraphicFramePr>
          <p:nvPr/>
        </p:nvGraphicFramePr>
        <p:xfrm>
          <a:off x="2590800" y="2971800"/>
          <a:ext cx="3708400" cy="715962"/>
        </p:xfrm>
        <a:graphic>
          <a:graphicData uri="http://schemas.openxmlformats.org/presentationml/2006/ole">
            <p:oleObj spid="_x0000_s771074" name="Equation" r:id="rId4" imgW="1447560" imgH="27936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dirty="0" smtClean="0"/>
              <a:t>Why does an airbag reduce injury?</a:t>
            </a:r>
          </a:p>
          <a:p>
            <a:r>
              <a:rPr lang="en-US" dirty="0" smtClean="0"/>
              <a:t>What is better in bungee jumping- a stiff cable that won’t break at high forces or a stretchy cable?</a:t>
            </a:r>
          </a:p>
          <a:p>
            <a:r>
              <a:rPr lang="en-US" dirty="0" smtClean="0"/>
              <a:t>Why should a boxer “ride the punch” and not stiffen her neck muscles?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Momentum post-question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0.50 kg ball accelerates from rest at 10.0 m/s</a:t>
            </a:r>
            <a:r>
              <a:rPr lang="en-US" baseline="30000" dirty="0" smtClean="0"/>
              <a:t>2</a:t>
            </a:r>
            <a:r>
              <a:rPr lang="en-US" dirty="0" smtClean="0"/>
              <a:t> for 2.0 s. It then collides with and sticks to a 1.0 kg ball that is initially at rest. After the collision, how fast are the balls going?				</a:t>
            </a:r>
          </a:p>
          <a:p>
            <a:pPr>
              <a:buNone/>
            </a:pPr>
            <a:r>
              <a:rPr lang="en-US" dirty="0" smtClean="0"/>
              <a:t>		A) 3.3 m/s</a:t>
            </a:r>
          </a:p>
          <a:p>
            <a:pPr>
              <a:buNone/>
            </a:pPr>
            <a:r>
              <a:rPr lang="en-US" dirty="0" smtClean="0"/>
              <a:t>		B) 6.7 m/s</a:t>
            </a:r>
          </a:p>
          <a:p>
            <a:pPr>
              <a:buNone/>
            </a:pPr>
            <a:r>
              <a:rPr lang="en-US" dirty="0" smtClean="0"/>
              <a:t>		C) 10 m/s</a:t>
            </a:r>
          </a:p>
          <a:p>
            <a:pPr>
              <a:buNone/>
            </a:pPr>
            <a:r>
              <a:rPr lang="en-US" dirty="0" smtClean="0"/>
              <a:t>		D) 15 m/s		</a:t>
            </a:r>
          </a:p>
          <a:p>
            <a:pPr>
              <a:buNone/>
            </a:pPr>
            <a:r>
              <a:rPr lang="en-US" dirty="0" smtClean="0"/>
              <a:t>		E) None of the above.</a:t>
            </a:r>
          </a:p>
          <a:p>
            <a:endParaRPr lang="en-US" dirty="0"/>
          </a:p>
        </p:txBody>
      </p:sp>
      <p:sp>
        <p:nvSpPr>
          <p:cNvPr id="4" name="Rectangle 3"/>
          <p:cNvSpPr/>
          <p:nvPr/>
        </p:nvSpPr>
        <p:spPr>
          <a:xfrm>
            <a:off x="1295400" y="3962400"/>
            <a:ext cx="1905000" cy="457200"/>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Momentum post-question</a:t>
            </a:r>
            <a:endParaRPr lang="en-US" dirty="0"/>
          </a:p>
        </p:txBody>
      </p:sp>
      <p:sp>
        <p:nvSpPr>
          <p:cNvPr id="3" name="Content Placeholder 2"/>
          <p:cNvSpPr>
            <a:spLocks noGrp="1"/>
          </p:cNvSpPr>
          <p:nvPr>
            <p:ph idx="1"/>
          </p:nvPr>
        </p:nvSpPr>
        <p:spPr/>
        <p:txBody>
          <a:bodyPr>
            <a:normAutofit fontScale="92500"/>
          </a:bodyPr>
          <a:lstStyle/>
          <a:p>
            <a:r>
              <a:rPr lang="en-US" dirty="0" smtClean="0"/>
              <a:t>Consider two carts on a frictionless air track with masses m and 2m. If you push the lower mass cart for 3 s and then the other cart for the same length of time and with the same force, which cart undergoes the larger change in momentum?</a:t>
            </a:r>
          </a:p>
          <a:p>
            <a:pPr marL="971550" lvl="1" indent="-514350">
              <a:buAutoNum type="alphaUcParenR"/>
            </a:pPr>
            <a:r>
              <a:rPr lang="en-US" dirty="0" smtClean="0"/>
              <a:t>Cart with mass m</a:t>
            </a:r>
          </a:p>
          <a:p>
            <a:pPr marL="971550" lvl="1" indent="-514350">
              <a:buAutoNum type="alphaUcParenR"/>
            </a:pPr>
            <a:r>
              <a:rPr lang="en-US" dirty="0" smtClean="0"/>
              <a:t>Cart with mass 2m</a:t>
            </a:r>
          </a:p>
          <a:p>
            <a:pPr marL="971550" lvl="1" indent="-514350">
              <a:buAutoNum type="alphaUcParenR"/>
            </a:pPr>
            <a:r>
              <a:rPr lang="en-US" dirty="0" smtClean="0"/>
              <a:t>Change in momentum is the same for both</a:t>
            </a:r>
          </a:p>
          <a:p>
            <a:pPr marL="971550" lvl="1" indent="-514350">
              <a:buAutoNum type="alphaUcParenR"/>
            </a:pPr>
            <a:r>
              <a:rPr lang="en-US" dirty="0" smtClean="0"/>
              <a:t>There is not enough information</a:t>
            </a:r>
            <a:endParaRPr lang="en-US" dirty="0"/>
          </a:p>
        </p:txBody>
      </p:sp>
      <p:sp>
        <p:nvSpPr>
          <p:cNvPr id="4" name="Rectangle 3"/>
          <p:cNvSpPr/>
          <p:nvPr/>
        </p:nvSpPr>
        <p:spPr>
          <a:xfrm>
            <a:off x="914400" y="4953000"/>
            <a:ext cx="6477000" cy="457200"/>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solidFill>
                  <a:srgbClr val="92D050"/>
                </a:solidFill>
              </a:rPr>
              <a:t>Angular Motion</a:t>
            </a:r>
          </a:p>
          <a:p>
            <a:pPr lvl="1"/>
            <a:r>
              <a:rPr lang="en-US" dirty="0" smtClean="0">
                <a:solidFill>
                  <a:srgbClr val="92D050"/>
                </a:solidFill>
              </a:rPr>
              <a:t>Angular displacement, velocity, &amp; acceleration</a:t>
            </a:r>
          </a:p>
          <a:p>
            <a:pPr lvl="1"/>
            <a:r>
              <a:rPr lang="en-US" dirty="0" smtClean="0">
                <a:solidFill>
                  <a:srgbClr val="92D050"/>
                </a:solidFill>
              </a:rPr>
              <a:t>Constant acceleration problems</a:t>
            </a:r>
          </a:p>
          <a:p>
            <a:r>
              <a:rPr lang="en-US" dirty="0" smtClean="0">
                <a:solidFill>
                  <a:srgbClr val="92D050"/>
                </a:solidFill>
              </a:rPr>
              <a:t>Angular Inertia</a:t>
            </a:r>
          </a:p>
          <a:p>
            <a:r>
              <a:rPr lang="en-US" dirty="0" smtClean="0">
                <a:solidFill>
                  <a:srgbClr val="92D050"/>
                </a:solidFill>
              </a:rPr>
              <a:t>Angular Energy</a:t>
            </a:r>
          </a:p>
          <a:p>
            <a:pPr lvl="1"/>
            <a:r>
              <a:rPr lang="en-US" dirty="0" smtClean="0">
                <a:solidFill>
                  <a:srgbClr val="92D050"/>
                </a:solidFill>
              </a:rPr>
              <a:t>Rotational Kinetic Energy</a:t>
            </a:r>
          </a:p>
          <a:p>
            <a:r>
              <a:rPr lang="en-US" dirty="0" smtClean="0"/>
              <a:t>Angular Force </a:t>
            </a:r>
          </a:p>
          <a:p>
            <a:pPr lvl="1"/>
            <a:r>
              <a:rPr lang="en-US" dirty="0" smtClean="0"/>
              <a:t>Centripetal Force</a:t>
            </a:r>
          </a:p>
          <a:p>
            <a:pPr lvl="1"/>
            <a:r>
              <a:rPr lang="en-US" dirty="0" smtClean="0"/>
              <a:t>Torque</a:t>
            </a:r>
          </a:p>
          <a:p>
            <a:r>
              <a:rPr lang="en-US" dirty="0" smtClean="0"/>
              <a:t>Angular Momentum &amp; Collisions</a:t>
            </a:r>
          </a:p>
          <a:p>
            <a:endParaRPr lang="en-US" dirty="0" smtClean="0"/>
          </a:p>
        </p:txBody>
      </p:sp>
      <p:sp>
        <p:nvSpPr>
          <p:cNvPr id="2" name="Title 1"/>
          <p:cNvSpPr>
            <a:spLocks noGrp="1"/>
          </p:cNvSpPr>
          <p:nvPr>
            <p:ph type="title"/>
          </p:nvPr>
        </p:nvSpPr>
        <p:spPr/>
        <p:txBody>
          <a:bodyPr>
            <a:normAutofit/>
          </a:bodyPr>
          <a:lstStyle/>
          <a:p>
            <a:r>
              <a:rPr lang="en-US" dirty="0" smtClean="0"/>
              <a:t>Ch. 10 &amp; 11 Rotation</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1143000"/>
          </a:xfrm>
        </p:spPr>
        <p:txBody>
          <a:bodyPr/>
          <a:lstStyle/>
          <a:p>
            <a:r>
              <a:rPr lang="en-US" dirty="0" smtClean="0"/>
              <a:t>Angular Motion</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Angular displacement, velocity, and acceleration</a:t>
            </a:r>
            <a:endParaRPr lang="en-US" dirty="0"/>
          </a:p>
        </p:txBody>
      </p:sp>
      <p:sp>
        <p:nvSpPr>
          <p:cNvPr id="7" name="Content Placeholder 6"/>
          <p:cNvSpPr>
            <a:spLocks noGrp="1"/>
          </p:cNvSpPr>
          <p:nvPr>
            <p:ph idx="1"/>
          </p:nvPr>
        </p:nvSpPr>
        <p:spPr/>
        <p:txBody>
          <a:bodyPr>
            <a:normAutofit/>
          </a:bodyPr>
          <a:lstStyle/>
          <a:p>
            <a:r>
              <a:rPr lang="en-US" dirty="0" smtClean="0"/>
              <a:t>Angular displacement – </a:t>
            </a:r>
          </a:p>
          <a:p>
            <a:r>
              <a:rPr lang="en-US" dirty="0" smtClean="0"/>
              <a:t>Arc length –</a:t>
            </a:r>
          </a:p>
          <a:p>
            <a:r>
              <a:rPr lang="en-US" dirty="0" smtClean="0"/>
              <a:t>Angular velocity (</a:t>
            </a:r>
            <a:r>
              <a:rPr lang="el-GR" dirty="0" smtClean="0"/>
              <a:t>ω</a:t>
            </a:r>
            <a:r>
              <a:rPr lang="en-US" dirty="0" smtClean="0"/>
              <a:t>) –</a:t>
            </a:r>
          </a:p>
          <a:p>
            <a:endParaRPr lang="en-US" dirty="0" smtClean="0"/>
          </a:p>
          <a:p>
            <a:r>
              <a:rPr lang="en-US" dirty="0" smtClean="0"/>
              <a:t>Angular acceleration (</a:t>
            </a:r>
            <a:r>
              <a:rPr lang="en-US" i="1" dirty="0" smtClean="0"/>
              <a:t>α</a:t>
            </a:r>
            <a:r>
              <a:rPr lang="en-US" dirty="0" smtClean="0"/>
              <a:t>) –</a:t>
            </a:r>
          </a:p>
          <a:p>
            <a:endParaRPr lang="en-US" dirty="0" smtClean="0"/>
          </a:p>
          <a:p>
            <a:r>
              <a:rPr lang="en-US" dirty="0" smtClean="0"/>
              <a:t>Linear acceleration(   ) –   </a:t>
            </a:r>
            <a:endParaRPr lang="en-US" dirty="0"/>
          </a:p>
        </p:txBody>
      </p:sp>
      <p:graphicFrame>
        <p:nvGraphicFramePr>
          <p:cNvPr id="6" name="Object 5"/>
          <p:cNvGraphicFramePr>
            <a:graphicFrameLocks noChangeAspect="1"/>
          </p:cNvGraphicFramePr>
          <p:nvPr/>
        </p:nvGraphicFramePr>
        <p:xfrm>
          <a:off x="5105400" y="1676400"/>
          <a:ext cx="1920875" cy="544513"/>
        </p:xfrm>
        <a:graphic>
          <a:graphicData uri="http://schemas.openxmlformats.org/presentationml/2006/ole">
            <p:oleObj spid="_x0000_s772098" name="Equation" r:id="rId4" imgW="761760" imgH="215640" progId="Equation.3">
              <p:embed/>
            </p:oleObj>
          </a:graphicData>
        </a:graphic>
      </p:graphicFrame>
      <p:graphicFrame>
        <p:nvGraphicFramePr>
          <p:cNvPr id="55299" name="Object 3"/>
          <p:cNvGraphicFramePr>
            <a:graphicFrameLocks noChangeAspect="1"/>
          </p:cNvGraphicFramePr>
          <p:nvPr/>
        </p:nvGraphicFramePr>
        <p:xfrm>
          <a:off x="3124200" y="2209800"/>
          <a:ext cx="992188" cy="449262"/>
        </p:xfrm>
        <a:graphic>
          <a:graphicData uri="http://schemas.openxmlformats.org/presentationml/2006/ole">
            <p:oleObj spid="_x0000_s772099" name="Equation" r:id="rId5" imgW="393480" imgH="177480" progId="Equation.3">
              <p:embed/>
            </p:oleObj>
          </a:graphicData>
        </a:graphic>
      </p:graphicFrame>
      <p:graphicFrame>
        <p:nvGraphicFramePr>
          <p:cNvPr id="55300" name="Object 4"/>
          <p:cNvGraphicFramePr>
            <a:graphicFrameLocks noChangeAspect="1"/>
          </p:cNvGraphicFramePr>
          <p:nvPr/>
        </p:nvGraphicFramePr>
        <p:xfrm>
          <a:off x="4708525" y="2514600"/>
          <a:ext cx="3749675" cy="993775"/>
        </p:xfrm>
        <a:graphic>
          <a:graphicData uri="http://schemas.openxmlformats.org/presentationml/2006/ole">
            <p:oleObj spid="_x0000_s772100" name="Equation" r:id="rId6" imgW="1485720" imgH="393480" progId="Equation.3">
              <p:embed/>
            </p:oleObj>
          </a:graphicData>
        </a:graphic>
      </p:graphicFrame>
      <p:graphicFrame>
        <p:nvGraphicFramePr>
          <p:cNvPr id="55301" name="Object 5"/>
          <p:cNvGraphicFramePr>
            <a:graphicFrameLocks noChangeAspect="1"/>
          </p:cNvGraphicFramePr>
          <p:nvPr/>
        </p:nvGraphicFramePr>
        <p:xfrm>
          <a:off x="5362575" y="3667125"/>
          <a:ext cx="3171825" cy="1057275"/>
        </p:xfrm>
        <a:graphic>
          <a:graphicData uri="http://schemas.openxmlformats.org/presentationml/2006/ole">
            <p:oleObj spid="_x0000_s772101" name="Equation" r:id="rId7" imgW="1257120" imgH="419040" progId="Equation.3">
              <p:embed/>
            </p:oleObj>
          </a:graphicData>
        </a:graphic>
      </p:graphicFrame>
      <p:graphicFrame>
        <p:nvGraphicFramePr>
          <p:cNvPr id="9" name="Object 8"/>
          <p:cNvGraphicFramePr>
            <a:graphicFrameLocks noChangeAspect="1"/>
          </p:cNvGraphicFramePr>
          <p:nvPr/>
        </p:nvGraphicFramePr>
        <p:xfrm>
          <a:off x="4127500" y="5168900"/>
          <a:ext cx="444500" cy="469900"/>
        </p:xfrm>
        <a:graphic>
          <a:graphicData uri="http://schemas.openxmlformats.org/presentationml/2006/ole">
            <p:oleObj spid="_x0000_s772102" name="Equation" r:id="rId8" imgW="126720" imgH="177480" progId="Equation.3">
              <p:embed/>
            </p:oleObj>
          </a:graphicData>
        </a:graphic>
      </p:graphicFrame>
      <p:graphicFrame>
        <p:nvGraphicFramePr>
          <p:cNvPr id="55304" name="Object 8"/>
          <p:cNvGraphicFramePr>
            <a:graphicFrameLocks noChangeAspect="1"/>
          </p:cNvGraphicFramePr>
          <p:nvPr/>
        </p:nvGraphicFramePr>
        <p:xfrm>
          <a:off x="5181600" y="4953000"/>
          <a:ext cx="2438400" cy="1896963"/>
        </p:xfrm>
        <a:graphic>
          <a:graphicData uri="http://schemas.openxmlformats.org/presentationml/2006/ole">
            <p:oleObj spid="_x0000_s772103" name="Equation" r:id="rId9" imgW="914400" imgH="711000" progId="Equation.3">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Angular kinematics – same as linear</a:t>
            </a:r>
            <a:endParaRPr lang="en-US" dirty="0"/>
          </a:p>
        </p:txBody>
      </p:sp>
      <p:sp>
        <p:nvSpPr>
          <p:cNvPr id="3" name="Content Placeholder 2"/>
          <p:cNvSpPr>
            <a:spLocks noGrp="1"/>
          </p:cNvSpPr>
          <p:nvPr>
            <p:ph idx="1"/>
          </p:nvPr>
        </p:nvSpPr>
        <p:spPr/>
        <p:txBody>
          <a:bodyPr/>
          <a:lstStyle/>
          <a:p>
            <a:r>
              <a:rPr lang="en-US" dirty="0" smtClean="0"/>
              <a:t>Assume </a:t>
            </a:r>
            <a:r>
              <a:rPr lang="el-GR" dirty="0" smtClean="0"/>
              <a:t>α</a:t>
            </a:r>
            <a:r>
              <a:rPr lang="en-US" dirty="0" smtClean="0"/>
              <a:t>=constant</a:t>
            </a:r>
            <a:endParaRPr lang="en-US" dirty="0"/>
          </a:p>
        </p:txBody>
      </p:sp>
      <p:graphicFrame>
        <p:nvGraphicFramePr>
          <p:cNvPr id="4" name="Object 3"/>
          <p:cNvGraphicFramePr>
            <a:graphicFrameLocks noChangeAspect="1"/>
          </p:cNvGraphicFramePr>
          <p:nvPr/>
        </p:nvGraphicFramePr>
        <p:xfrm>
          <a:off x="2750654" y="2743200"/>
          <a:ext cx="3497746" cy="2343150"/>
        </p:xfrm>
        <a:graphic>
          <a:graphicData uri="http://schemas.openxmlformats.org/presentationml/2006/ole">
            <p:oleObj spid="_x0000_s773122" name="Equation" r:id="rId4" imgW="1307880" imgH="876240" progId="Equation.3">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8850</TotalTime>
  <Words>656</Words>
  <Application>Microsoft Office PowerPoint</Application>
  <PresentationFormat>On-screen Show (4:3)</PresentationFormat>
  <Paragraphs>115</Paragraphs>
  <Slides>18</Slides>
  <Notes>18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Office Theme</vt:lpstr>
      <vt:lpstr>Equation</vt:lpstr>
      <vt:lpstr>PHYS16 – Lecture 22</vt:lpstr>
      <vt:lpstr>Wrapping up Impulse…</vt:lpstr>
      <vt:lpstr>Discussion</vt:lpstr>
      <vt:lpstr>Momentum post-question</vt:lpstr>
      <vt:lpstr>Momentum post-question</vt:lpstr>
      <vt:lpstr>Ch. 10 &amp; 11 Rotation</vt:lpstr>
      <vt:lpstr>Angular Motion</vt:lpstr>
      <vt:lpstr>Angular displacement, velocity, and acceleration</vt:lpstr>
      <vt:lpstr>Angular kinematics – same as linear</vt:lpstr>
      <vt:lpstr>Example Question: The Centrifuge</vt:lpstr>
      <vt:lpstr>Example Question: The Discus</vt:lpstr>
      <vt:lpstr>Rotational Inertia &amp; Kinetic Energy</vt:lpstr>
      <vt:lpstr>Rotational Inertia</vt:lpstr>
      <vt:lpstr>Formulas for Rotational Inertia</vt:lpstr>
      <vt:lpstr>Rotational Kinetic Energy</vt:lpstr>
      <vt:lpstr>Discussion Question: Rolling vs. Sliding</vt:lpstr>
      <vt:lpstr>Discussion Question</vt:lpstr>
      <vt:lpstr>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3</dc:title>
  <dc:creator>Grego</dc:creator>
  <cp:lastModifiedBy>Grego</cp:lastModifiedBy>
  <cp:revision>297</cp:revision>
  <dcterms:created xsi:type="dcterms:W3CDTF">2010-09-09T09:10:07Z</dcterms:created>
  <dcterms:modified xsi:type="dcterms:W3CDTF">2011-03-28T10:03:44Z</dcterms:modified>
</cp:coreProperties>
</file>