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8" r:id="rId2"/>
    <p:sldId id="539" r:id="rId3"/>
    <p:sldId id="407" r:id="rId4"/>
    <p:sldId id="559" r:id="rId5"/>
    <p:sldId id="553" r:id="rId6"/>
    <p:sldId id="554" r:id="rId7"/>
    <p:sldId id="555" r:id="rId8"/>
    <p:sldId id="561" r:id="rId9"/>
    <p:sldId id="562" r:id="rId10"/>
    <p:sldId id="563" r:id="rId11"/>
    <p:sldId id="564" r:id="rId12"/>
    <p:sldId id="565" r:id="rId13"/>
    <p:sldId id="560" r:id="rId14"/>
    <p:sldId id="556" r:id="rId15"/>
    <p:sldId id="566" r:id="rId16"/>
    <p:sldId id="567" r:id="rId17"/>
    <p:sldId id="568" r:id="rId18"/>
    <p:sldId id="557" r:id="rId19"/>
    <p:sldId id="558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70" autoAdjust="0"/>
    <p:restoredTop sz="93504" autoAdjust="0"/>
  </p:normalViewPr>
  <p:slideViewPr>
    <p:cSldViewPr>
      <p:cViewPr varScale="1">
        <p:scale>
          <a:sx n="74" d="100"/>
          <a:sy n="74" d="100"/>
        </p:scale>
        <p:origin x="-49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38" y="9336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6C9957-DC0C-442D-B49C-55F2B22ADD2F}" type="datetimeFigureOut">
              <a:rPr lang="en-US" smtClean="0"/>
              <a:pPr/>
              <a:t>3/28/2011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705C75-BA31-4FD8-AC78-A797232570F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43E763-CB73-4D79-8E15-B7A68BEAF44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43E763-CB73-4D79-8E15-B7A68BEAF44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705C75-BA31-4FD8-AC78-A797232570F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3/28/2011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3/28/2011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3/28/2011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3/28/2011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3/28/2011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3/28/2011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3/28/2011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3/28/2011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3/28/2011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3/28/2011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4B851-3012-4745-A4FA-5CE6B88337B6}" type="datetimeFigureOut">
              <a:rPr lang="en-US" smtClean="0"/>
              <a:pPr/>
              <a:t>3/28/2011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4B851-3012-4745-A4FA-5CE6B88337B6}" type="datetimeFigureOut">
              <a:rPr lang="en-US" smtClean="0"/>
              <a:pPr/>
              <a:t>3/28/2011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597D1-9B81-48DB-B6B3-E5DFFA837F3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2.bin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kingdouglas.com/" TargetMode="External"/><Relationship Id="rId4" Type="http://schemas.openxmlformats.org/officeDocument/2006/relationships/hyperlink" Target="http://www.weeklyshot.org/profile/King/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gi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PW7ztbwJKBk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"/>
            <a:ext cx="7772400" cy="1470025"/>
          </a:xfrm>
        </p:spPr>
        <p:txBody>
          <a:bodyPr/>
          <a:lstStyle/>
          <a:p>
            <a:r>
              <a:rPr lang="en-US" dirty="0" smtClean="0"/>
              <a:t>PHYS16 – Lecture </a:t>
            </a:r>
            <a:r>
              <a:rPr lang="en-US" dirty="0" smtClean="0"/>
              <a:t>25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6096000"/>
            <a:ext cx="7162800" cy="1066800"/>
          </a:xfrm>
        </p:spPr>
        <p:txBody>
          <a:bodyPr/>
          <a:lstStyle/>
          <a:p>
            <a:pPr algn="r"/>
            <a:r>
              <a:rPr lang="en-US" dirty="0" smtClean="0"/>
              <a:t>Ch. </a:t>
            </a:r>
            <a:r>
              <a:rPr lang="en-US" dirty="0" smtClean="0"/>
              <a:t>12 Static Equilibrium</a:t>
            </a:r>
            <a:endParaRPr lang="en-US" dirty="0"/>
          </a:p>
        </p:txBody>
      </p:sp>
      <p:pic>
        <p:nvPicPr>
          <p:cNvPr id="5" name="Picture 2" descr="http://1.bp.blogspot.com/_s7z6UhOBDTo/S4gEBOBOl5I/AAAAAAAAADA/btR5ic1Vz7Q/s320/archi+comi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1708307"/>
            <a:ext cx="4800600" cy="393049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Gain a Mechanical Advantage?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90600" y="2667000"/>
            <a:ext cx="3352800" cy="762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Isosceles Triangle 4"/>
          <p:cNvSpPr/>
          <p:nvPr/>
        </p:nvSpPr>
        <p:spPr>
          <a:xfrm>
            <a:off x="3352800" y="2819400"/>
            <a:ext cx="381000" cy="6858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>
            <a:off x="914400" y="1752600"/>
            <a:ext cx="533400" cy="838200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962400" y="2057400"/>
            <a:ext cx="457200" cy="5334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172200" y="2514600"/>
            <a:ext cx="6883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Yes!</a:t>
            </a:r>
            <a:endParaRPr lang="en-US" sz="2400" dirty="0">
              <a:solidFill>
                <a:srgbClr val="7030A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90600" y="5105400"/>
            <a:ext cx="3352800" cy="762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Isosceles Triangle 9"/>
          <p:cNvSpPr/>
          <p:nvPr/>
        </p:nvSpPr>
        <p:spPr>
          <a:xfrm>
            <a:off x="1752600" y="5257800"/>
            <a:ext cx="381000" cy="6858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 rot="10800000">
            <a:off x="2590800" y="5257800"/>
            <a:ext cx="533400" cy="838200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962400" y="4495800"/>
            <a:ext cx="457200" cy="5334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172200" y="4953000"/>
            <a:ext cx="6463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No!</a:t>
            </a:r>
            <a:endParaRPr lang="en-US" sz="24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0" grpId="0" animBg="1"/>
      <p:bldP spid="11" grpId="0" animBg="1"/>
      <p:bldP spid="12" grpId="0" animBg="1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Gain a Mechanical Advantage?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90600" y="2667000"/>
            <a:ext cx="3352800" cy="762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Isosceles Triangle 4"/>
          <p:cNvSpPr/>
          <p:nvPr/>
        </p:nvSpPr>
        <p:spPr>
          <a:xfrm>
            <a:off x="1600200" y="2819400"/>
            <a:ext cx="381000" cy="6858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>
            <a:off x="3962400" y="1752600"/>
            <a:ext cx="533400" cy="838200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66800" y="2057400"/>
            <a:ext cx="457200" cy="5334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172200" y="2514600"/>
            <a:ext cx="6883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Yes!</a:t>
            </a:r>
            <a:endParaRPr lang="en-US" sz="2400" dirty="0">
              <a:solidFill>
                <a:srgbClr val="7030A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90600" y="5105400"/>
            <a:ext cx="3352800" cy="762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Isosceles Triangle 9"/>
          <p:cNvSpPr/>
          <p:nvPr/>
        </p:nvSpPr>
        <p:spPr>
          <a:xfrm>
            <a:off x="1752600" y="5257800"/>
            <a:ext cx="381000" cy="6858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 rot="10800000">
            <a:off x="3962400" y="5257800"/>
            <a:ext cx="533400" cy="838200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514600" y="4495800"/>
            <a:ext cx="457200" cy="5334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172200" y="4953000"/>
            <a:ext cx="6883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Yes!</a:t>
            </a:r>
            <a:endParaRPr lang="en-US" sz="24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0" grpId="0" animBg="1"/>
      <p:bldP spid="11" grpId="0" animBg="1"/>
      <p:bldP spid="12" grpId="0" animBg="1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Question: Biceps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Mindy and Meredith each hold 35 kg at a distance of 35 cm from elbow. But Mindy’s bicep muscle is attached 5 cm from the elbow joint whereas Meredith’s is attached 8 cm from the joint. Whose biceps exerts more force?</a:t>
            </a:r>
          </a:p>
          <a:p>
            <a:endParaRPr lang="en-US" sz="2400" dirty="0" smtClean="0"/>
          </a:p>
          <a:p>
            <a:pPr marL="914400" lvl="1" indent="-457200">
              <a:buAutoNum type="alphaUcParenR"/>
            </a:pPr>
            <a:r>
              <a:rPr lang="en-US" sz="2000" dirty="0" smtClean="0"/>
              <a:t>Mindy’s biceps</a:t>
            </a:r>
          </a:p>
          <a:p>
            <a:pPr marL="914400" lvl="1" indent="-457200">
              <a:buAutoNum type="alphaUcParenR"/>
            </a:pPr>
            <a:r>
              <a:rPr lang="en-US" sz="2000" dirty="0" smtClean="0"/>
              <a:t>Meredith’s biceps</a:t>
            </a:r>
          </a:p>
          <a:p>
            <a:pPr marL="914400" lvl="1" indent="-457200">
              <a:buAutoNum type="alphaUcParenR"/>
            </a:pPr>
            <a:r>
              <a:rPr lang="en-US" sz="2000" dirty="0" smtClean="0"/>
              <a:t>They exert the same force</a:t>
            </a:r>
            <a:endParaRPr lang="en-US" sz="2000" dirty="0"/>
          </a:p>
        </p:txBody>
      </p:sp>
      <p:pic>
        <p:nvPicPr>
          <p:cNvPr id="169986" name="Picture 2"/>
          <p:cNvPicPr>
            <a:picLocks noChangeAspect="1" noChangeArrowheads="1"/>
          </p:cNvPicPr>
          <p:nvPr/>
        </p:nvPicPr>
        <p:blipFill>
          <a:blip r:embed="rId4" cstate="print"/>
          <a:srcRect l="3279" t="7131" r="18033" b="12494"/>
          <a:stretch>
            <a:fillRect/>
          </a:stretch>
        </p:blipFill>
        <p:spPr bwMode="auto">
          <a:xfrm>
            <a:off x="5029200" y="3276600"/>
            <a:ext cx="36576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eft Arrow 4"/>
          <p:cNvSpPr/>
          <p:nvPr/>
        </p:nvSpPr>
        <p:spPr>
          <a:xfrm>
            <a:off x="3581400" y="3505200"/>
            <a:ext cx="914400" cy="457200"/>
          </a:xfrm>
          <a:prstGeom prst="leftArrow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143000" y="4953000"/>
          <a:ext cx="3967480" cy="1676400"/>
        </p:xfrm>
        <a:graphic>
          <a:graphicData uri="http://schemas.openxmlformats.org/presentationml/2006/ole">
            <p:oleObj spid="_x0000_s910338" name="Equation" r:id="rId5" imgW="1803240" imgH="7617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19400"/>
            <a:ext cx="8229600" cy="1143000"/>
          </a:xfrm>
        </p:spPr>
        <p:txBody>
          <a:bodyPr/>
          <a:lstStyle/>
          <a:p>
            <a:r>
              <a:rPr lang="en-US" dirty="0" smtClean="0"/>
              <a:t>Static Equilibrium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Equilibrium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Forces should not cause linear acceleration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Torques should not cause rotational acceleration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Object has no rotational or linear motion</a:t>
            </a:r>
            <a:endParaRPr lang="en-US" dirty="0"/>
          </a:p>
        </p:txBody>
      </p:sp>
      <p:graphicFrame>
        <p:nvGraphicFramePr>
          <p:cNvPr id="151554" name="Object 2"/>
          <p:cNvGraphicFramePr>
            <a:graphicFrameLocks noChangeAspect="1"/>
          </p:cNvGraphicFramePr>
          <p:nvPr/>
        </p:nvGraphicFramePr>
        <p:xfrm>
          <a:off x="2787650" y="4508500"/>
          <a:ext cx="2146300" cy="641350"/>
        </p:xfrm>
        <a:graphic>
          <a:graphicData uri="http://schemas.openxmlformats.org/presentationml/2006/ole">
            <p:oleObj spid="_x0000_s909314" name="Equation" r:id="rId4" imgW="850680" imgH="253800" progId="Equation.3">
              <p:embed/>
            </p:oleObj>
          </a:graphicData>
        </a:graphic>
      </p:graphicFrame>
      <p:graphicFrame>
        <p:nvGraphicFramePr>
          <p:cNvPr id="151555" name="Object 3"/>
          <p:cNvGraphicFramePr>
            <a:graphicFrameLocks noChangeAspect="1"/>
          </p:cNvGraphicFramePr>
          <p:nvPr/>
        </p:nvGraphicFramePr>
        <p:xfrm>
          <a:off x="2722562" y="2498725"/>
          <a:ext cx="2306638" cy="673100"/>
        </p:xfrm>
        <a:graphic>
          <a:graphicData uri="http://schemas.openxmlformats.org/presentationml/2006/ole">
            <p:oleObj spid="_x0000_s909315" name="Equation" r:id="rId5" imgW="914400" imgH="266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Strategy for solving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Free Body Diagram</a:t>
            </a:r>
          </a:p>
          <a:p>
            <a:pPr lvl="1"/>
            <a:r>
              <a:rPr lang="en-US" dirty="0" smtClean="0"/>
              <a:t>Identify all forces</a:t>
            </a:r>
          </a:p>
          <a:p>
            <a:pPr lvl="1"/>
            <a:r>
              <a:rPr lang="en-US" dirty="0" smtClean="0"/>
              <a:t>Draw exactly where forces act</a:t>
            </a:r>
          </a:p>
          <a:p>
            <a:pPr lvl="1"/>
            <a:r>
              <a:rPr lang="en-US" dirty="0" smtClean="0"/>
              <a:t>Draw which way forces point</a:t>
            </a:r>
          </a:p>
          <a:p>
            <a:r>
              <a:rPr lang="en-US" dirty="0" smtClean="0"/>
              <a:t>Define Axes</a:t>
            </a:r>
          </a:p>
          <a:p>
            <a:r>
              <a:rPr lang="en-US" dirty="0" smtClean="0"/>
              <a:t>Apply Force balance</a:t>
            </a:r>
          </a:p>
          <a:p>
            <a:r>
              <a:rPr lang="en-US" dirty="0" smtClean="0"/>
              <a:t>Apply Torque balance</a:t>
            </a:r>
          </a:p>
          <a:p>
            <a:pPr lvl="1"/>
            <a:r>
              <a:rPr lang="en-US" dirty="0" smtClean="0"/>
              <a:t>Make sure to determine pivot correctly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Iron Cross</a:t>
            </a:r>
            <a:endParaRPr lang="en-US" dirty="0"/>
          </a:p>
        </p:txBody>
      </p:sp>
      <p:pic>
        <p:nvPicPr>
          <p:cNvPr id="6" name="Content Placeholder 5" descr="ironcross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238250" y="2683510"/>
            <a:ext cx="6667500" cy="3543300"/>
          </a:xfrm>
        </p:spPr>
      </p:pic>
      <p:sp>
        <p:nvSpPr>
          <p:cNvPr id="172034" name="AutoShape 2" descr="http://t3.gstatic.com/images?q=tbn:ANd9GcQ-_SGBl5lMxXvxwys7U6Hwm8buJvjiACcvrRTUBr1sOGtbYpY&amp;t=1&amp;usg=__UA2Fa6X-LPa19j4yhVDlM7apNo0="/>
          <p:cNvSpPr>
            <a:spLocks noChangeAspect="1" noChangeArrowheads="1"/>
          </p:cNvSpPr>
          <p:nvPr/>
        </p:nvSpPr>
        <p:spPr bwMode="auto">
          <a:xfrm>
            <a:off x="155575" y="-746125"/>
            <a:ext cx="2933700" cy="15621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2036" name="AutoShape 4" descr="http://t3.gstatic.com/images?q=tbn:ANd9GcQ-_SGBl5lMxXvxwys7U6Hwm8buJvjiACcvrRTUBr1sOGtbYpY&amp;t=1&amp;usg=__UA2Fa6X-LPa19j4yhVDlM7apNo0="/>
          <p:cNvSpPr>
            <a:spLocks noChangeAspect="1" noChangeArrowheads="1"/>
          </p:cNvSpPr>
          <p:nvPr/>
        </p:nvSpPr>
        <p:spPr bwMode="auto">
          <a:xfrm>
            <a:off x="155575" y="-746125"/>
            <a:ext cx="2933700" cy="15621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960664" y="6230779"/>
            <a:ext cx="374493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Photo © </a:t>
            </a:r>
            <a:r>
              <a:rPr lang="en-US" sz="1000" dirty="0" smtClean="0">
                <a:hlinkClick r:id="rId4" action="ppaction://hlinkfile"/>
              </a:rPr>
              <a:t>King</a:t>
            </a:r>
            <a:r>
              <a:rPr lang="en-US" sz="1000" dirty="0" smtClean="0"/>
              <a:t> (The Reluctant Curmudgeon) - </a:t>
            </a:r>
            <a:r>
              <a:rPr lang="en-US" sz="1000" dirty="0" smtClean="0">
                <a:hlinkClick r:id="rId5"/>
              </a:rPr>
              <a:t>www.kingdouglas.com/</a:t>
            </a:r>
            <a:endParaRPr lang="en-US" sz="100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Draw the free body diagram</a:t>
            </a:r>
            <a:r>
              <a:rPr lang="en-US" sz="3200" dirty="0" smtClean="0"/>
              <a:t>…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Identify the Pivot point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600200" y="2057400"/>
            <a:ext cx="762000" cy="10668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838200" y="2057400"/>
            <a:ext cx="609600" cy="152400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609600" y="3124200"/>
            <a:ext cx="2667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434884" y="176426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447800" y="304800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884" y="304800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905000" y="2514600"/>
            <a:ext cx="3177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1958341" y="2567941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019800" y="2045732"/>
            <a:ext cx="762000" cy="10668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5257800" y="2045732"/>
            <a:ext cx="609600" cy="152400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54484" y="175260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867400" y="3036332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616484" y="3036332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324600" y="2502932"/>
            <a:ext cx="3177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6377941" y="2556273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2667000" y="2209800"/>
            <a:ext cx="1856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resting on surface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7086600" y="2286000"/>
            <a:ext cx="947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 space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1600200" y="4583668"/>
            <a:ext cx="762000" cy="10668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Arrow 24"/>
          <p:cNvSpPr/>
          <p:nvPr/>
        </p:nvSpPr>
        <p:spPr>
          <a:xfrm rot="10800000">
            <a:off x="2438401" y="4572000"/>
            <a:ext cx="609600" cy="152400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2196884" y="429053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1600200" y="533400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2044484" y="534566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1905000" y="5040868"/>
            <a:ext cx="3177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31" name="Oval 30"/>
          <p:cNvSpPr/>
          <p:nvPr/>
        </p:nvSpPr>
        <p:spPr>
          <a:xfrm>
            <a:off x="1958341" y="5094209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2667000" y="5410200"/>
            <a:ext cx="12933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on platform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 rot="2633643">
            <a:off x="5985021" y="4583668"/>
            <a:ext cx="762000" cy="10668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ight Arrow 33"/>
          <p:cNvSpPr/>
          <p:nvPr/>
        </p:nvSpPr>
        <p:spPr>
          <a:xfrm>
            <a:off x="5493042" y="5715000"/>
            <a:ext cx="609600" cy="152400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 rot="5400000">
            <a:off x="4687108" y="5149334"/>
            <a:ext cx="20690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6470726" y="419100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5416842" y="5029200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6102642" y="572666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6255042" y="5040868"/>
            <a:ext cx="3177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40" name="Oval 39"/>
          <p:cNvSpPr/>
          <p:nvPr/>
        </p:nvSpPr>
        <p:spPr>
          <a:xfrm>
            <a:off x="6331242" y="5094209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7086600" y="5421868"/>
            <a:ext cx="1000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on hinge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1752600" y="5638800"/>
            <a:ext cx="3810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2057400" y="2971800"/>
            <a:ext cx="533400" cy="533400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6172200" y="2362200"/>
            <a:ext cx="508000" cy="533400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1524000" y="5311140"/>
            <a:ext cx="533400" cy="480060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5334000" y="4953000"/>
            <a:ext cx="516467" cy="533400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5" grpId="0" animBg="1"/>
      <p:bldP spid="46" grpId="0" animBg="1"/>
      <p:bldP spid="4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Wheelbarrow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 want to use a wheelbarrow to move 30 kg of yard waste with a center of mass 0.2 m from the wheel axle. If the handle is located at 1 m from the wheel axle </a:t>
            </a:r>
            <a:r>
              <a:rPr lang="en-US" dirty="0" smtClean="0"/>
              <a:t>what is the max force I would have to apply to </a:t>
            </a:r>
            <a:r>
              <a:rPr lang="en-US" dirty="0" smtClean="0"/>
              <a:t>keep the wheelbarrow lifted?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What is my mechanical advantage?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590800" y="4495800"/>
            <a:ext cx="39841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F=(30kg)(9.8 m/s^2)(0.2 m)/(1 m) = 60 N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42312" y="6019800"/>
            <a:ext cx="3301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MA=(30kg)(9.8 m/s^2)/(60 N) = 5</a:t>
            </a:r>
            <a:endParaRPr lang="en-US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Levers </a:t>
            </a:r>
            <a:r>
              <a:rPr lang="en-US" dirty="0" smtClean="0"/>
              <a:t>use torque to lift a load, as the length of the lever arm increases the force needed decreases</a:t>
            </a:r>
          </a:p>
          <a:p>
            <a:r>
              <a:rPr lang="en-US" dirty="0" smtClean="0"/>
              <a:t>Static Equilibrium – both forces and torques on an object have to sum to zero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Equilibrium </a:t>
            </a:r>
            <a:r>
              <a:rPr lang="en-US" dirty="0" smtClean="0"/>
              <a:t>pre-question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an iron cross the gymnast is able to lift his weight with perfectly horizontal arms by:</a:t>
            </a:r>
            <a:endParaRPr lang="en-US" sz="2000" dirty="0" smtClean="0"/>
          </a:p>
          <a:p>
            <a:endParaRPr lang="en-US" sz="2000" dirty="0" smtClean="0"/>
          </a:p>
          <a:p>
            <a:pPr marL="971550" lvl="1" indent="-514350">
              <a:buAutoNum type="alphaUcParenR"/>
            </a:pPr>
            <a:r>
              <a:rPr lang="en-US" sz="2000" dirty="0" smtClean="0"/>
              <a:t>Tensile forces – he pushes outward</a:t>
            </a:r>
            <a:endParaRPr lang="en-US" sz="2000" dirty="0" smtClean="0"/>
          </a:p>
          <a:p>
            <a:pPr marL="971550" lvl="1" indent="-514350">
              <a:buAutoNum type="alphaUcParenR"/>
            </a:pPr>
            <a:r>
              <a:rPr lang="en-US" sz="2000" dirty="0" smtClean="0"/>
              <a:t>Compressive forces – the rings pushes inward</a:t>
            </a:r>
            <a:endParaRPr lang="en-US" sz="2000" dirty="0" smtClean="0"/>
          </a:p>
          <a:p>
            <a:pPr marL="971550" lvl="1" indent="-514350">
              <a:buAutoNum type="alphaUcParenR"/>
            </a:pPr>
            <a:r>
              <a:rPr lang="en-US" sz="2000" dirty="0" err="1" smtClean="0"/>
              <a:t>Nonconservative</a:t>
            </a:r>
            <a:r>
              <a:rPr lang="en-US" sz="2000" dirty="0" smtClean="0"/>
              <a:t> forces – the gymnast uses his muscles</a:t>
            </a:r>
          </a:p>
          <a:p>
            <a:pPr marL="971550" lvl="1" indent="-514350">
              <a:buAutoNum type="alphaUcParenR"/>
            </a:pPr>
            <a:r>
              <a:rPr lang="en-US" sz="2000" dirty="0" smtClean="0"/>
              <a:t>None of the above. The iron cross does not require perfectly horizontal arms.</a:t>
            </a:r>
            <a:endParaRPr lang="en-US" sz="2000" dirty="0" smtClean="0"/>
          </a:p>
        </p:txBody>
      </p:sp>
      <p:pic>
        <p:nvPicPr>
          <p:cNvPr id="4" name="Content Placeholder 5" descr="ironcros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29200" y="4648200"/>
            <a:ext cx="3181350" cy="16906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Simple </a:t>
            </a:r>
            <a:r>
              <a:rPr lang="en-US" dirty="0" smtClean="0">
                <a:solidFill>
                  <a:srgbClr val="00B050"/>
                </a:solidFill>
              </a:rPr>
              <a:t>Machines </a:t>
            </a:r>
            <a:r>
              <a:rPr lang="en-US" dirty="0" smtClean="0">
                <a:solidFill>
                  <a:srgbClr val="00B050"/>
                </a:solidFill>
              </a:rPr>
              <a:t>– </a:t>
            </a:r>
            <a:r>
              <a:rPr lang="en-US" dirty="0" smtClean="0">
                <a:solidFill>
                  <a:srgbClr val="00B050"/>
                </a:solidFill>
              </a:rPr>
              <a:t>levers</a:t>
            </a:r>
            <a:endParaRPr lang="en-US" dirty="0" smtClean="0">
              <a:solidFill>
                <a:srgbClr val="00B050"/>
              </a:solidFill>
            </a:endParaRPr>
          </a:p>
          <a:p>
            <a:r>
              <a:rPr lang="en-US" dirty="0" smtClean="0">
                <a:solidFill>
                  <a:srgbClr val="00B050"/>
                </a:solidFill>
              </a:rPr>
              <a:t>Static Equilibrium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Center of Gravity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Newton’s Second law for torques and forces</a:t>
            </a:r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Ch. </a:t>
            </a:r>
            <a:r>
              <a:rPr lang="en-US" dirty="0" smtClean="0"/>
              <a:t>12 Static Equilibrium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0"/>
            <a:ext cx="8229600" cy="1143000"/>
          </a:xfrm>
        </p:spPr>
        <p:txBody>
          <a:bodyPr/>
          <a:lstStyle/>
          <a:p>
            <a:r>
              <a:rPr lang="en-US" dirty="0" smtClean="0"/>
              <a:t>Levers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Simple Machine: Lever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Lever is a machine that improves mechanical advantage by using rotation </a:t>
            </a:r>
          </a:p>
          <a:p>
            <a:r>
              <a:rPr lang="en-US" dirty="0" smtClean="0"/>
              <a:t>In a lever the applied force can be reduced by increasing the distance between force and fulcrum</a:t>
            </a:r>
          </a:p>
        </p:txBody>
      </p:sp>
      <p:graphicFrame>
        <p:nvGraphicFramePr>
          <p:cNvPr id="55301" name="Object 5"/>
          <p:cNvGraphicFramePr>
            <a:graphicFrameLocks noChangeAspect="1"/>
          </p:cNvGraphicFramePr>
          <p:nvPr/>
        </p:nvGraphicFramePr>
        <p:xfrm>
          <a:off x="1752600" y="4800600"/>
          <a:ext cx="2082800" cy="512762"/>
        </p:xfrm>
        <a:graphic>
          <a:graphicData uri="http://schemas.openxmlformats.org/presentationml/2006/ole">
            <p:oleObj spid="_x0000_s908290" name="Equation" r:id="rId4" imgW="825480" imgH="203040" progId="Equation.3">
              <p:embed/>
            </p:oleObj>
          </a:graphicData>
        </a:graphic>
      </p:graphicFrame>
      <p:sp>
        <p:nvSpPr>
          <p:cNvPr id="55306" name="AutoShape 10" descr="http://www.professorbeaker.com/images/levers2.gif"/>
          <p:cNvSpPr>
            <a:spLocks noChangeAspect="1" noChangeArrowheads="1"/>
          </p:cNvSpPr>
          <p:nvPr/>
        </p:nvSpPr>
        <p:spPr bwMode="auto">
          <a:xfrm>
            <a:off x="155575" y="-960438"/>
            <a:ext cx="6076950" cy="20097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1" name="Picture 10" descr="levers2.gif"/>
          <p:cNvPicPr>
            <a:picLocks noChangeAspect="1"/>
          </p:cNvPicPr>
          <p:nvPr/>
        </p:nvPicPr>
        <p:blipFill>
          <a:blip r:embed="rId5" cstate="print"/>
          <a:srcRect r="64817"/>
          <a:stretch>
            <a:fillRect/>
          </a:stretch>
        </p:blipFill>
        <p:spPr>
          <a:xfrm>
            <a:off x="5438775" y="3857625"/>
            <a:ext cx="3019425" cy="284797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533400" y="5558135"/>
            <a:ext cx="46401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Increasing r allows for decreasing F</a:t>
            </a:r>
            <a:endParaRPr lang="en-US" sz="24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Question: Lifting students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the fulcrum is placed in the middle it takes me 1 </a:t>
            </a:r>
            <a:r>
              <a:rPr lang="en-US" dirty="0" err="1" smtClean="0"/>
              <a:t>kN</a:t>
            </a:r>
            <a:r>
              <a:rPr lang="en-US" dirty="0" smtClean="0"/>
              <a:t> of force to lift two students. Now, if I place the fulcrum such that it is ¾ of the way from my end, how much force do I need?</a:t>
            </a:r>
            <a:endParaRPr lang="en-US" dirty="0"/>
          </a:p>
        </p:txBody>
      </p:sp>
      <p:sp>
        <p:nvSpPr>
          <p:cNvPr id="150530" name="AutoShape 2" descr="http://www.physics.umd.edu/lecdem/services/demos/demosb3/b3-01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5" name="Picture 4" descr="umaryland studentlever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76600" y="3962400"/>
            <a:ext cx="2314575" cy="2286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943600" y="4648200"/>
            <a:ext cx="26509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A third of the force!</a:t>
            </a:r>
            <a:endParaRPr lang="en-US" sz="24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Three kinds of levers: Video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3"/>
              </a:rPr>
              <a:t>http://www.youtube.com/watch?v=PW7ztbwJKBk</a:t>
            </a:r>
            <a:endParaRPr lang="en-US" dirty="0" smtClean="0"/>
          </a:p>
          <a:p>
            <a:endParaRPr lang="en-US" baseline="-25000" dirty="0" smtClean="0"/>
          </a:p>
          <a:p>
            <a:r>
              <a:rPr lang="en-US" dirty="0" smtClean="0"/>
              <a:t>This movie reminds me of a high school film strip, but is useful…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Kinds of Levers</a:t>
            </a:r>
            <a:endParaRPr lang="en-US" dirty="0"/>
          </a:p>
        </p:txBody>
      </p:sp>
      <p:pic>
        <p:nvPicPr>
          <p:cNvPr id="168962" name="Picture 2"/>
          <p:cNvPicPr>
            <a:picLocks noChangeAspect="1" noChangeArrowheads="1"/>
          </p:cNvPicPr>
          <p:nvPr/>
        </p:nvPicPr>
        <p:blipFill>
          <a:blip r:embed="rId3" cstate="print"/>
          <a:srcRect t="11905"/>
          <a:stretch>
            <a:fillRect/>
          </a:stretch>
        </p:blipFill>
        <p:spPr bwMode="auto">
          <a:xfrm>
            <a:off x="819150" y="1819275"/>
            <a:ext cx="7505700" cy="458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0" y="6581001"/>
            <a:ext cx="20408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Manahoran</a:t>
            </a:r>
            <a:r>
              <a:rPr lang="en-US" sz="1200" dirty="0" smtClean="0"/>
              <a:t> Lectures, Harvard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Gain a Mechanical Advantage?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90600" y="2667000"/>
            <a:ext cx="3352800" cy="762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Isosceles Triangle 4"/>
          <p:cNvSpPr/>
          <p:nvPr/>
        </p:nvSpPr>
        <p:spPr>
          <a:xfrm>
            <a:off x="2438400" y="2819400"/>
            <a:ext cx="381000" cy="6858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>
            <a:off x="914400" y="1752600"/>
            <a:ext cx="533400" cy="838200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962400" y="2057400"/>
            <a:ext cx="457200" cy="5334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172200" y="2514600"/>
            <a:ext cx="17276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Same Force!</a:t>
            </a:r>
            <a:endParaRPr lang="en-US" sz="2400" dirty="0">
              <a:solidFill>
                <a:srgbClr val="7030A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90600" y="5105400"/>
            <a:ext cx="3352800" cy="762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Isosceles Triangle 9"/>
          <p:cNvSpPr/>
          <p:nvPr/>
        </p:nvSpPr>
        <p:spPr>
          <a:xfrm>
            <a:off x="1752600" y="5257800"/>
            <a:ext cx="381000" cy="6858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>
            <a:off x="914400" y="4191000"/>
            <a:ext cx="533400" cy="838200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962400" y="4495800"/>
            <a:ext cx="457200" cy="5334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172200" y="4953000"/>
            <a:ext cx="6463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No!</a:t>
            </a:r>
            <a:endParaRPr lang="en-US" sz="24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0" grpId="0" animBg="1"/>
      <p:bldP spid="11" grpId="0" animBg="1"/>
      <p:bldP spid="12" grpId="0" animBg="1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9283</TotalTime>
  <Words>554</Words>
  <Application>Microsoft Office PowerPoint</Application>
  <PresentationFormat>On-screen Show (4:3)</PresentationFormat>
  <Paragraphs>114</Paragraphs>
  <Slides>19</Slides>
  <Notes>19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Office Theme</vt:lpstr>
      <vt:lpstr>Equation</vt:lpstr>
      <vt:lpstr>PHYS16 – Lecture 25</vt:lpstr>
      <vt:lpstr>Static Equilibrium pre-question</vt:lpstr>
      <vt:lpstr>Ch. 12 Static Equilibrium</vt:lpstr>
      <vt:lpstr>Levers</vt:lpstr>
      <vt:lpstr>Simple Machine: Lever</vt:lpstr>
      <vt:lpstr>Example Question: Lifting students</vt:lpstr>
      <vt:lpstr>Three kinds of levers: Video</vt:lpstr>
      <vt:lpstr>Three Kinds of Levers</vt:lpstr>
      <vt:lpstr>Gain a Mechanical Advantage?</vt:lpstr>
      <vt:lpstr>Gain a Mechanical Advantage?</vt:lpstr>
      <vt:lpstr>Gain a Mechanical Advantage?</vt:lpstr>
      <vt:lpstr>Example Question: Biceps</vt:lpstr>
      <vt:lpstr>Static Equilibrium</vt:lpstr>
      <vt:lpstr>Static Equilibrium</vt:lpstr>
      <vt:lpstr>Strategy for solving problems</vt:lpstr>
      <vt:lpstr>Example: Iron Cross</vt:lpstr>
      <vt:lpstr>Example: Identify the Pivot point</vt:lpstr>
      <vt:lpstr>Example: Wheelbarrow</vt:lpstr>
      <vt:lpstr>Conclusions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3</dc:title>
  <dc:creator>Grego</dc:creator>
  <cp:lastModifiedBy>Grego</cp:lastModifiedBy>
  <cp:revision>305</cp:revision>
  <dcterms:created xsi:type="dcterms:W3CDTF">2010-09-09T09:10:07Z</dcterms:created>
  <dcterms:modified xsi:type="dcterms:W3CDTF">2011-03-28T09:53:26Z</dcterms:modified>
</cp:coreProperties>
</file>