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353" r:id="rId3"/>
    <p:sldId id="441" r:id="rId4"/>
    <p:sldId id="396" r:id="rId5"/>
    <p:sldId id="442" r:id="rId6"/>
    <p:sldId id="443" r:id="rId7"/>
    <p:sldId id="444" r:id="rId8"/>
    <p:sldId id="445" r:id="rId9"/>
    <p:sldId id="427" r:id="rId10"/>
    <p:sldId id="452" r:id="rId11"/>
    <p:sldId id="404" r:id="rId12"/>
    <p:sldId id="455" r:id="rId13"/>
    <p:sldId id="453" r:id="rId14"/>
    <p:sldId id="454" r:id="rId15"/>
    <p:sldId id="446" r:id="rId16"/>
    <p:sldId id="43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3557" autoAdjust="0"/>
  </p:normalViewPr>
  <p:slideViewPr>
    <p:cSldViewPr>
      <p:cViewPr varScale="1">
        <p:scale>
          <a:sx n="62" d="100"/>
          <a:sy n="62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ioandrecords.com/RRWebSite/NewsStoryPage.aspx?ContentID=frf+oiS3Jwo=&amp;Version=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34000"/>
            <a:ext cx="8077200" cy="1752600"/>
          </a:xfrm>
        </p:spPr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smtClean="0"/>
              <a:t>Ch. 13 Gravitation</a:t>
            </a:r>
            <a:endParaRPr lang="en-US" dirty="0"/>
          </a:p>
        </p:txBody>
      </p:sp>
      <p:sp>
        <p:nvSpPr>
          <p:cNvPr id="32770" name="AutoShape 2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AutoShape 4" descr="data:image/jpeg;base64,/9j/4AAQSkZJRgABAQAAAQABAAD/2wBDAAkGBwgHBgkIBwgKCgkLDRYPDQwMDRsUFRAWIB0iIiAdHx8kKDQsJCYxJx8fLT0tMTU3Ojo6Iys/RD84QzQ5Ojf/2wBDAQoKCg0MDRoPDxo3JR8lNzc3Nzc3Nzc3Nzc3Nzc3Nzc3Nzc3Nzc3Nzc3Nzc3Nzc3Nzc3Nzc3Nzc3Nzc3Nzc3Nzf/wAARCACdAOwDASIAAhEBAxEB/8QAGwAAAwEBAQEBAAAAAAAAAAAAAwQFAgEGAAf/xAA4EAACAgEDAwMDAgQEBgMBAAABAgMRAAQSIQUxQRMiUTJhcRSBBiORoRVCUuEkNLHB0fAlYvFD/8QAGAEBAQEBAQAAAAAAAAAAAAAAAQACAwT/xAAeEQEBAAMAAwEBAQAAAAAAAAAAAQIREiExQRMDUf/aAAwDAQACEQMRAD8A851aUjULXxmwHMamjQj5rxzi/ViP1w23t++HM0iRuiHgxgEZ7PrziwE7S1duLxuSYHSwqqAEMSzXy35+2Ah3jRngUcJ6DvphKPpVjfOITverOxDBWY7SRwaONaAF5ZKY2KIFXeLagCL/APqsim2ABPHPIr84/wBMEb6b1fUUMW21fuGEW9GzBJFrg5+k3/0yTr5WbSmNnYorkqt8Ak80MsaiKSLVKWJo9gfxkfVoraOVi1NuPGNTHJ0UYFXR5JrN6Jy3Ybjt/rg2X/45CDzzmumsY9rA+4DjDaD6huLiSRQp3/SB2x1VJidwQAoF884r1ASTT3NYNgn/ALY7GI90fqqRFQ3le5GMVM9HXQwdU0kvUw02mbl0jNN2P9ecY0M3TY/4i9ZtJNPoknYxwd2Ir23+O+KsmmknA01xpGC1yGy/PAr574BdVPpZjLBKySL7Q47gduDgi/XGE+sleFFVZHJRV4As8Vi4Uou1hyO+G6tRANcnzgNOpeM0e2BHjorESardjvQ5GbVTxk+1huIqxxxdfucQQ/y057McZ6Q6prRtLb2UhvivGMBiSZ2ZomoqlqvFcX/v5xnRMG0yhrNCjRxR6aWS6Bsm67/bGengnTuQpIBIDDsM3PaT9SvuO26H374jqUvTy+02HBu8q6uEiMuz0e+2vGJzRiUtFEwpkBtuKwqTtRzpoW+DRz7Z6uoXYwAAvnPtjNAYiRYbg4Ce4pEFg8jkecwVN4nmiEirwnDH4zXSZYhHUysxAITnsfvghI/6V0U8brr7/OL6GQo7Kw5DdsfoXtJrNLpNZp31WhXURbmBF01Htz4xebUyT9Qid9gABTsaA+9cnFdUQFv/AEsCMxqGK7XU/BzVn0BSVHq5CaNNew/GUxMzKpXha4HxkvWo36jfRplBvKOiZfQFsAR844zyqS6rA0es96nkWDmp6QtsbcPaLqs+10zanXCJ3VB/rIwclhm3DyO/4zDR/RVIgSSTYhNFqvb+wwyAlVTftDMbJPGA0OwBGlDemWG7YaNfbHQIQXBLMvu2nsbr/titIrXbADzf55w/SVY7gASbzkSepqjGCiBmq2PAxnpwfRzko1mypKnuMJ7SksrjXozOx5Asi+K+MU1mhvpup1SsVhDkKzrW9vgYbUN/xYahz/4xqPq+nX+Ddd0qZJmladXhKgbRRHn9scrpR54n/wCPXNaBk20wNlTWBYn9H+/bCaNlUKCOaOCVNDqo5Quh6hI66EyiV3jUF1NEcYAkBWCk7aIF98TQMxc7bQVfH3x6cQuUGiRvctbSPOW/J14C2MBGxBq++fOvqSFFBJYgADuecchEyoizRkojVtxPUsvrPtBBqx9sQZ/ifp0/T5xBPC0blAwUsDwfx+DktIpoIwzxkLf1dxeP9QnM7QyauWRrADMTbVgtL1DUaSHUafSS/wAiVlLAqDdHjvmdIHTkSRste4Nd5zp0hj6nFYBIPntn0Ubx7yQApPFHtgdMVXqELPe3fzXfGeGVvWsJNRJJJFRY+wqu1SPxnOnu8ZePfw/cA9/98a1S+rrPSkkJRVJUA8Cu+ffw0+jHURFr3ZdNLYcgf0/vWatOk/Wyu6EM1gX4xKNGldVQ8lSDl3rA0hXUjRsWiSQiMsOSvg55+It7KJsNX5y9oqwapQSLBxWZVMCNutjdiu1HKGp0s2nlIlRlEgsE+cnygiIgdgT2zNilPwOeVXuRYIzEAWWZaZFdlO7iqPeyfOY0re5AT3FY10jTxajqHoysFdiAhLUFPez+15IxHop9fui0kZdym4C/jAlD6BWQFXUUQRzYw+m1E+kZXhZonoru+Rn2nkX0HaQ7pbvcebObnlkr1Cb1oNOaACijnYZEMaleBXk5nUkzaYsRyG8ZvRSxNp19QEEccZfV8d1+mK9QJGDc3KQTxvOXuoaYtqyQp5OSHgiVZTLvDmzEUoi77H7V5yzx15ON2a0zpEiqAOT3wxiDQj07L7iCPAxSBPoBP++VI5oNPojHJtbeCylfF5lpDbTyF34AobiSQOBhNC4897wWqkBZwjWoPBquM7oQQaPe8J7S/Pp9O8ccqzn1Qu5lri/AvJM4CdNm3Rspd7Ryvcdjzj0iEkHgEKLGTZnkbSSRszbQ5KrfFnHJBaN1EVyR+oD/AJcHCKYWpUA/0wmntIB3BvnNxRte/wCr3djkg2QqpZXHuv2+e+V+nPphoSTGf1KgkEHmuMXTVRz6t1lgQLt28D6fvgIvCKQaahzkh1nkFWzAluxwGsZWnVowVPp8gnzjEiyCQmZgWLWSTyTgtYyFo4wgVgDyPOOk51FGOniZSCWHYDJ6KR3BFVxlTXSSLoISlBlrawXkG+/5xJpd0fvSpbtmPnMpxPrfnzgp1jj1ETROW9wskdjhY13SOfnx+2Kzn+aQ9imF1/bKh6GaQLGSC3uFEcUR3wMbokysvzhPURdCfUg3OQpVzdVXau2KvtVoyrBwQCa8H4zptGdaS7SAtRv4ye8Go0qRvLGUD+9GPZgO9H85Umijk3Mr0dgLbj3P2xDXbwEjMjNGlhEZrCA8kD98L7UB1sk2p1aBizttIAxHUwxxrW+yRbArW0/GOTna8Um5g45UjJ+qYkPfJ5v74ZKRtdv8ooLr4w8Olk1OrEcO3fV2zBRxz3+cX6fOFj5APGFmncI8KsQjNvI++ZnpGJJHNiRr2tx9hQzWgiWWKe5ApQ3z5xbdYU+GQc/jDjRSx/zGA2yLdXzmpfIsZKuNPIa9t2DmNFJplhqVGLbj2xqFoj6qlXKbRtQ81kfkE5VR+knURf4tJuUGM2u5VBKj5F8XnnNZCvqsFHFmrPOVNFr4nd0koi7yfrJIm1J9EnYe151+s/GItP6ksSgkEnwOcxqozGm0jm2GVNDPJpSHWJWR1K264prgBEKo98xlG8UGThyKvnDaIgcj5zLL/ON/ObgQJJwQb5rOf0qk5vYe3trM6jVx6zpqxyQqs0TG5VAG9T2B+SO1/GbKo6EtIFKpYX5xP00Gll2myR2GNQChVhULz/1zNTRqGYMqs3tJwEJLLz/+Y5PrZHESELSMCOO+SBT/AJlm55+rm7xnTHTmRwNyp3FHm6w3TToRq536hGzAqduzwcT0y/zStD6u5yQ4DO1XzfnBT+2dLFnkYfURmE3Y+eMFKNrIZFaje2vGKd1DFtEAWIo+M5IyNpWDJuloH1PNZ3UQOemGUqQvazxZxaGwpBsUvnChyPhz3OKaoETP/XKUbhG3DyPGKdUaEaknT7wpQXvHN+f2wqen0h1M/RZJNIoIEVSgHlUFWSPjkc/bIuweijnlQ4Bw3TyW0yKGIUgg0TzX/wCDMSbFhpVYqre5r4POaR9/SacNGuxCp2Kef64p6Y1GuRW2AyUASQoBPFk+BjEghIieNnquAPBxTUQSIizMQeK/fGwSsa+IQbY02tJC9Wp3Ka44PbEdTpi0bTMV2vIRQNEGvj4x5d5SUovCk3fIAydLbPIpA5oj7fjCmNjo2sh6LF1SRF/STOyRuGBJI8Ed84/pGEWLc/5sWAnWJVb1RE25kDE7T8kc5pv+XQV7uMzDW1P8mJj4sHNxyv60fJ2/SRgloacjmw/b84dAI03EbqYWcQOu+LU7XPJBvEJEBdjwOe2XXSHUgFZgEiUVuQKWNc+TkSeAmVirD92AxqPaRm9WYgkgXhIzISrHsMHpZxvdjEGU/wCTsD9s3bg2DtU9gBxl0tHUnYsqBjtHNXjiui9PkcIxkBosQCu09x+cm6b3zoL2gmtxPa/OVeq6fSQaeFdLqfXDR3IBdK19sbkZHnZCu87ga3c18fb9s3CyjUyegXKBrQvV1fF5ubTkIHPAJ8ecxBQLKq8k9z8ZgrUWll6jrI0V1DSsFLNwNxzHUOlz9L1EuleRTqENHYCVr5v98BZBoGgBffOj2xFtUrurRkR09EH5xqTEiaNnV/rBN58UIcAg38ZvTxMwci2pqLYzJABJ/KO9QBz8Y6DsvTtRB6WpcL6U97CGBJ/bxnIIAj2fntnzkesNxYLyay91DpGh/wALj1/SNdHP6aBtVHI9FSa4A/N/0zNuqYRh6XNqgCg9rMBR+fFZzrGmk6dN+j1UILgAhu/Bwuv6nLrWjRE9LZ2K4tq4tVq5i8hklk4t3Nk4+QDFM6aTc5JjjJAWx/3v+tYu0JkLyxqfSN1Zsj84xp5HhSVTEpLDkMv/AEwenaSJfSf6CexP2yTC6Rl1ASUFTwSCRgOqokWqRgAwK8jHBQcbbJ+MV6r6YnTY4cbBZ2kUfj/fJLH8PaQ9Sh2IkEfpBpLlfZYAFj++KdQ1k2uDPIUCqoRVjUKKUDwPP3wGgbbCaNgPn0wBLqKAPc+RxjIjQ/5RRAGbm3G3t/ti0rSUN9siubW6v7ZT07btBEsKiNm72SC35PnF9Qv6hT6EYQqLYlxz8nG0Qn6/qxvEkaqQDwg5N88nzWT2Vy5YJQCUeO2UYWQaqMqAtqLJ5BrMTrE+oamCqxJCr2wKRpy4lG9rCEFVft+2GWVvWJdQf/r4zJ4kACgEcEjzjUMMVM8je82KwiYlaOVJ2cESGiABxgIJDtYAWCLojG4jEV9P0+WB5vAiH09qupU15OOgaMEvpLIVIUGjeB1UEbSkqaFf5u+N6Yq+jcSSuZFPsBPH758VjP1Hnzjpm10QRCFTCrj2e8n5z6N5UmiPDrGwIDZa0ugOoiKMwG0ecXGjAmaq4PFZTGemt0q96jUmU1uY80KxieFlgWhwBjkGnjVWNktfAoVWMSoradUMYu/qs5aO3mp1ZowATyf6Z9pIQG9x/N5Xl0vA9vB44zMGk5J27vmuMNJnYslIKHtsMfP2wDaVv0nqWOTWzyMsRaZNjOxpxVKF4r85yGMR7riEgI7Y6W3n4ojGrgGjz2OGicxI4K+0jtXfKKadnRYz9CsSB8YSPQpLNsWgG+eMtIPpPSD1LUlHnTSgIWDuCQ1fHP8AXJxg9N64NHgg/wB89BtkfSHRgKERt33sffF20cbKlrTLwynzlpEJDGdGA271lbgiqI/65qSWeOBWKsvwa7/ONvo2CsdhIFE0M+ljaRVU7tg7AnscgRSQPE7uoZmFLz2HzikEUsvvChq5I/8AOVhpNoBQKOCDRN8fIOZ0UHpsx3UK5Umrw0tpRDNLJUYF/wCkcD8YDWqSijYKHc56DTx7HZogwYkngWKwOp0jSAyowG3kq1c46ultG09iJ6ogEdsK8DMzOOzdqypBpVrcY+DyQPONQCLTah5G0wkjZCApkIr9xlJVtMhLyxL6jFmUbVvwM+jgJL7+VSvaDy34x3Q6YvGQsZIS2Y32H/v9cL6JhXYRyy2KN3iEWZQJRaBQewBvF9UkfqRmPuDlaSFy9kEG+9YKeFkYMQPm6ypQ5YXWUhxTfHzmliZSGI233xnWQTyuJY73A8NWMqjOqhwOB3GZkVpKEEAAbeW5Nc4CYMsnNsd3Jz0fS9Doi+pOvleIhA0S3t3H+nxiM+jva0YY2fqK0pNX3+e3GI9Eoo3jh3GrY9rzpF83/bG20xaRgy0a5xlNHEqKHXmv9WakFWPTVY12ybiwsiqo4NFAavnG2gUbVTsBySeD35znolUsGyTXbDben2jlOnd9oFshXlQc+k2tGoUDluftg0WQSCvnGZdPLpzFLKg2uNy0bvLwgpNBLGrPwVHntf2574MKhAVBXzeH1UszcSPYLc0OLzkTKokJtTItDb/e8vK0+URksriiRxR4GN6bQUH3TojFCVINhvkXgJqJCqbFcWMPBHHNpwkETmaMM8jM3BX4rM7pkInTSQyKWVSLvaDdfnOSxi2IHN3S+MPpJFiDzyfSfBNAZvSahGkWaNEmUGthHtb85dDRdUZl/l7vvRxyF4YJYpmQPt52tyDhYmjTUuib/SdQJFA5/a8WYPp5Vl2H0r+kcWMvad1Wp9aeWVVVVc2VUVx8YFWAr6WAG1Q3gZnaXPHnhR5z5WIIpPeDurHSrMMYB3FeOazPpQsl7j626tlcVjUUyPIzSqPd2oYqzgO4CkEG6rkZbTbAI22Imqph2vOtpo5IVl3x7rI9Ov74OAb3c7wpC3Rvn7YRkYqQvAUc4guIyvcHtQP2xk6N5ow0Sl1Bosqmh/4zv86Vo0pSyj6iKJH3xljr+m6RUDPEuov2A8MB5vDa0TWD0y6huR9u+cETGRQyEk9hm4C2wuSpDGvlhm5Gb+WUc7kPHA4x3UxNpplcxvGyyICzhzX9smSwtqn2pQ+Tj2t1GonZpmkBdjRN12zjJCoj/ThhajeGP+bzX2/OERNNKyoqn3KPF4M6ZkLBkKkHkHwcoSK8LhZKFc185hGDkKoBJ7k8fN5tkq0EkiG7YKtk/bMyLI8Ppb29MHcFvgN81840x95XcKHbb2GcdgwAApq73wcQWg06GRd52g+TzzhjCoJ7V+DhEjdIWmAXalXzyfxndyk2SSTzknrpukuj7U2Mu0WQPOLnQTLEY2UBa4LLln9UjM4ie1HF5xpgy0CeBzni6yevUedHTnva6kE+cak0SXE0yFgBtK3QNDjnxldZBYLAEAdgcWll3WpQH4yuWVaxxxntLfRKQoIIjPlvnPtLoISSu+9xoCsf9dkhCmO6PcnBLpCzF1mYFv8ATfGa6yHOO/DU2ijZyTGpSMAGhW75zx3U31urLtBGVhS728ULz1oi/TSvIdQ5aq2kWDkTUSwerNp1kEaSXZ/OONrOUnx4XV6l9Q6rG7k9vc2PdP6jL0mb2OWUiyt5Ym6LpIiBpWDsR9XesUT+HZGkLF915ty1VvQdYg6hIGZvRlIN7+xyl+nkn9m0uT9I+wyX0roWj00MzdSlYOtGLaf/AHnKXR9XqInLnUbgeFBAJy3/AIZP9BfSuQKN33rg5uOL0mLwFlZTxuWyfm8uCPeocqpY+RxmJo90u5Y1HFbjycz21xEWJZIpBIpoX7twq8DqPU1ur2RxuDEOWMezg+Sf82WzpF3h2Xe93uc3WOMqMzGV7ZvqPnK/0XEeeXQp7nXf6wICAchjfP8AbMPpwRS1fnn6sqNpF/XCSP6FACgd/vzgNfqDACgh3PyQxFV++H6XZv8AOaT5NMy6utrEBuNw5OGk0gkjYesCENKpYtwfj7ZKn6j1GFbmdGfgbnWzWUdD1nSSxIZhtl2020Ej850tc9PtLpoxKQzmrr6ePGY1kJ0rsA+8LyaOVItXoZyrRyqqg0QV7XgdRJpzqYtMjijyxY8YdHlG0UDzFtRLuBPKKe2HKl1G8MxU0Ky9qNPpkDBXVFC8jxWed1PU3TXhYYkOjU7QQtkn5/rjM5VcL9fBTJI3qygCuSBe37YDT6aV/UZUZ4ouXYGiBiwOojnd0BCseT4N5b6QyyqVIZC5AYkGhm9saTxGJodPFDH/ADUDEsqe57PYm+aAzQQ+nGpQoBZL3d/t4yvJovSLBI3KgkkqODz/AGzUOluYtMA4YcgGiMuhpFfTCd3WJyEA7MNtm+ef/e+MxaXpUsayajVzwue8fpXt8d75x+XSP6pYkuK2BWHYeO2dh0FxgMgJHFnDe/pk087B/EupB96C/wD645o+vTzOysKXycknQc2OMPDonB9py4h6r1UGsUgMXsec7Nr4kBBN5GhSQUCTWakgsWScOI13VH/E4Txuwv8AicQrYxBqqzz0ke08DBMsvcXj+cHdXptWJeB2OS9Vo4pWs1uzGlE7CipwraScm8ZJGerWF0oiUG822oeKO4jyM02llrnOrAwWiLy5lXVeb6v1XqEwKIzIPkZI0vWNbo5AWkZh9znsJen+oTaDEdT0FZTwmXMW6N0r+K/VpXY/uctr1sMPr/vnmtP/AAyIzag46ek+mQAWvKY432usp6eh/wAWBj74H/FWa+GyQ0TxIQc5DPVKeGHfL88V3VgawvboxBJ7Xg5Na4Uq5LDuOcmhiCdrd82qM45y/OHutSumoeparDafSaRNwPY5iLRktZ84eXSEkUT2wsWx9PAgZo9KkZLqQS4uvuPvgtR0+P1NssxEin3V853T6d42DBiD8g5toAWLG78nCY+TcnF06spjklZlPycx6On0SAEgi7GYmUr2JH74vPB6yUzE4zGC5Wq8Ji18jNp3YIFHDVwc6sCRuVkk2mu+RdHHNpXLQSMt+MLJJKzW/Jy/NdqH6gorbp2YHjdeYgn1Do7s0bAcLYq8nEllo52OVlXaG4zXEZuT08nVYmgg/wCEAkUDc12CcWbXQuSxCoT45GSFkpCC1nF2k5+o/wBcJ/OHuqB0Y+M6sSrxlCRQLFYk/DHMTK10uMjYiBHGYki4rCQnPpCd2WxoCPShu4xmPRKOTWEUe3NlyBhbWpI3Hpo18DN+kpB4xcysBhFY1d4bp1GJUAB4xauccbkUcUnG0cZqVnKOEqO+aQocnap2AsHM6eZ/nNatjHUWTtC+2ji8htuBeA9VhwDgm1Dq2EhtMTwq68gXkrUaYKxNDHTOzeMBO13xnTFzpJPg49GKUcd8X2AjGo0Hpg42qNq7DteHjZmI5xVBT3eNwd8zTPY3IGKTvtPJx+The3jInUHO7g5nHy1l6FaTd5sZhyVF3iqO23vnHkb5zppz6MLMAKJzRlUjismmVt2aDn5xWzjEHMcXi/qtdZoOcgMzkDAl7ODkcjB+ocQ//9k=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74" name="AutoShape 2" descr="http://1.bp.blogspot.com/_1V7wnZxPqok/SfhTKqUoaoI/AAAAAAAAMPs/h60D0w2B7dU/s400/cartoon+math+miracle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universe closed carto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1219200"/>
            <a:ext cx="4917688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Gravitational Potential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Gravitational Potential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Energy associated with being in a gravitational field </a:t>
            </a:r>
            <a:endParaRPr lang="en-US" dirty="0"/>
          </a:p>
        </p:txBody>
      </p:sp>
      <p:graphicFrame>
        <p:nvGraphicFramePr>
          <p:cNvPr id="180225" name="Object 1"/>
          <p:cNvGraphicFramePr>
            <a:graphicFrameLocks noChangeAspect="1"/>
          </p:cNvGraphicFramePr>
          <p:nvPr/>
        </p:nvGraphicFramePr>
        <p:xfrm>
          <a:off x="3103563" y="2971800"/>
          <a:ext cx="3621087" cy="3513138"/>
        </p:xfrm>
        <a:graphic>
          <a:graphicData uri="http://schemas.openxmlformats.org/presentationml/2006/ole">
            <p:oleObj spid="_x0000_s180225" name="Equation" r:id="rId4" imgW="165096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this make sense?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get further from the Earth the potential gets – bigger</a:t>
            </a:r>
            <a:r>
              <a:rPr lang="en-US" smtClean="0"/>
              <a:t>, smaller?</a:t>
            </a:r>
            <a:endParaRPr lang="en-US" dirty="0"/>
          </a:p>
        </p:txBody>
      </p:sp>
      <p:pic>
        <p:nvPicPr>
          <p:cNvPr id="232450" name="Picture 2" descr="XM Satellit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048000"/>
            <a:ext cx="3124200" cy="32538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611779"/>
            <a:ext cx="30588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http://www.orbitcast.com/archives/sirius-live-ear.html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105400"/>
            <a:ext cx="3701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do you think happens to kinetic</a:t>
            </a:r>
          </a:p>
          <a:p>
            <a:r>
              <a:rPr lang="en-US" dirty="0" smtClean="0"/>
              <a:t>energy as you go higher?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Satellites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Weightlessness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astronauts feel weightless? Isn’t there still a force of gravity on them?</a:t>
            </a:r>
            <a:endParaRPr lang="en-US" dirty="0"/>
          </a:p>
        </p:txBody>
      </p:sp>
      <p:pic>
        <p:nvPicPr>
          <p:cNvPr id="208898" name="Picture 2" descr="http://www.solarnavigator.net/aviation_and_space_travel/aviation_space_images/astronaut_free_flight_above_eart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124200"/>
            <a:ext cx="2857500" cy="2857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91200" y="3886200"/>
            <a:ext cx="2854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Yes, just not a normal force!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6243935"/>
            <a:ext cx="4788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 why doesn’t Moon fall into earth?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Centripetal Force and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object (like a satellite) in circular motion due to gravity</a:t>
            </a:r>
            <a:endParaRPr lang="en-US" dirty="0"/>
          </a:p>
        </p:txBody>
      </p:sp>
      <p:pic>
        <p:nvPicPr>
          <p:cNvPr id="4" name="Picture 3" descr="earthsorbi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63824" y="3429000"/>
            <a:ext cx="3470176" cy="26860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2625824" y="4572000"/>
            <a:ext cx="5334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" y="4191000"/>
            <a:ext cx="1073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/>
              <a:t>F</a:t>
            </a:r>
            <a:r>
              <a:rPr lang="en-US" sz="2800" b="1" i="1" baseline="-25000" dirty="0" err="1" smtClean="0"/>
              <a:t>c</a:t>
            </a:r>
            <a:r>
              <a:rPr lang="en-US" sz="2800" b="1" i="1" baseline="-25000" dirty="0" smtClean="0"/>
              <a:t> </a:t>
            </a:r>
            <a:r>
              <a:rPr lang="en-US" sz="2800" b="1" i="1" dirty="0" smtClean="0"/>
              <a:t>= F</a:t>
            </a:r>
            <a:r>
              <a:rPr lang="en-US" sz="2800" b="1" i="1" baseline="-25000" dirty="0" smtClean="0"/>
              <a:t>G</a:t>
            </a:r>
            <a:endParaRPr lang="en-US" sz="2800" b="1" i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611779"/>
            <a:ext cx="3454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http://qwickstep.com/search/earth-orbit-around-the-sun.html</a:t>
            </a:r>
            <a:endParaRPr lang="en-US" sz="1000" dirty="0"/>
          </a:p>
        </p:txBody>
      </p:sp>
      <p:graphicFrame>
        <p:nvGraphicFramePr>
          <p:cNvPr id="204802" name="Object 2"/>
          <p:cNvGraphicFramePr>
            <a:graphicFrameLocks noChangeAspect="1"/>
          </p:cNvGraphicFramePr>
          <p:nvPr/>
        </p:nvGraphicFramePr>
        <p:xfrm>
          <a:off x="5943600" y="3313112"/>
          <a:ext cx="2054225" cy="2554288"/>
        </p:xfrm>
        <a:graphic>
          <a:graphicData uri="http://schemas.openxmlformats.org/presentationml/2006/ole">
            <p:oleObj spid="_x0000_s204802" name="Equation" r:id="rId5" imgW="838080" imgH="1041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Gravitational Force = 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Centripetal force = gravitational force for object in orbit</a:t>
            </a:r>
          </a:p>
          <a:p>
            <a:r>
              <a:rPr lang="en-US" dirty="0" smtClean="0"/>
              <a:t>Gravitational Potential = </a:t>
            </a:r>
            <a:r>
              <a:rPr lang="en-US" dirty="0" smtClean="0"/>
              <a:t>-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  <a:endParaRPr lang="en-US" dirty="0" smtClean="0"/>
          </a:p>
          <a:p>
            <a:pPr lvl="1"/>
            <a:r>
              <a:rPr lang="en-US" dirty="0" smtClean="0"/>
              <a:t>To get further from a massive object requires more energy</a:t>
            </a:r>
          </a:p>
          <a:p>
            <a:pPr lvl="1"/>
            <a:r>
              <a:rPr lang="en-US" dirty="0" smtClean="0"/>
              <a:t>Gravitational potential = zero at infinity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Newton’s law of Gravity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Gravitational Potential Energy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Satellites</a:t>
            </a:r>
          </a:p>
          <a:p>
            <a:r>
              <a:rPr lang="en-US" dirty="0" err="1" smtClean="0"/>
              <a:t>Kepler’s</a:t>
            </a:r>
            <a:r>
              <a:rPr lang="en-US" dirty="0" smtClean="0"/>
              <a:t> Laws of Planetary Motion</a:t>
            </a:r>
          </a:p>
          <a:p>
            <a:pPr lvl="1"/>
            <a:r>
              <a:rPr lang="en-US" dirty="0" smtClean="0"/>
              <a:t>Orbital Shape</a:t>
            </a:r>
          </a:p>
          <a:p>
            <a:pPr lvl="1"/>
            <a:r>
              <a:rPr lang="en-US" dirty="0" smtClean="0"/>
              <a:t>Orbital Areas</a:t>
            </a:r>
          </a:p>
          <a:p>
            <a:pPr lvl="1"/>
            <a:r>
              <a:rPr lang="en-US" dirty="0" smtClean="0"/>
              <a:t>Orbital Period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Gravitational Force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Newton’s law of Gravity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Gravity – an attractive force between two masses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G= gravitational constant = 6.674E-11 Nm</a:t>
            </a:r>
            <a:r>
              <a:rPr lang="en-US" baseline="30000" dirty="0" smtClean="0"/>
              <a:t>2</a:t>
            </a:r>
            <a:r>
              <a:rPr lang="en-US" dirty="0" smtClean="0"/>
              <a:t>/kg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Acts at the center of mass</a:t>
            </a:r>
          </a:p>
        </p:txBody>
      </p:sp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3429000" y="2590800"/>
          <a:ext cx="2114550" cy="993775"/>
        </p:xfrm>
        <a:graphic>
          <a:graphicData uri="http://schemas.openxmlformats.org/presentationml/2006/ole">
            <p:oleObj spid="_x0000_s55301" name="Equation" r:id="rId4" imgW="838080" imgH="393480" progId="Equation.3">
              <p:embed/>
            </p:oleObj>
          </a:graphicData>
        </a:graphic>
      </p:graphicFrame>
      <p:sp>
        <p:nvSpPr>
          <p:cNvPr id="55306" name="AutoShape 10" descr="http://www.professorbeaker.com/images/levers2.gif"/>
          <p:cNvSpPr>
            <a:spLocks noChangeAspect="1" noChangeArrowheads="1"/>
          </p:cNvSpPr>
          <p:nvPr/>
        </p:nvSpPr>
        <p:spPr bwMode="auto">
          <a:xfrm>
            <a:off x="155575" y="-960438"/>
            <a:ext cx="6076950" cy="2009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5303" name="Picture 7" descr="http://scienceblogs.com/startswithabang/upload/2009/06/the_last_100_years_1919_einste/300px-NewtonsLawOfUniversalGravitation.svg.png"/>
          <p:cNvPicPr>
            <a:picLocks noChangeAspect="1" noChangeArrowheads="1"/>
          </p:cNvPicPr>
          <p:nvPr/>
        </p:nvPicPr>
        <p:blipFill>
          <a:blip r:embed="rId5" cstate="print"/>
          <a:srcRect b="35238"/>
          <a:stretch>
            <a:fillRect/>
          </a:stretch>
        </p:blipFill>
        <p:spPr bwMode="auto">
          <a:xfrm>
            <a:off x="3390900" y="5105400"/>
            <a:ext cx="2857500" cy="1295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611779"/>
            <a:ext cx="77283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http://scienceblogs.com/startswithabang/upload/2009/06/the_last_100_years_1919_einste/300px-NewtonsLawOfUniversalGravitation.svg.png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Gravity – in the heavens and on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moon and a falling apple behave in the same way…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</a:t>
            </a:r>
            <a:r>
              <a:rPr lang="en-US" baseline="-25000" dirty="0" err="1" smtClean="0"/>
              <a:t>apple</a:t>
            </a:r>
            <a:r>
              <a:rPr lang="en-US" dirty="0" smtClean="0"/>
              <a:t>=9.81 m/s</a:t>
            </a:r>
            <a:r>
              <a:rPr lang="en-US" baseline="30000" dirty="0" smtClean="0"/>
              <a:t>2</a:t>
            </a:r>
          </a:p>
          <a:p>
            <a:r>
              <a:rPr lang="en-US" dirty="0" err="1" smtClean="0"/>
              <a:t>g</a:t>
            </a:r>
            <a:r>
              <a:rPr lang="en-US" baseline="-25000" dirty="0" err="1" smtClean="0"/>
              <a:t>moon</a:t>
            </a:r>
            <a:r>
              <a:rPr lang="en-US" dirty="0" smtClean="0"/>
              <a:t>=0.00272 m/s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n-US" dirty="0" err="1" smtClean="0"/>
              <a:t>g</a:t>
            </a:r>
            <a:r>
              <a:rPr lang="en-US" baseline="-25000" dirty="0" err="1" smtClean="0"/>
              <a:t>apple</a:t>
            </a:r>
            <a:r>
              <a:rPr lang="en-US" dirty="0" smtClean="0"/>
              <a:t>/3600</a:t>
            </a:r>
            <a:endParaRPr lang="en-US" dirty="0"/>
          </a:p>
        </p:txBody>
      </p:sp>
      <p:graphicFrame>
        <p:nvGraphicFramePr>
          <p:cNvPr id="202754" name="Object 2"/>
          <p:cNvGraphicFramePr>
            <a:graphicFrameLocks noChangeAspect="1"/>
          </p:cNvGraphicFramePr>
          <p:nvPr/>
        </p:nvGraphicFramePr>
        <p:xfrm>
          <a:off x="2824163" y="2514600"/>
          <a:ext cx="4583112" cy="2114550"/>
        </p:xfrm>
        <a:graphic>
          <a:graphicData uri="http://schemas.openxmlformats.org/presentationml/2006/ole">
            <p:oleObj spid="_x0000_s202754" name="Equation" r:id="rId4" imgW="181584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Disputing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is a force</a:t>
            </a:r>
          </a:p>
          <a:p>
            <a:pPr>
              <a:buNone/>
            </a:pPr>
            <a:r>
              <a:rPr lang="en-US" dirty="0" smtClean="0"/>
              <a:t>of attraction</a:t>
            </a:r>
          </a:p>
          <a:p>
            <a:pPr>
              <a:buNone/>
            </a:pPr>
            <a:r>
              <a:rPr lang="en-US" dirty="0" smtClean="0"/>
              <a:t>between all objects</a:t>
            </a:r>
          </a:p>
          <a:p>
            <a:pPr>
              <a:buNone/>
            </a:pPr>
            <a:r>
              <a:rPr lang="en-US" dirty="0" smtClean="0"/>
              <a:t>across empty space,</a:t>
            </a:r>
          </a:p>
          <a:p>
            <a:pPr>
              <a:buNone/>
            </a:pPr>
            <a:r>
              <a:rPr lang="en-US" dirty="0" smtClean="0"/>
              <a:t>proportional to m</a:t>
            </a:r>
          </a:p>
          <a:p>
            <a:pPr>
              <a:buNone/>
            </a:pPr>
            <a:r>
              <a:rPr lang="en-US" dirty="0" smtClean="0"/>
              <a:t>and to M</a:t>
            </a:r>
          </a:p>
          <a:p>
            <a:pPr>
              <a:buNone/>
            </a:pPr>
            <a:r>
              <a:rPr lang="en-US" dirty="0" smtClean="0"/>
              <a:t>and to 1/r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3352800" y="1905000"/>
            <a:ext cx="1676400" cy="76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81600" y="1524000"/>
            <a:ext cx="3703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Required given Newton’s system of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accelerations being enacted by forces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611779"/>
            <a:ext cx="27045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Adapted from </a:t>
            </a:r>
            <a:r>
              <a:rPr lang="en-US" sz="1000" i="1" dirty="0" smtClean="0"/>
              <a:t>Physics for Poets </a:t>
            </a:r>
            <a:r>
              <a:rPr lang="en-US" sz="1000" dirty="0" smtClean="0"/>
              <a:t>by Robert March</a:t>
            </a:r>
            <a:endParaRPr lang="en-US" sz="10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2819400" y="2514600"/>
            <a:ext cx="1752600" cy="304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24400" y="2438400"/>
            <a:ext cx="3966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Proof: apples, moon, celestial bodies fall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towards each other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3733800" y="3276600"/>
            <a:ext cx="1143000" cy="304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76800" y="3200400"/>
            <a:ext cx="41468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Proof: 130 years later by Cavendish, but at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the time seemed nice not to distinguish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between an apple and a planet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3352800" y="4495800"/>
            <a:ext cx="609600" cy="304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14800" y="4267200"/>
            <a:ext cx="4868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Proof: None at the time. Galileo said there was no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dependence of gravity on mass. Later, Cavendish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experiment proves.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8089" y="6135469"/>
            <a:ext cx="5969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Proof: Comparison of moon’s acceleration to that of an apple,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Kepler’s</a:t>
            </a:r>
            <a:r>
              <a:rPr lang="en-US" dirty="0" smtClean="0">
                <a:solidFill>
                  <a:srgbClr val="7030A0"/>
                </a:solidFill>
              </a:rPr>
              <a:t> Laws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2286000" y="5715000"/>
            <a:ext cx="685800" cy="457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2286000" y="4876800"/>
            <a:ext cx="1371600" cy="6858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86200" y="5334000"/>
            <a:ext cx="4856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Proof: Cavendish experiment. However, no way to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measure mass of the sun or planet independently.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6" grpId="0"/>
      <p:bldP spid="20" grpId="0"/>
      <p:bldP spid="21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Disputing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is a force</a:t>
            </a:r>
          </a:p>
          <a:p>
            <a:pPr>
              <a:buNone/>
            </a:pPr>
            <a:r>
              <a:rPr lang="en-US" dirty="0" smtClean="0"/>
              <a:t>of attraction</a:t>
            </a:r>
          </a:p>
          <a:p>
            <a:pPr>
              <a:buNone/>
            </a:pPr>
            <a:r>
              <a:rPr lang="en-US" dirty="0" smtClean="0"/>
              <a:t>between all objects</a:t>
            </a:r>
          </a:p>
          <a:p>
            <a:pPr>
              <a:buNone/>
            </a:pPr>
            <a:r>
              <a:rPr lang="en-US" dirty="0" smtClean="0"/>
              <a:t>across empty space,</a:t>
            </a:r>
          </a:p>
          <a:p>
            <a:pPr>
              <a:buNone/>
            </a:pPr>
            <a:r>
              <a:rPr lang="en-US" dirty="0" smtClean="0"/>
              <a:t>proportional to m</a:t>
            </a:r>
          </a:p>
          <a:p>
            <a:pPr>
              <a:buNone/>
            </a:pPr>
            <a:r>
              <a:rPr lang="en-US" dirty="0" smtClean="0"/>
              <a:t>and to M</a:t>
            </a:r>
          </a:p>
          <a:p>
            <a:pPr>
              <a:buNone/>
            </a:pPr>
            <a:r>
              <a:rPr lang="en-US" dirty="0" smtClean="0"/>
              <a:t>and to 1/r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611779"/>
            <a:ext cx="27045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Adapted from </a:t>
            </a:r>
            <a:r>
              <a:rPr lang="en-US" sz="1000" i="1" dirty="0" smtClean="0"/>
              <a:t>Physics for Poets </a:t>
            </a:r>
            <a:r>
              <a:rPr lang="en-US" sz="1000" dirty="0" smtClean="0"/>
              <a:t>by Robert March</a:t>
            </a:r>
            <a:endParaRPr lang="en-US" sz="1000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3505200" y="4114800"/>
            <a:ext cx="762000" cy="457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14800" y="4724400"/>
            <a:ext cx="46432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 called “Spooky action at a distance.” Einstein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later shows that gravity leads to curvature in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space-time. Is there a gravitational particle? Is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gravity just a product of entropy? 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Question: Gravity on Jupiter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weight of a 65 kg person on Jupiter?  (R</a:t>
            </a:r>
            <a:r>
              <a:rPr lang="en-US" baseline="-25000" dirty="0" smtClean="0"/>
              <a:t>J</a:t>
            </a:r>
            <a:r>
              <a:rPr lang="en-US" dirty="0" smtClean="0"/>
              <a:t>=7.15E7 m, M</a:t>
            </a:r>
            <a:r>
              <a:rPr lang="en-US" baseline="-25000" dirty="0" smtClean="0"/>
              <a:t>J</a:t>
            </a:r>
            <a:r>
              <a:rPr lang="en-US" dirty="0" smtClean="0"/>
              <a:t>=1.9E27 kg)</a:t>
            </a:r>
            <a:endParaRPr lang="en-US" dirty="0"/>
          </a:p>
        </p:txBody>
      </p:sp>
      <p:graphicFrame>
        <p:nvGraphicFramePr>
          <p:cNvPr id="203778" name="Object 2"/>
          <p:cNvGraphicFramePr>
            <a:graphicFrameLocks noChangeAspect="1"/>
          </p:cNvGraphicFramePr>
          <p:nvPr/>
        </p:nvGraphicFramePr>
        <p:xfrm>
          <a:off x="3200400" y="3352800"/>
          <a:ext cx="2055812" cy="1619250"/>
        </p:xfrm>
        <a:graphic>
          <a:graphicData uri="http://schemas.openxmlformats.org/presentationml/2006/ole">
            <p:oleObj spid="_x0000_s203778" name="Equation" r:id="rId4" imgW="83808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Question: Mars and the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big is the gravitational force between Mars and the Earth? </a:t>
            </a:r>
          </a:p>
          <a:p>
            <a:pPr>
              <a:buNone/>
            </a:pPr>
            <a:r>
              <a:rPr lang="en-US" dirty="0" smtClean="0"/>
              <a:t>(r=1.36E8 km, M</a:t>
            </a:r>
            <a:r>
              <a:rPr lang="en-US" baseline="-25000" dirty="0" smtClean="0"/>
              <a:t>M</a:t>
            </a:r>
            <a:r>
              <a:rPr lang="en-US" dirty="0" smtClean="0"/>
              <a:t>=6.42E23 kg, M</a:t>
            </a:r>
            <a:r>
              <a:rPr lang="en-US" baseline="-25000" dirty="0" smtClean="0"/>
              <a:t>E</a:t>
            </a:r>
            <a:r>
              <a:rPr lang="en-US" dirty="0" smtClean="0"/>
              <a:t>=5.97E24 kg)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50530" name="AutoShape 2" descr="http://www.physics.umd.edu/lecdem/services/demos/demosb3/b3-0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82273" name="Equation" r:id="rId4" imgW="114120" imgH="215640" progId="Equation.3">
              <p:embed/>
            </p:oleObj>
          </a:graphicData>
        </a:graphic>
      </p:graphicFrame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2971800" y="3810000"/>
          <a:ext cx="2490787" cy="1557500"/>
        </p:xfrm>
        <a:graphic>
          <a:graphicData uri="http://schemas.openxmlformats.org/presentationml/2006/ole">
            <p:oleObj spid="_x0000_s182274" name="Equation" r:id="rId5" imgW="1015920" imgH="6346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0200" y="5862935"/>
            <a:ext cx="6096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 why doesn’t Mars revolve around the Earth?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97774" y="6324600"/>
            <a:ext cx="6022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would you measure the mass of a planet?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4392</TotalTime>
  <Words>518</Words>
  <Application>Microsoft Office PowerPoint</Application>
  <PresentationFormat>On-screen Show (4:3)</PresentationFormat>
  <Paragraphs>109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PHYS16 – Lecture 28</vt:lpstr>
      <vt:lpstr>This Week</vt:lpstr>
      <vt:lpstr>Gravitational Force</vt:lpstr>
      <vt:lpstr>Newton’s law of Gravity</vt:lpstr>
      <vt:lpstr>Gravity – in the heavens and on earth</vt:lpstr>
      <vt:lpstr>Disputing Gravity</vt:lpstr>
      <vt:lpstr>Disputing Gravity</vt:lpstr>
      <vt:lpstr>Example Question: Gravity on Jupiter</vt:lpstr>
      <vt:lpstr>Example Question: Mars and the Earth</vt:lpstr>
      <vt:lpstr>Gravitational Potential</vt:lpstr>
      <vt:lpstr>Gravitational Potential Energy</vt:lpstr>
      <vt:lpstr>Does this make sense?</vt:lpstr>
      <vt:lpstr>Satellites</vt:lpstr>
      <vt:lpstr>Weightlessness </vt:lpstr>
      <vt:lpstr>Centripetal Force and Gravity</vt:lpstr>
      <vt:lpstr>Main Points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255</cp:revision>
  <dcterms:created xsi:type="dcterms:W3CDTF">2010-09-09T09:10:07Z</dcterms:created>
  <dcterms:modified xsi:type="dcterms:W3CDTF">2011-04-06T13:57:47Z</dcterms:modified>
</cp:coreProperties>
</file>