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353" r:id="rId3"/>
    <p:sldId id="441" r:id="rId4"/>
    <p:sldId id="396" r:id="rId5"/>
    <p:sldId id="442" r:id="rId6"/>
    <p:sldId id="443" r:id="rId7"/>
    <p:sldId id="444" r:id="rId8"/>
    <p:sldId id="445" r:id="rId9"/>
    <p:sldId id="427" r:id="rId10"/>
    <p:sldId id="452" r:id="rId11"/>
    <p:sldId id="404" r:id="rId12"/>
    <p:sldId id="455" r:id="rId13"/>
    <p:sldId id="453" r:id="rId14"/>
    <p:sldId id="454" r:id="rId15"/>
    <p:sldId id="446" r:id="rId16"/>
    <p:sldId id="43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3557" autoAdjust="0"/>
  </p:normalViewPr>
  <p:slideViewPr>
    <p:cSldViewPr>
      <p:cViewPr varScale="1">
        <p:scale>
          <a:sx n="62" d="100"/>
          <a:sy n="62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oandrecords.com/RRWebSite/NewsStoryPage.aspx?ContentID=frf+oiS3Jwo=&amp;Version=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8077200" cy="1752600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Ch. 13 Gravitation</a:t>
            </a:r>
            <a:endParaRPr lang="en-US" dirty="0"/>
          </a:p>
        </p:txBody>
      </p:sp>
      <p:sp>
        <p:nvSpPr>
          <p:cNvPr id="32770" name="AutoShape 2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74" name="AutoShape 2" descr="http://1.bp.blogspot.com/_1V7wnZxPqok/SfhTKqUoaoI/AAAAAAAAMPs/h60D0w2B7dU/s400/cartoon+math+miracl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universe closed carto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1219200"/>
            <a:ext cx="491768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Gravitational Potential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Gravitational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Energy associated with being in a gravitational field </a:t>
            </a:r>
            <a:endParaRPr lang="en-US" dirty="0"/>
          </a:p>
        </p:txBody>
      </p:sp>
      <p:graphicFrame>
        <p:nvGraphicFramePr>
          <p:cNvPr id="180225" name="Object 1"/>
          <p:cNvGraphicFramePr>
            <a:graphicFrameLocks noChangeAspect="1"/>
          </p:cNvGraphicFramePr>
          <p:nvPr/>
        </p:nvGraphicFramePr>
        <p:xfrm>
          <a:off x="3103563" y="2971800"/>
          <a:ext cx="3621087" cy="3513138"/>
        </p:xfrm>
        <a:graphic>
          <a:graphicData uri="http://schemas.openxmlformats.org/presentationml/2006/ole">
            <p:oleObj spid="_x0000_s180225" name="Equation" r:id="rId4" imgW="165096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make sense?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get further from the Earth the potential gets – bigger</a:t>
            </a:r>
            <a:r>
              <a:rPr lang="en-US" smtClean="0"/>
              <a:t>, smaller?</a:t>
            </a:r>
            <a:endParaRPr lang="en-US" dirty="0"/>
          </a:p>
        </p:txBody>
      </p:sp>
      <p:pic>
        <p:nvPicPr>
          <p:cNvPr id="232450" name="Picture 2" descr="XM Satellit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048000"/>
            <a:ext cx="3124200" cy="32538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611779"/>
            <a:ext cx="30588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http://www.orbitcast.com/archives/sirius-live-ear.html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105400"/>
            <a:ext cx="3701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 you think happens to kinetic</a:t>
            </a:r>
          </a:p>
          <a:p>
            <a:r>
              <a:rPr lang="en-US" dirty="0" smtClean="0"/>
              <a:t>energy as you go higher?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Satellites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Weightlessness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astronauts feel weightless? Isn’t there still a force of gravity on them?</a:t>
            </a:r>
            <a:endParaRPr lang="en-US" dirty="0"/>
          </a:p>
        </p:txBody>
      </p:sp>
      <p:pic>
        <p:nvPicPr>
          <p:cNvPr id="208898" name="Picture 2" descr="http://www.solarnavigator.net/aviation_and_space_travel/aviation_space_images/astronaut_free_flight_above_ear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124200"/>
            <a:ext cx="28575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3886200"/>
            <a:ext cx="2854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Yes, just not a normal force!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6243935"/>
            <a:ext cx="4788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 why doesn’t Moon fall into earth?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Force and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object (like a satellite) in circular motion due to gravity</a:t>
            </a:r>
            <a:endParaRPr lang="en-US" dirty="0"/>
          </a:p>
        </p:txBody>
      </p:sp>
      <p:pic>
        <p:nvPicPr>
          <p:cNvPr id="4" name="Picture 3" descr="earthsorb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63824" y="3429000"/>
            <a:ext cx="3470176" cy="26860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625824" y="4572000"/>
            <a:ext cx="5334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4191000"/>
            <a:ext cx="1073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F</a:t>
            </a:r>
            <a:r>
              <a:rPr lang="en-US" sz="2800" b="1" i="1" baseline="-25000" dirty="0" err="1" smtClean="0"/>
              <a:t>c</a:t>
            </a:r>
            <a:r>
              <a:rPr lang="en-US" sz="2800" b="1" i="1" baseline="-25000" dirty="0" smtClean="0"/>
              <a:t> </a:t>
            </a:r>
            <a:r>
              <a:rPr lang="en-US" sz="2800" b="1" i="1" dirty="0" smtClean="0"/>
              <a:t>= F</a:t>
            </a:r>
            <a:r>
              <a:rPr lang="en-US" sz="2800" b="1" i="1" baseline="-25000" dirty="0" smtClean="0"/>
              <a:t>G</a:t>
            </a:r>
            <a:endParaRPr lang="en-US" sz="2800" b="1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611779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http://qwickstep.com/search/earth-orbit-around-the-sun.html</a:t>
            </a:r>
            <a:endParaRPr lang="en-US" sz="1000" dirty="0"/>
          </a:p>
        </p:txBody>
      </p:sp>
      <p:graphicFrame>
        <p:nvGraphicFramePr>
          <p:cNvPr id="204802" name="Object 2"/>
          <p:cNvGraphicFramePr>
            <a:graphicFrameLocks noChangeAspect="1"/>
          </p:cNvGraphicFramePr>
          <p:nvPr/>
        </p:nvGraphicFramePr>
        <p:xfrm>
          <a:off x="5943600" y="3313112"/>
          <a:ext cx="2054225" cy="2554288"/>
        </p:xfrm>
        <a:graphic>
          <a:graphicData uri="http://schemas.openxmlformats.org/presentationml/2006/ole">
            <p:oleObj spid="_x0000_s204802" name="Equation" r:id="rId5" imgW="83808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Gravitational Force = 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Centripetal force = gravitational force for object in orbit</a:t>
            </a:r>
          </a:p>
          <a:p>
            <a:r>
              <a:rPr lang="en-US" dirty="0" smtClean="0"/>
              <a:t>Gravitational Potential = </a:t>
            </a:r>
            <a:r>
              <a:rPr lang="en-US" dirty="0" smtClean="0"/>
              <a:t>-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  <a:endParaRPr lang="en-US" dirty="0" smtClean="0"/>
          </a:p>
          <a:p>
            <a:pPr lvl="1"/>
            <a:r>
              <a:rPr lang="en-US" dirty="0" smtClean="0"/>
              <a:t>To get further from a massive object requires more energy</a:t>
            </a:r>
          </a:p>
          <a:p>
            <a:pPr lvl="1"/>
            <a:r>
              <a:rPr lang="en-US" dirty="0" smtClean="0"/>
              <a:t>Gravitational potential = zero at infinity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Newton’s law of Gravity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Gravitational Potential Energy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Satellites</a:t>
            </a:r>
          </a:p>
          <a:p>
            <a:r>
              <a:rPr lang="en-US" dirty="0" err="1" smtClean="0"/>
              <a:t>Kepler’s</a:t>
            </a:r>
            <a:r>
              <a:rPr lang="en-US" dirty="0" smtClean="0"/>
              <a:t> Laws of Planetary Motion</a:t>
            </a:r>
          </a:p>
          <a:p>
            <a:pPr lvl="1"/>
            <a:r>
              <a:rPr lang="en-US" dirty="0" smtClean="0"/>
              <a:t>Orbital Shape</a:t>
            </a:r>
          </a:p>
          <a:p>
            <a:pPr lvl="1"/>
            <a:r>
              <a:rPr lang="en-US" dirty="0" smtClean="0"/>
              <a:t>Orbital Areas</a:t>
            </a:r>
          </a:p>
          <a:p>
            <a:pPr lvl="1"/>
            <a:r>
              <a:rPr lang="en-US" dirty="0" smtClean="0"/>
              <a:t>Orbital Period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Gravitational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Newton’s law of Gravity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Gravity – an attractive force between two masses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G= gravitational constant = 6.674E-11 Nm</a:t>
            </a:r>
            <a:r>
              <a:rPr lang="en-US" baseline="30000" dirty="0" smtClean="0"/>
              <a:t>2</a:t>
            </a:r>
            <a:r>
              <a:rPr lang="en-US" dirty="0" smtClean="0"/>
              <a:t>/kg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Acts at the center of mass</a:t>
            </a:r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3429000" y="2590800"/>
          <a:ext cx="2114550" cy="993775"/>
        </p:xfrm>
        <a:graphic>
          <a:graphicData uri="http://schemas.openxmlformats.org/presentationml/2006/ole">
            <p:oleObj spid="_x0000_s55301" name="Equation" r:id="rId4" imgW="838080" imgH="393480" progId="Equation.3">
              <p:embed/>
            </p:oleObj>
          </a:graphicData>
        </a:graphic>
      </p:graphicFrame>
      <p:sp>
        <p:nvSpPr>
          <p:cNvPr id="55306" name="AutoShape 10" descr="http://www.professorbeaker.com/images/levers2.gif"/>
          <p:cNvSpPr>
            <a:spLocks noChangeAspect="1" noChangeArrowheads="1"/>
          </p:cNvSpPr>
          <p:nvPr/>
        </p:nvSpPr>
        <p:spPr bwMode="auto">
          <a:xfrm>
            <a:off x="155575" y="-960438"/>
            <a:ext cx="6076950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5303" name="Picture 7" descr="http://scienceblogs.com/startswithabang/upload/2009/06/the_last_100_years_1919_einste/300px-NewtonsLawOfUniversalGravitation.svg.png"/>
          <p:cNvPicPr>
            <a:picLocks noChangeAspect="1" noChangeArrowheads="1"/>
          </p:cNvPicPr>
          <p:nvPr/>
        </p:nvPicPr>
        <p:blipFill>
          <a:blip r:embed="rId5" cstate="print"/>
          <a:srcRect b="35238"/>
          <a:stretch>
            <a:fillRect/>
          </a:stretch>
        </p:blipFill>
        <p:spPr bwMode="auto">
          <a:xfrm>
            <a:off x="3390900" y="5105400"/>
            <a:ext cx="2857500" cy="1295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611779"/>
            <a:ext cx="772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http://scienceblogs.com/startswithabang/upload/2009/06/the_last_100_years_1919_einste/300px-NewtonsLawOfUniversalGravitation.svg.png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Gravity – in the heavens and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moon and a falling apple behave in the same way…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</a:t>
            </a:r>
            <a:r>
              <a:rPr lang="en-US" baseline="-25000" dirty="0" err="1" smtClean="0"/>
              <a:t>apple</a:t>
            </a:r>
            <a:r>
              <a:rPr lang="en-US" dirty="0" smtClean="0"/>
              <a:t>=9.81 m/s</a:t>
            </a:r>
            <a:r>
              <a:rPr lang="en-US" baseline="30000" dirty="0" smtClean="0"/>
              <a:t>2</a:t>
            </a:r>
          </a:p>
          <a:p>
            <a:r>
              <a:rPr lang="en-US" dirty="0" err="1" smtClean="0"/>
              <a:t>g</a:t>
            </a:r>
            <a:r>
              <a:rPr lang="en-US" baseline="-25000" dirty="0" err="1" smtClean="0"/>
              <a:t>moon</a:t>
            </a:r>
            <a:r>
              <a:rPr lang="en-US" dirty="0" smtClean="0"/>
              <a:t>=0.00272 m/s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 err="1" smtClean="0"/>
              <a:t>g</a:t>
            </a:r>
            <a:r>
              <a:rPr lang="en-US" baseline="-25000" dirty="0" err="1" smtClean="0"/>
              <a:t>apple</a:t>
            </a:r>
            <a:r>
              <a:rPr lang="en-US" dirty="0" smtClean="0"/>
              <a:t>/3600</a:t>
            </a:r>
            <a:endParaRPr lang="en-US" dirty="0"/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2824163" y="2514600"/>
          <a:ext cx="4583112" cy="2114550"/>
        </p:xfrm>
        <a:graphic>
          <a:graphicData uri="http://schemas.openxmlformats.org/presentationml/2006/ole">
            <p:oleObj spid="_x0000_s202754" name="Equation" r:id="rId4" imgW="18158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Disputing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is a force</a:t>
            </a:r>
          </a:p>
          <a:p>
            <a:pPr>
              <a:buNone/>
            </a:pPr>
            <a:r>
              <a:rPr lang="en-US" dirty="0" smtClean="0"/>
              <a:t>of attraction</a:t>
            </a:r>
          </a:p>
          <a:p>
            <a:pPr>
              <a:buNone/>
            </a:pPr>
            <a:r>
              <a:rPr lang="en-US" dirty="0" smtClean="0"/>
              <a:t>between all objects</a:t>
            </a:r>
          </a:p>
          <a:p>
            <a:pPr>
              <a:buNone/>
            </a:pPr>
            <a:r>
              <a:rPr lang="en-US" dirty="0" smtClean="0"/>
              <a:t>across empty space,</a:t>
            </a:r>
          </a:p>
          <a:p>
            <a:pPr>
              <a:buNone/>
            </a:pPr>
            <a:r>
              <a:rPr lang="en-US" dirty="0" smtClean="0"/>
              <a:t>proportional to m</a:t>
            </a:r>
          </a:p>
          <a:p>
            <a:pPr>
              <a:buNone/>
            </a:pPr>
            <a:r>
              <a:rPr lang="en-US" dirty="0" smtClean="0"/>
              <a:t>and to M</a:t>
            </a:r>
          </a:p>
          <a:p>
            <a:pPr>
              <a:buNone/>
            </a:pPr>
            <a:r>
              <a:rPr lang="en-US" dirty="0" smtClean="0"/>
              <a:t>and to 1/r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352800" y="1905000"/>
            <a:ext cx="1676400" cy="76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1600" y="1524000"/>
            <a:ext cx="370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Required given Newton’s system of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accelerations being enacted by forces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611779"/>
            <a:ext cx="2704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Adapted from </a:t>
            </a:r>
            <a:r>
              <a:rPr lang="en-US" sz="1000" i="1" dirty="0" smtClean="0"/>
              <a:t>Physics for Poets </a:t>
            </a:r>
            <a:r>
              <a:rPr lang="en-US" sz="1000" dirty="0" smtClean="0"/>
              <a:t>by Robert March</a:t>
            </a:r>
            <a:endParaRPr lang="en-US" sz="10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2819400" y="2514600"/>
            <a:ext cx="1752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2438400"/>
            <a:ext cx="3966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Proof: apples, moon, celestial bodies fall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towards each other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733800" y="3276600"/>
            <a:ext cx="11430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6800" y="3200400"/>
            <a:ext cx="4146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Proof: 130 years later by Cavendish, but at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 time seemed nice not to distinguish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between an apple and a planet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3352800" y="44958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14800" y="4267200"/>
            <a:ext cx="4868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Proof: None at the time. Galileo said there was no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dependence of gravity on mass. Later, Cavendish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experiment proves.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8089" y="6135469"/>
            <a:ext cx="5969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Proof: Comparison of moon’s acceleration to that of an apple,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Kepler’s</a:t>
            </a:r>
            <a:r>
              <a:rPr lang="en-US" dirty="0" smtClean="0">
                <a:solidFill>
                  <a:srgbClr val="7030A0"/>
                </a:solidFill>
              </a:rPr>
              <a:t> Laws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2286000" y="5715000"/>
            <a:ext cx="68580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286000" y="4876800"/>
            <a:ext cx="1371600" cy="685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86200" y="5334000"/>
            <a:ext cx="4856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Proof: Cavendish experiment. However, no way to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measure mass of the sun or planet independently.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  <p:bldP spid="20" grpId="0"/>
      <p:bldP spid="21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Disputing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is a force</a:t>
            </a:r>
          </a:p>
          <a:p>
            <a:pPr>
              <a:buNone/>
            </a:pPr>
            <a:r>
              <a:rPr lang="en-US" dirty="0" smtClean="0"/>
              <a:t>of attraction</a:t>
            </a:r>
          </a:p>
          <a:p>
            <a:pPr>
              <a:buNone/>
            </a:pPr>
            <a:r>
              <a:rPr lang="en-US" dirty="0" smtClean="0"/>
              <a:t>between all objects</a:t>
            </a:r>
          </a:p>
          <a:p>
            <a:pPr>
              <a:buNone/>
            </a:pPr>
            <a:r>
              <a:rPr lang="en-US" dirty="0" smtClean="0"/>
              <a:t>across empty space,</a:t>
            </a:r>
          </a:p>
          <a:p>
            <a:pPr>
              <a:buNone/>
            </a:pPr>
            <a:r>
              <a:rPr lang="en-US" dirty="0" smtClean="0"/>
              <a:t>proportional to m</a:t>
            </a:r>
          </a:p>
          <a:p>
            <a:pPr>
              <a:buNone/>
            </a:pPr>
            <a:r>
              <a:rPr lang="en-US" dirty="0" smtClean="0"/>
              <a:t>and to M</a:t>
            </a:r>
          </a:p>
          <a:p>
            <a:pPr>
              <a:buNone/>
            </a:pPr>
            <a:r>
              <a:rPr lang="en-US" dirty="0" smtClean="0"/>
              <a:t>and to 1/r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611779"/>
            <a:ext cx="2704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Adapted from </a:t>
            </a:r>
            <a:r>
              <a:rPr lang="en-US" sz="1000" i="1" dirty="0" smtClean="0"/>
              <a:t>Physics for Poets </a:t>
            </a:r>
            <a:r>
              <a:rPr lang="en-US" sz="1000" dirty="0" smtClean="0"/>
              <a:t>by Robert March</a:t>
            </a:r>
            <a:endParaRPr lang="en-US" sz="10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3505200" y="4114800"/>
            <a:ext cx="76200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14800" y="4724400"/>
            <a:ext cx="4643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So called “Spooky action at a distance.” Einstein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later shows that gravity leads to curvature in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space-time. Is there a gravitational particle? Is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gravity just a product of entropy?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Question: Gravity on 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weight of a 65 kg person on Jupiter?  (R</a:t>
            </a:r>
            <a:r>
              <a:rPr lang="en-US" baseline="-25000" dirty="0" smtClean="0"/>
              <a:t>J</a:t>
            </a:r>
            <a:r>
              <a:rPr lang="en-US" dirty="0" smtClean="0"/>
              <a:t>=7.15E7 m, M</a:t>
            </a:r>
            <a:r>
              <a:rPr lang="en-US" baseline="-25000" dirty="0" smtClean="0"/>
              <a:t>J</a:t>
            </a:r>
            <a:r>
              <a:rPr lang="en-US" dirty="0" smtClean="0"/>
              <a:t>=1.9E27 kg)</a:t>
            </a:r>
            <a:endParaRPr lang="en-US" dirty="0"/>
          </a:p>
        </p:txBody>
      </p:sp>
      <p:graphicFrame>
        <p:nvGraphicFramePr>
          <p:cNvPr id="203778" name="Object 2"/>
          <p:cNvGraphicFramePr>
            <a:graphicFrameLocks noChangeAspect="1"/>
          </p:cNvGraphicFramePr>
          <p:nvPr/>
        </p:nvGraphicFramePr>
        <p:xfrm>
          <a:off x="3200400" y="3352800"/>
          <a:ext cx="2055812" cy="1619250"/>
        </p:xfrm>
        <a:graphic>
          <a:graphicData uri="http://schemas.openxmlformats.org/presentationml/2006/ole">
            <p:oleObj spid="_x0000_s203778" name="Equation" r:id="rId4" imgW="8380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Question: Mars and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big is the gravitational force between Mars and the Earth? </a:t>
            </a:r>
          </a:p>
          <a:p>
            <a:pPr>
              <a:buNone/>
            </a:pPr>
            <a:r>
              <a:rPr lang="en-US" dirty="0" smtClean="0"/>
              <a:t>(r=1.36E8 km, M</a:t>
            </a:r>
            <a:r>
              <a:rPr lang="en-US" baseline="-25000" dirty="0" smtClean="0"/>
              <a:t>M</a:t>
            </a:r>
            <a:r>
              <a:rPr lang="en-US" dirty="0" smtClean="0"/>
              <a:t>=6.42E23 kg, M</a:t>
            </a:r>
            <a:r>
              <a:rPr lang="en-US" baseline="-25000" dirty="0" smtClean="0"/>
              <a:t>E</a:t>
            </a:r>
            <a:r>
              <a:rPr lang="en-US" dirty="0" smtClean="0"/>
              <a:t>=5.97E24 kg)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50530" name="AutoShape 2" descr="http://www.physics.umd.edu/lecdem/services/demos/demosb3/b3-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2273" name="Equation" r:id="rId4" imgW="114120" imgH="215640" progId="Equation.3">
              <p:embed/>
            </p:oleObj>
          </a:graphicData>
        </a:graphic>
      </p:graphicFrame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2971800" y="3810000"/>
          <a:ext cx="2490787" cy="1557500"/>
        </p:xfrm>
        <a:graphic>
          <a:graphicData uri="http://schemas.openxmlformats.org/presentationml/2006/ole">
            <p:oleObj spid="_x0000_s182274" name="Equation" r:id="rId5" imgW="1015920" imgH="6346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0" y="5862935"/>
            <a:ext cx="6096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 why doesn’t Mars revolve around the Earth?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97774" y="6324600"/>
            <a:ext cx="602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would you measure the mass of a planet?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518</Words>
  <Application>Microsoft Office PowerPoint</Application>
  <PresentationFormat>On-screen Show (4:3)</PresentationFormat>
  <Paragraphs>109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PHYS16 – Lecture 28</vt:lpstr>
      <vt:lpstr>This Week</vt:lpstr>
      <vt:lpstr>Gravitational Force</vt:lpstr>
      <vt:lpstr>Newton’s law of Gravity</vt:lpstr>
      <vt:lpstr>Gravity – in the heavens and on earth</vt:lpstr>
      <vt:lpstr>Disputing Gravity</vt:lpstr>
      <vt:lpstr>Disputing Gravity</vt:lpstr>
      <vt:lpstr>Example Question: Gravity on Jupiter</vt:lpstr>
      <vt:lpstr>Example Question: Mars and the Earth</vt:lpstr>
      <vt:lpstr>Gravitational Potential</vt:lpstr>
      <vt:lpstr>Gravitational Potential Energy</vt:lpstr>
      <vt:lpstr>Does this make sense?</vt:lpstr>
      <vt:lpstr>Satellites</vt:lpstr>
      <vt:lpstr>Weightlessness </vt:lpstr>
      <vt:lpstr>Centripetal Force and Gravity</vt:lpstr>
      <vt:lpstr>Main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255</cp:revision>
  <dcterms:created xsi:type="dcterms:W3CDTF">2010-09-09T09:10:07Z</dcterms:created>
  <dcterms:modified xsi:type="dcterms:W3CDTF">2011-04-06T13:57:47Z</dcterms:modified>
</cp:coreProperties>
</file>