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353" r:id="rId3"/>
    <p:sldId id="477" r:id="rId4"/>
    <p:sldId id="455" r:id="rId5"/>
    <p:sldId id="473" r:id="rId6"/>
    <p:sldId id="474" r:id="rId7"/>
    <p:sldId id="475" r:id="rId8"/>
    <p:sldId id="456" r:id="rId9"/>
    <p:sldId id="457" r:id="rId10"/>
    <p:sldId id="458" r:id="rId11"/>
    <p:sldId id="459" r:id="rId12"/>
    <p:sldId id="460" r:id="rId13"/>
    <p:sldId id="462" r:id="rId14"/>
    <p:sldId id="461" r:id="rId15"/>
    <p:sldId id="476" r:id="rId16"/>
    <p:sldId id="463" r:id="rId17"/>
    <p:sldId id="4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3557" autoAdjust="0"/>
  </p:normalViewPr>
  <p:slideViewPr>
    <p:cSldViewPr>
      <p:cViewPr varScale="1">
        <p:scale>
          <a:sx n="62" d="100"/>
          <a:sy n="62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FROxZ5i67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Cavendish_Torsion_Balance_Diagram.sv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29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34000"/>
            <a:ext cx="8077200" cy="1752600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Ch. 13 Gravitation</a:t>
            </a:r>
            <a:endParaRPr lang="en-US" dirty="0"/>
          </a:p>
        </p:txBody>
      </p:sp>
      <p:sp>
        <p:nvSpPr>
          <p:cNvPr id="32770" name="AutoShape 2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AutoShape 4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74" name="AutoShape 2" descr="http://1.bp.blogspot.com/_1V7wnZxPqok/SfhTKqUoaoI/AAAAAAAAMPs/h60D0w2B7dU/s400/cartoon+math+miracle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http://www.it-is-funny.com/images/isaac_newton_new.jpg"/>
          <p:cNvPicPr>
            <a:picLocks noChangeAspect="1" noChangeArrowheads="1"/>
          </p:cNvPicPr>
          <p:nvPr/>
        </p:nvPicPr>
        <p:blipFill>
          <a:blip r:embed="rId3" cstate="print"/>
          <a:srcRect b="9392"/>
          <a:stretch>
            <a:fillRect/>
          </a:stretch>
        </p:blipFill>
        <p:spPr bwMode="auto">
          <a:xfrm>
            <a:off x="2066925" y="1339780"/>
            <a:ext cx="5857875" cy="4222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velocity needed to “escape” the gravitational force</a:t>
            </a:r>
            <a:endParaRPr lang="en-US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2362200" y="3124200"/>
          <a:ext cx="4235450" cy="2397125"/>
        </p:xfrm>
        <a:graphic>
          <a:graphicData uri="http://schemas.openxmlformats.org/presentationml/2006/ole">
            <p:oleObj spid="_x0000_s234498" name="Equation" r:id="rId4" imgW="1930320" imgH="1091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Discussion: Launching Rockets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launching a rocket to escape the Earth’s gravity, does the mass of the rocket matter? Why or why not?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430" y="3962400"/>
            <a:ext cx="78719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The escape velocity does not depend on mass. But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the kinetic energy does. Thus, a more massive rocket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requires more fuel.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Discussion: Launching Rockets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launching a rocket to escape the Earth’s gravity, does the mass of the rocket matter? Why or why not?</a:t>
            </a:r>
          </a:p>
          <a:p>
            <a:r>
              <a:rPr lang="en-US" dirty="0" smtClean="0"/>
              <a:t>Which planet has the smallest  escape velocity?</a:t>
            </a:r>
          </a:p>
        </p:txBody>
      </p:sp>
      <p:pic>
        <p:nvPicPr>
          <p:cNvPr id="234498" name="Picture 2"/>
          <p:cNvPicPr>
            <a:picLocks noChangeAspect="1" noChangeArrowheads="1"/>
          </p:cNvPicPr>
          <p:nvPr/>
        </p:nvPicPr>
        <p:blipFill>
          <a:blip r:embed="rId3" cstate="print"/>
          <a:srcRect l="26875" t="47000" r="21875" b="38000"/>
          <a:stretch>
            <a:fillRect/>
          </a:stretch>
        </p:blipFill>
        <p:spPr bwMode="auto">
          <a:xfrm>
            <a:off x="243840" y="4419600"/>
            <a:ext cx="87477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6172200"/>
            <a:ext cx="1537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Mercury!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Discussion: Launching Rockets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launching a rocket to escape the Earth’s gravity, does the mass of the rocket matter? Why or why not?</a:t>
            </a:r>
          </a:p>
          <a:p>
            <a:r>
              <a:rPr lang="en-US" dirty="0" smtClean="0"/>
              <a:t>Which planet has the smallest  escape velocity?</a:t>
            </a:r>
          </a:p>
          <a:p>
            <a:r>
              <a:rPr lang="en-US" dirty="0" smtClean="0"/>
              <a:t>What would be the escape velocity of a black hole?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257800"/>
            <a:ext cx="1322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Infinity!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Disscussion</a:t>
            </a:r>
            <a:r>
              <a:rPr lang="en-US" dirty="0" smtClean="0"/>
              <a:t>: Launching Rockets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launching a rocket to escape the Earth’s gravity, does the mass of the rocket matter? Why or why not?</a:t>
            </a:r>
          </a:p>
          <a:p>
            <a:r>
              <a:rPr lang="en-US" sz="2800" dirty="0" smtClean="0"/>
              <a:t>Which planet has the smallest  escape velocity?</a:t>
            </a:r>
          </a:p>
          <a:p>
            <a:r>
              <a:rPr lang="en-US" sz="2800" dirty="0" smtClean="0"/>
              <a:t>What would be the escape velocity of a black hole?</a:t>
            </a:r>
          </a:p>
          <a:p>
            <a:r>
              <a:rPr lang="en-US" sz="2800" dirty="0" smtClean="0"/>
              <a:t>Does the direction of launch from the earth matter? Why or why not?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200" y="5105400"/>
            <a:ext cx="88228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Want to launch eastward to take advantage of the Earth’s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rotational velocity. Also want to launch along Earth’s orbital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path, as well.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Launching Rockets</a:t>
            </a:r>
            <a:endParaRPr lang="en-US" dirty="0"/>
          </a:p>
        </p:txBody>
      </p:sp>
      <p:sp>
        <p:nvSpPr>
          <p:cNvPr id="240642" name="AutoShape 2" descr="http://www.sstd.rl.ac.uk/news/cassini/images/hohmann_lg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44" name="AutoShape 4" descr="http://www.sstd.rl.ac.uk/news/cassini/images/hohmann_lg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46" name="AutoShape 6" descr="http://www.sstd.rl.ac.uk/news/cassini/images/hohmann_lg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earth orbit launc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300" y="1676400"/>
            <a:ext cx="4762500" cy="46196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486400"/>
            <a:ext cx="3352800" cy="1219200"/>
          </a:xfrm>
        </p:spPr>
        <p:txBody>
          <a:bodyPr/>
          <a:lstStyle/>
          <a:p>
            <a:pPr marL="347472">
              <a:spcBef>
                <a:spcPts val="0"/>
              </a:spcBef>
              <a:buNone/>
            </a:pPr>
            <a:r>
              <a:rPr lang="en-US" sz="2000" dirty="0" smtClean="0"/>
              <a:t>Launch with Earth’s rotation</a:t>
            </a:r>
          </a:p>
          <a:p>
            <a:pPr marL="347472">
              <a:spcBef>
                <a:spcPts val="0"/>
              </a:spcBef>
              <a:buNone/>
            </a:pPr>
            <a:r>
              <a:rPr lang="en-US" sz="2000" dirty="0" smtClean="0"/>
              <a:t>Launch with Earth’s orbital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Launch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http://www.youtube.com/watch?v=4FROxZ5i67k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36546" name="AutoShape 2" descr="data:image/jpeg;base64,/9j/4AAQSkZJRgABAQAAAQABAAD/2wCEAAMCAgMCAgMDAwMEAwMEBQgFBQQEBQoHBwYIDAoMDAsKCwsNDhIQDQ4RDgsLEBYQERMUFRUVDA8XGBYUGBIUFRQBAwQEBQQFCQUFCRQNCw0UFBQUFBQUFBQUFBQUFBQUFBQUFBQUFBQUFBQUFBQUFBQUFBQUFBQUFBQUFBQUFBQUFP/AABEIADwAU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gAMAwEAAhEDEQA/APiPwuc+HtOHpAn8q03Ge4rK8LYGgadn/ngn8q0pDhuOlfd0YWpx9EeNPWTADFSKMjB6fyqMN60ufSt+UlDmHFIEBoJzVvSdNl1a8EEWAApd2JA2qBknn2/+tnpUP3Vdk8vNoVgB24HvQxwMVseLfD0nhjUlsptqXKoGlhBJaIkZCvxjd6jtWGWprVXE48ugN0qpqY/0G4/65P8Ayq1vDVU1Mf6Fce8T/wAq5qkWoMcVqQ+Fh/xIdOP/AEwT+VabjLVm+FzjQNO/64J/KtNuvFdFH+HH0RvJe8xoHNP2URjdViOMmtiOUrFDgY69K9O8AaXb+FdMuvFOpxb7WyZfIifBW4uyMxpg9VTh24/uqcbq6P8AZ3/Zw8RfG2/v59NtS9npwQPIwwplY/KuTxwMueegAHJFVfi34VvND8QjwzqFtLpNlozvC0MnzOzA/PKQeNzkA8cYCjtXD7WFWq6Sex6P1aUaPtbrX8PP0fRnk2q6nc6tfXF7eO8tzcu0rySHLMSSck+vJrOf5hVm+uRJM3p0A9qrLya7rHmAKo6qP9AuR/0yf+VXyMVS1Rc2Vx/1yf8AlXPUV4MFoyv4Z/5AOn/9cE/lWjJzx2rP8Lpu0HT/APr3T+VbCRZNa0f4cfRHS3eTEt4mZh2z3r6c/ZD/AGTLv4++IXvNW+06f4QtP9fexpg3EmR+5jJ4z3J5wKofsl/so6n+0B4j866Eun+FLJgby+CEGX/plESMF/5A1+uHgzwbpHgPwzY6FodqllptnGscUcYA6DG446k9Sa8PHY7kvSp7nXTp23KHgvwF4a+EnhVNK0DTrfR9JtVMjLEMZwOXdjyzepJ/wr8n/j58SF+KvxB8Y6jAVhkuA7QhlB3xRH5VU9jtGT9DX6GftjfFaLwH8M7jTYrgR6jq6PAoR8MqY5P9K/ITXbx5byR0ZkYsRlTgjtWeV0OdOq9ztq/uaCm/t6fJHNShpZM1LEpUDNOjjqwIwBX1B4L12KjDJqpqZxp9z/1yf+VaMiAVnat/x4XP/XJ/5Vz1PgYkReF/m0DT8D/lgn8q9s/Z7+Amu/Hjx1baNpkDpYoytf6hs3R2sWTliemTggDua8b8GKG0PTM/88U/9Br9vv2Ufhronw6+DOgRaRFIp1G2iv7mWZgzvK6AnnA4GeB2ry8ViXh8NG27R6UYJybZ6D8NfAll8M/BGjeF9NaSSx0u3W3ikmILuB/E2ABk10p60oGKxfGd9LpnhnUrmEgSxwOyk+uK+Qb69zqiueSifnB+3l8So/EXxCms7eUPBp0YgTacgnncfzr4rvm3ua9Y+PE7yeOdSBY7fNPH6/1rySb5nOfWvv8AB01Soxiuw80f7/2a2joESkClY1L/AAVE3Sutux4jViCVgVxWRq7A2Fx/1zf+Vac3Q1k6qv8AoVyOeImP/jprnqu0GC1P/9k="/>
          <p:cNvSpPr>
            <a:spLocks noChangeAspect="1" noChangeArrowheads="1"/>
          </p:cNvSpPr>
          <p:nvPr/>
        </p:nvSpPr>
        <p:spPr bwMode="auto">
          <a:xfrm>
            <a:off x="155575" y="-274638"/>
            <a:ext cx="762000" cy="571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6548" name="Picture 4" descr="http://www.intothemusic.biz/wp-content/uploads/2010/04/space_shuttle_laun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2895600"/>
            <a:ext cx="2886075" cy="32549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6611779"/>
            <a:ext cx="4690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http://www.intothemusic.biz/wp-content/uploads/2010/04/space_shuttle_launch.jpg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Satellites</a:t>
            </a:r>
          </a:p>
          <a:p>
            <a:pPr lvl="1"/>
            <a:r>
              <a:rPr lang="en-US" dirty="0" smtClean="0"/>
              <a:t>Escape velocity depends on the gravitational field of planet</a:t>
            </a:r>
          </a:p>
          <a:p>
            <a:pPr lvl="1"/>
            <a:r>
              <a:rPr lang="en-US" dirty="0" smtClean="0"/>
              <a:t>Launch with rotational and orbital velocity </a:t>
            </a:r>
            <a:r>
              <a:rPr lang="en-US" smtClean="0"/>
              <a:t>of Earth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Newton’s law of Gravity</a:t>
            </a:r>
          </a:p>
          <a:p>
            <a:r>
              <a:rPr lang="en-US" dirty="0" smtClean="0"/>
              <a:t>Gravitational Potential Energy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Satellites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Kepler’s</a:t>
            </a:r>
            <a:r>
              <a:rPr lang="en-US" b="1" dirty="0" smtClean="0">
                <a:solidFill>
                  <a:srgbClr val="00B050"/>
                </a:solidFill>
              </a:rPr>
              <a:t> Laws of Planetary Motion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Orbital Shape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Orbital Areas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Orbital Period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Cavendish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0"/>
            <a:ext cx="4343400" cy="1371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Uses a torsional pendulum</a:t>
            </a:r>
          </a:p>
          <a:p>
            <a:pPr>
              <a:buNone/>
            </a:pPr>
            <a:r>
              <a:rPr lang="en-US" dirty="0" smtClean="0"/>
              <a:t>F=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pic>
        <p:nvPicPr>
          <p:cNvPr id="289794" name="Picture 2" descr="http://upload.wikimedia.org/wikipedia/commons/thumb/9/91/Cavendish_Torsion_Balance_Diagram.svg/220px-Cavendish_Torsion_Balance_Diagram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905000"/>
            <a:ext cx="4229100" cy="46327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Satellites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Centripetal Force and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object (like a satellite) in circular motion due to gravity</a:t>
            </a:r>
            <a:endParaRPr lang="en-US" dirty="0"/>
          </a:p>
        </p:txBody>
      </p:sp>
      <p:pic>
        <p:nvPicPr>
          <p:cNvPr id="4" name="Picture 3" descr="earthsorb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63824" y="3429000"/>
            <a:ext cx="3470176" cy="26860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2625824" y="4572000"/>
            <a:ext cx="5334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4191000"/>
            <a:ext cx="1073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/>
              <a:t>F</a:t>
            </a:r>
            <a:r>
              <a:rPr lang="en-US" sz="2800" b="1" i="1" baseline="-25000" dirty="0" err="1" smtClean="0"/>
              <a:t>c</a:t>
            </a:r>
            <a:r>
              <a:rPr lang="en-US" sz="2800" b="1" i="1" baseline="-25000" dirty="0" smtClean="0"/>
              <a:t> </a:t>
            </a:r>
            <a:r>
              <a:rPr lang="en-US" sz="2800" b="1" i="1" dirty="0" smtClean="0"/>
              <a:t>= F</a:t>
            </a:r>
            <a:r>
              <a:rPr lang="en-US" sz="2800" b="1" i="1" baseline="-25000" dirty="0" smtClean="0"/>
              <a:t>G</a:t>
            </a:r>
            <a:endParaRPr lang="en-US" sz="2800" b="1" i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611779"/>
            <a:ext cx="3454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http://qwickstep.com/search/earth-orbit-around-the-sun.html</a:t>
            </a:r>
            <a:endParaRPr lang="en-US" sz="1000" dirty="0"/>
          </a:p>
        </p:txBody>
      </p:sp>
      <p:graphicFrame>
        <p:nvGraphicFramePr>
          <p:cNvPr id="204802" name="Object 2"/>
          <p:cNvGraphicFramePr>
            <a:graphicFrameLocks noChangeAspect="1"/>
          </p:cNvGraphicFramePr>
          <p:nvPr/>
        </p:nvGraphicFramePr>
        <p:xfrm>
          <a:off x="5943600" y="3313112"/>
          <a:ext cx="2054225" cy="2554288"/>
        </p:xfrm>
        <a:graphic>
          <a:graphicData uri="http://schemas.openxmlformats.org/presentationml/2006/ole">
            <p:oleObj spid="_x0000_s238594" name="Equation" r:id="rId5" imgW="83808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Question: Moon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Moon-Earth distance were to shrink what would happen to the Moon’s kinetic energy?</a:t>
            </a:r>
          </a:p>
          <a:p>
            <a:endParaRPr lang="en-US" dirty="0" smtClean="0"/>
          </a:p>
          <a:p>
            <a:pPr marL="971550" lvl="1" indent="-514350">
              <a:buAutoNum type="alphaUcParenR"/>
            </a:pPr>
            <a:r>
              <a:rPr lang="en-US" dirty="0" smtClean="0"/>
              <a:t>Increase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Stay the same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Decrease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3581400" y="3733800"/>
            <a:ext cx="914400" cy="45720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Question: Moon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Moon-Earth distance were to shrink what would happen to the period of the moon?</a:t>
            </a:r>
          </a:p>
          <a:p>
            <a:endParaRPr lang="en-US" dirty="0" smtClean="0"/>
          </a:p>
          <a:p>
            <a:pPr marL="971550" lvl="1" indent="-514350">
              <a:buAutoNum type="alphaUcParenR"/>
            </a:pPr>
            <a:r>
              <a:rPr lang="en-US" dirty="0" smtClean="0"/>
              <a:t>Increase (Greater than ~28 days)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Stay the same at ~28 days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Decrease (Less than ~28 days)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6248400" y="4800600"/>
            <a:ext cx="914400" cy="45720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Gravitational potential energy increases as distance increases</a:t>
            </a:r>
          </a:p>
          <a:p>
            <a:r>
              <a:rPr lang="en-US" dirty="0" smtClean="0"/>
              <a:t>Kinetic energy decreases as distance increases</a:t>
            </a:r>
          </a:p>
          <a:p>
            <a:r>
              <a:rPr lang="en-US" dirty="0" smtClean="0"/>
              <a:t>So, why do higher </a:t>
            </a:r>
            <a:r>
              <a:rPr lang="en-US" dirty="0" err="1" smtClean="0"/>
              <a:t>orbitals</a:t>
            </a:r>
            <a:r>
              <a:rPr lang="en-US" dirty="0" smtClean="0"/>
              <a:t> have more energy?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2362200" y="4114800"/>
          <a:ext cx="4819650" cy="2230438"/>
        </p:xfrm>
        <a:graphic>
          <a:graphicData uri="http://schemas.openxmlformats.org/presentationml/2006/ole">
            <p:oleObj spid="_x0000_s233474" name="Equation" r:id="rId4" imgW="219708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Question: Satellite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Satellite orbiting the Earth in a circular orbit wants to go to a lower orbit. What should the satellite do?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/>
              <a:t>	A) Nothing. It is falling toward the earth.</a:t>
            </a:r>
          </a:p>
          <a:p>
            <a:pPr>
              <a:buNone/>
            </a:pPr>
            <a:r>
              <a:rPr lang="en-US" sz="2800" dirty="0" smtClean="0"/>
              <a:t>	B) Turn on rocket thrusters to accelerate, moving to a lower orbital.</a:t>
            </a:r>
          </a:p>
          <a:p>
            <a:pPr>
              <a:buNone/>
            </a:pPr>
            <a:r>
              <a:rPr lang="en-US" sz="2800" dirty="0" smtClean="0"/>
              <a:t>	C) Turn on rocket thrusters to decelerate, moving to a lower orbital</a:t>
            </a:r>
            <a:endParaRPr lang="en-US" sz="2800" dirty="0"/>
          </a:p>
        </p:txBody>
      </p:sp>
      <p:sp>
        <p:nvSpPr>
          <p:cNvPr id="4" name="Left Arrow 3"/>
          <p:cNvSpPr/>
          <p:nvPr/>
        </p:nvSpPr>
        <p:spPr>
          <a:xfrm rot="5400000">
            <a:off x="6705600" y="5562600"/>
            <a:ext cx="914400" cy="45720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476</Words>
  <Application>Microsoft Office PowerPoint</Application>
  <PresentationFormat>On-screen Show (4:3)</PresentationFormat>
  <Paragraphs>92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PHYS16 – Lecture 29</vt:lpstr>
      <vt:lpstr>This Week</vt:lpstr>
      <vt:lpstr>Cavendish Experiment</vt:lpstr>
      <vt:lpstr>Satellites</vt:lpstr>
      <vt:lpstr>Centripetal Force and Gravity</vt:lpstr>
      <vt:lpstr>Example Question: Moon Energy</vt:lpstr>
      <vt:lpstr>Example Question: Moon Period</vt:lpstr>
      <vt:lpstr>Orbital Energy</vt:lpstr>
      <vt:lpstr>Example Question: Satellite</vt:lpstr>
      <vt:lpstr>Escape velocity</vt:lpstr>
      <vt:lpstr>Discussion: Launching Rockets</vt:lpstr>
      <vt:lpstr>Discussion: Launching Rockets</vt:lpstr>
      <vt:lpstr>Discussion: Launching Rockets</vt:lpstr>
      <vt:lpstr>Disscussion: Launching Rockets</vt:lpstr>
      <vt:lpstr>Discussion: Launching Rockets</vt:lpstr>
      <vt:lpstr>Discovery Launch</vt:lpstr>
      <vt:lpstr>Main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259</cp:revision>
  <dcterms:created xsi:type="dcterms:W3CDTF">2010-09-09T09:10:07Z</dcterms:created>
  <dcterms:modified xsi:type="dcterms:W3CDTF">2011-04-12T01:15:57Z</dcterms:modified>
</cp:coreProperties>
</file>