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353" r:id="rId3"/>
    <p:sldId id="477" r:id="rId4"/>
    <p:sldId id="455" r:id="rId5"/>
    <p:sldId id="473" r:id="rId6"/>
    <p:sldId id="474" r:id="rId7"/>
    <p:sldId id="475" r:id="rId8"/>
    <p:sldId id="456" r:id="rId9"/>
    <p:sldId id="457" r:id="rId10"/>
    <p:sldId id="458" r:id="rId11"/>
    <p:sldId id="459" r:id="rId12"/>
    <p:sldId id="460" r:id="rId13"/>
    <p:sldId id="462" r:id="rId14"/>
    <p:sldId id="461" r:id="rId15"/>
    <p:sldId id="476" r:id="rId16"/>
    <p:sldId id="463" r:id="rId17"/>
    <p:sldId id="4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3557" autoAdjust="0"/>
  </p:normalViewPr>
  <p:slideViewPr>
    <p:cSldViewPr>
      <p:cViewPr varScale="1">
        <p:scale>
          <a:sx n="62" d="100"/>
          <a:sy n="62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C9957-DC0C-442D-B49C-55F2B22ADD2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5C75-BA31-4FD8-AC78-A7972325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B851-3012-4745-A4FA-5CE6B88337B6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FROxZ5i67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Cavendish_Torsion_Balance_Diagram.sv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29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0"/>
            <a:ext cx="8077200" cy="1752600"/>
          </a:xfrm>
        </p:spPr>
        <p:txBody>
          <a:bodyPr/>
          <a:lstStyle/>
          <a:p>
            <a:pPr algn="r"/>
            <a:endParaRPr lang="en-US" dirty="0" smtClean="0"/>
          </a:p>
          <a:p>
            <a:pPr algn="r"/>
            <a:r>
              <a:rPr lang="en-US" dirty="0" smtClean="0"/>
              <a:t>Ch. 13 Gravitation</a:t>
            </a:r>
            <a:endParaRPr lang="en-US" dirty="0"/>
          </a:p>
        </p:txBody>
      </p:sp>
      <p:sp>
        <p:nvSpPr>
          <p:cNvPr id="32770" name="AutoShape 2" descr="data:image/jpeg;base64,/9j/4AAQSkZJRgABAQAAAQABAAD/2wBDAAkGBwgHBgkIBwgKCgkLDRYPDQwMDRsUFRAWIB0iIiAdHx8kKDQsJCYxJx8fLT0tMTU3Ojo6Iys/RD84QzQ5Ojf/2wBDAQoKCg0MDRoPDxo3JR8lNzc3Nzc3Nzc3Nzc3Nzc3Nzc3Nzc3Nzc3Nzc3Nzc3Nzc3Nzc3Nzc3Nzc3Nzc3Nzc3Nzf/wAARCACdAOwDASIAAhEBAxEB/8QAGwAAAwEBAQEBAAAAAAAAAAAAAwQFAgEGAAf/xAA4EAACAgEDAwMDAgQEBgMBAAABAgMRAAQSIQUxQRMiUTJhcRSBBiORoRVCUuEkNLHB0fAlYvFD/8QAGAEBAQEBAQAAAAAAAAAAAAAAAQACAwT/xAAeEQEBAAMAAwEBAQAAAAAAAAAAAQIREiExQRMDUf/aAAwDAQACEQMRAD8A851aUjULXxmwHMamjQj5rxzi/ViP1w23t++HM0iRuiHgxgEZ7PrziwE7S1duLxuSYHSwqqAEMSzXy35+2Ah3jRngUcJ6DvphKPpVjfOITverOxDBWY7SRwaONaAF5ZKY2KIFXeLagCL/APqsim2ABPHPIr84/wBMEb6b1fUUMW21fuGEW9GzBJFrg5+k3/0yTr5WbSmNnYorkqt8Ak80MsaiKSLVKWJo9gfxkfVoraOVi1NuPGNTHJ0UYFXR5JrN6Jy3Ybjt/rg2X/45CDzzmumsY9rA+4DjDaD6huLiSRQp3/SB2x1VJidwQAoF884r1ASTT3NYNgn/ALY7GI90fqqRFQ3le5GMVM9HXQwdU0kvUw02mbl0jNN2P9ecY0M3TY/4i9ZtJNPoknYxwd2Ir23+O+KsmmknA01xpGC1yGy/PAr574BdVPpZjLBKySL7Q47gduDgi/XGE+sleFFVZHJRV4As8Vi4Uou1hyO+G6tRANcnzgNOpeM0e2BHjorESardjvQ5GbVTxk+1huIqxxxdfucQQ/y057McZ6Q6prRtLb2UhvivGMBiSZ2ZomoqlqvFcX/v5xnRMG0yhrNCjRxR6aWS6Bsm67/bGengnTuQpIBIDDsM3PaT9SvuO26H374jqUvTy+02HBu8q6uEiMuz0e+2vGJzRiUtFEwpkBtuKwqTtRzpoW+DRz7Z6uoXYwAAvnPtjNAYiRYbg4Ce4pEFg8jkecwVN4nmiEirwnDH4zXSZYhHUysxAITnsfvghI/6V0U8brr7/OL6GQo7Kw5DdsfoXtJrNLpNZp31WhXURbmBF01Htz4xebUyT9Qid9gABTsaA+9cnFdUQFv/AEsCMxqGK7XU/BzVn0BSVHq5CaNNew/GUxMzKpXha4HxkvWo36jfRplBvKOiZfQFsAR844zyqS6rA0es96nkWDmp6QtsbcPaLqs+10zanXCJ3VB/rIwclhm3DyO/4zDR/RVIgSSTYhNFqvb+wwyAlVTftDMbJPGA0OwBGlDemWG7YaNfbHQIQXBLMvu2nsbr/titIrXbADzf55w/SVY7gASbzkSepqjGCiBmq2PAxnpwfRzko1mypKnuMJ7SksrjXozOx5Asi+K+MU1mhvpup1SsVhDkKzrW9vgYbUN/xYahz/4xqPq+nX+Ddd0qZJmladXhKgbRRHn9scrpR54n/wCPXNaBk20wNlTWBYn9H+/bCaNlUKCOaOCVNDqo5Quh6hI66EyiV3jUF1NEcYAkBWCk7aIF98TQMxc7bQVfH3x6cQuUGiRvctbSPOW/J14C2MBGxBq++fOvqSFFBJYgADuecchEyoizRkojVtxPUsvrPtBBqx9sQZ/ifp0/T5xBPC0blAwUsDwfx+DktIpoIwzxkLf1dxeP9QnM7QyauWRrADMTbVgtL1DUaSHUafSS/wAiVlLAqDdHjvmdIHTkSRste4Nd5zp0hj6nFYBIPntn0Ubx7yQApPFHtgdMVXqELPe3fzXfGeGVvWsJNRJJJFRY+wqu1SPxnOnu8ZePfw/cA9/98a1S+rrPSkkJRVJUA8Cu+ffw0+jHURFr3ZdNLYcgf0/vWatOk/Wyu6EM1gX4xKNGldVQ8lSDl3rA0hXUjRsWiSQiMsOSvg55+It7KJsNX5y9oqwapQSLBxWZVMCNutjdiu1HKGp0s2nlIlRlEgsE+cnygiIgdgT2zNilPwOeVXuRYIzEAWWZaZFdlO7iqPeyfOY0re5AT3FY10jTxajqHoysFdiAhLUFPez+15IxHop9fui0kZdym4C/jAlD6BWQFXUUQRzYw+m1E+kZXhZonoru+Rn2nkX0HaQ7pbvcebObnlkr1Cb1oNOaACijnYZEMaleBXk5nUkzaYsRyG8ZvRSxNp19QEEccZfV8d1+mK9QJGDc3KQTxvOXuoaYtqyQp5OSHgiVZTLvDmzEUoi77H7V5yzx15ON2a0zpEiqAOT3wxiDQj07L7iCPAxSBPoBP++VI5oNPojHJtbeCylfF5lpDbTyF34AobiSQOBhNC4897wWqkBZwjWoPBquM7oQQaPe8J7S/Pp9O8ccqzn1Qu5lri/AvJM4CdNm3Rspd7Ryvcdjzj0iEkHgEKLGTZnkbSSRszbQ5KrfFnHJBaN1EVyR+oD/AJcHCKYWpUA/0wmntIB3BvnNxRte/wCr3djkg2QqpZXHuv2+e+V+nPphoSTGf1KgkEHmuMXTVRz6t1lgQLt28D6fvgIvCKQaahzkh1nkFWzAluxwGsZWnVowVPp8gnzjEiyCQmZgWLWSTyTgtYyFo4wgVgDyPOOk51FGOniZSCWHYDJ6KR3BFVxlTXSSLoISlBlrawXkG+/5xJpd0fvSpbtmPnMpxPrfnzgp1jj1ETROW9wskdjhY13SOfnx+2Kzn+aQ9imF1/bKh6GaQLGSC3uFEcUR3wMbokysvzhPURdCfUg3OQpVzdVXau2KvtVoyrBwQCa8H4zptGdaS7SAtRv4ye8Go0qRvLGUD+9GPZgO9H85Umijk3Mr0dgLbj3P2xDXbwEjMjNGlhEZrCA8kD98L7UB1sk2p1aBizttIAxHUwxxrW+yRbArW0/GOTna8Um5g45UjJ+qYkPfJ5v74ZKRtdv8ooLr4w8Olk1OrEcO3fV2zBRxz3+cX6fOFj5APGFmncI8KsQjNvI++ZnpGJJHNiRr2tx9hQzWgiWWKe5ApQ3z5xbdYU+GQc/jDjRSx/zGA2yLdXzmpfIsZKuNPIa9t2DmNFJplhqVGLbj2xqFoj6qlXKbRtQ81kfkE5VR+knURf4tJuUGM2u5VBKj5F8XnnNZCvqsFHFmrPOVNFr4nd0koi7yfrJIm1J9EnYe151+s/GItP6ksSgkEnwOcxqozGm0jm2GVNDPJpSHWJWR1K264prgBEKo98xlG8UGThyKvnDaIgcj5zLL/ON/ObgQJJwQb5rOf0qk5vYe3trM6jVx6zpqxyQqs0TG5VAG9T2B+SO1/GbKo6EtIFKpYX5xP00Gll2myR2GNQChVhULz/1zNTRqGYMqs3tJwEJLLz/+Y5PrZHESELSMCOO+SBT/AJlm55+rm7xnTHTmRwNyp3FHm6w3TToRq536hGzAqduzwcT0y/zStD6u5yQ4DO1XzfnBT+2dLFnkYfURmE3Y+eMFKNrIZFaje2vGKd1DFtEAWIo+M5IyNpWDJuloH1PNZ3UQOemGUqQvazxZxaGwpBsUvnChyPhz3OKaoETP/XKUbhG3DyPGKdUaEaknT7wpQXvHN+f2wqen0h1M/RZJNIoIEVSgHlUFWSPjkc/bIuweijnlQ4Bw3TyW0yKGIUgg0TzX/wCDMSbFhpVYqre5r4POaR9/SacNGuxCp2Kef64p6Y1GuRW2AyUASQoBPFk+BjEghIieNnquAPBxTUQSIizMQeK/fGwSsa+IQbY02tJC9Wp3Ka44PbEdTpi0bTMV2vIRQNEGvj4x5d5SUovCk3fIAydLbPIpA5oj7fjCmNjo2sh6LF1SRF/STOyRuGBJI8Ed84/pGEWLc/5sWAnWJVb1RE25kDE7T8kc5pv+XQV7uMzDW1P8mJj4sHNxyv60fJ2/SRgloacjmw/b84dAI03EbqYWcQOu+LU7XPJBvEJEBdjwOe2XXSHUgFZgEiUVuQKWNc+TkSeAmVirD92AxqPaRm9WYgkgXhIzISrHsMHpZxvdjEGU/wCTsD9s3bg2DtU9gBxl0tHUnYsqBjtHNXjiui9PkcIxkBosQCu09x+cm6b3zoL2gmtxPa/OVeq6fSQaeFdLqfXDR3IBdK19sbkZHnZCu87ga3c18fb9s3CyjUyegXKBrQvV1fF5ubTkIHPAJ8ecxBQLKq8k9z8ZgrUWll6jrI0V1DSsFLNwNxzHUOlz9L1EuleRTqENHYCVr5v98BZBoGgBffOj2xFtUrurRkR09EH5xqTEiaNnV/rBN58UIcAg38ZvTxMwci2pqLYzJABJ/KO9QBz8Y6DsvTtRB6WpcL6U97CGBJ/bxnIIAj2fntnzkesNxYLyay91DpGh/wALj1/SNdHP6aBtVHI9FSa4A/N/0zNuqYRh6XNqgCg9rMBR+fFZzrGmk6dN+j1UILgAhu/Bwuv6nLrWjRE9LZ2K4tq4tVq5i8hklk4t3Nk4+QDFM6aTc5JjjJAWx/3v+tYu0JkLyxqfSN1Zsj84xp5HhSVTEpLDkMv/AEwenaSJfSf6CexP2yTC6Rl1ASUFTwSCRgOqokWqRgAwK8jHBQcbbJ+MV6r6YnTY4cbBZ2kUfj/fJLH8PaQ9Sh2IkEfpBpLlfZYAFj++KdQ1k2uDPIUCqoRVjUKKUDwPP3wGgbbCaNgPn0wBLqKAPc+RxjIjQ/5RRAGbm3G3t/ti0rSUN9siubW6v7ZT07btBEsKiNm72SC35PnF9Qv6hT6EYQqLYlxz8nG0Qn6/qxvEkaqQDwg5N88nzWT2Vy5YJQCUeO2UYWQaqMqAtqLJ5BrMTrE+oamCqxJCr2wKRpy4lG9rCEFVft+2GWVvWJdQf/r4zJ4kACgEcEjzjUMMVM8je82KwiYlaOVJ2cESGiABxgIJDtYAWCLojG4jEV9P0+WB5vAiH09qupU15OOgaMEvpLIVIUGjeB1UEbSkqaFf5u+N6Yq+jcSSuZFPsBPH758VjP1Hnzjpm10QRCFTCrj2e8n5z6N5UmiPDrGwIDZa0ugOoiKMwG0ecXGjAmaq4PFZTGemt0q96jUmU1uY80KxieFlgWhwBjkGnjVWNktfAoVWMSoradUMYu/qs5aO3mp1ZowATyf6Z9pIQG9x/N5Xl0vA9vB44zMGk5J27vmuMNJnYslIKHtsMfP2wDaVv0nqWOTWzyMsRaZNjOxpxVKF4r85yGMR7riEgI7Y6W3n4ojGrgGjz2OGicxI4K+0jtXfKKadnRYz9CsSB8YSPQpLNsWgG+eMtIPpPSD1LUlHnTSgIWDuCQ1fHP8AXJxg9N64NHgg/wB89BtkfSHRgKERt33sffF20cbKlrTLwynzlpEJDGdGA271lbgiqI/65qSWeOBWKsvwa7/ONvo2CsdhIFE0M+ljaRVU7tg7AnscgRSQPE7uoZmFLz2HzikEUsvvChq5I/8AOVhpNoBQKOCDRN8fIOZ0UHpsx3UK5Umrw0tpRDNLJUYF/wCkcD8YDWqSijYKHc56DTx7HZogwYkngWKwOp0jSAyowG3kq1c46ultG09iJ6ogEdsK8DMzOOzdqypBpVrcY+DyQPONQCLTah5G0wkjZCApkIr9xlJVtMhLyxL6jFmUbVvwM+jgJL7+VSvaDy34x3Q6YvGQsZIS2Y32H/v9cL6JhXYRyy2KN3iEWZQJRaBQewBvF9UkfqRmPuDlaSFy9kEG+9YKeFkYMQPm6ypQ5YXWUhxTfHzmliZSGI233xnWQTyuJY73A8NWMqjOqhwOB3GZkVpKEEAAbeW5Nc4CYMsnNsd3Jz0fS9Doi+pOvleIhA0S3t3H+nxiM+jva0YY2fqK0pNX3+e3GI9Eoo3jh3GrY9rzpF83/bG20xaRgy0a5xlNHEqKHXmv9WakFWPTVY12ybiwsiqo4NFAavnG2gUbVTsBySeD35znolUsGyTXbDben2jlOnd9oFshXlQc+k2tGoUDluftg0WQSCvnGZdPLpzFLKg2uNy0bvLwgpNBLGrPwVHntf2574MKhAVBXzeH1UszcSPYLc0OLzkTKokJtTItDb/e8vK0+URksriiRxR4GN6bQUH3TojFCVINhvkXgJqJCqbFcWMPBHHNpwkETmaMM8jM3BX4rM7pkInTSQyKWVSLvaDdfnOSxi2IHN3S+MPpJFiDzyfSfBNAZvSahGkWaNEmUGthHtb85dDRdUZl/l7vvRxyF4YJYpmQPt52tyDhYmjTUuib/SdQJFA5/a8WYPp5Vl2H0r+kcWMvad1Wp9aeWVVVVc2VUVx8YFWAr6WAG1Q3gZnaXPHnhR5z5WIIpPeDurHSrMMYB3FeOazPpQsl7j626tlcVjUUyPIzSqPd2oYqzgO4CkEG6rkZbTbAI22Imqph2vOtpo5IVl3x7rI9Ov74OAb3c7wpC3Rvn7YRkYqQvAUc4guIyvcHtQP2xk6N5ow0Sl1Bosqmh/4zv86Vo0pSyj6iKJH3xljr+m6RUDPEuov2A8MB5vDa0TWD0y6huR9u+cETGRQyEk9hm4C2wuSpDGvlhm5Gb+WUc7kPHA4x3UxNpplcxvGyyICzhzX9smSwtqn2pQ+Tj2t1GonZpmkBdjRN12zjJCoj/ThhajeGP+bzX2/OERNNKyoqn3KPF4M6ZkLBkKkHkHwcoSK8LhZKFc185hGDkKoBJ7k8fN5tkq0EkiG7YKtk/bMyLI8Ppb29MHcFvgN81840x95XcKHbb2GcdgwAApq73wcQWg06GRd52g+TzzhjCoJ7V+DhEjdIWmAXalXzyfxndyk2SSTzknrpukuj7U2Mu0WQPOLnQTLEY2UBa4LLln9UjM4ie1HF5xpgy0CeBzni6yevUedHTnva6kE+cak0SXE0yFgBtK3QNDjnxldZBYLAEAdgcWll3WpQH4yuWVaxxxntLfRKQoIIjPlvnPtLoISSu+9xoCsf9dkhCmO6PcnBLpCzF1mYFv8ATfGa6yHOO/DU2ijZyTGpSMAGhW75zx3U31urLtBGVhS728ULz1oi/TSvIdQ5aq2kWDkTUSwerNp1kEaSXZ/OONrOUnx4XV6l9Q6rG7k9vc2PdP6jL0mb2OWUiyt5Ym6LpIiBpWDsR9XesUT+HZGkLF915ty1VvQdYg6hIGZvRlIN7+xyl+nkn9m0uT9I+wyX0roWj00MzdSlYOtGLaf/AHnKXR9XqInLnUbgeFBAJy3/AIZP9BfSuQKN33rg5uOL0mLwFlZTxuWyfm8uCPeocqpY+RxmJo90u5Y1HFbjycz21xEWJZIpBIpoX7twq8DqPU1ur2RxuDEOWMezg+Sf82WzpF3h2Xe93uc3WOMqMzGV7ZvqPnK/0XEeeXQp7nXf6wICAchjfP8AbMPpwRS1fnn6sqNpF/XCSP6FACgd/vzgNfqDACgh3PyQxFV++H6XZv8AOaT5NMy6utrEBuNw5OGk0gkjYesCENKpYtwfj7ZKn6j1GFbmdGfgbnWzWUdD1nSSxIZhtl2020Ej850tc9PtLpoxKQzmrr6ePGY1kJ0rsA+8LyaOVItXoZyrRyqqg0QV7XgdRJpzqYtMjijyxY8YdHlG0UDzFtRLuBPKKe2HKl1G8MxU0Ky9qNPpkDBXVFC8jxWed1PU3TXhYYkOjU7QQtkn5/rjM5VcL9fBTJI3qygCuSBe37YDT6aV/UZUZ4ouXYGiBiwOojnd0BCseT4N5b6QyyqVIZC5AYkGhm9saTxGJodPFDH/ADUDEsqe57PYm+aAzQQ+nGpQoBZL3d/t4yvJovSLBI3KgkkqODz/AGzUOluYtMA4YcgGiMuhpFfTCd3WJyEA7MNtm+ef/e+MxaXpUsayajVzwue8fpXt8d75x+XSP6pYkuK2BWHYeO2dh0FxgMgJHFnDe/pk087B/EupB96C/wD645o+vTzOysKXycknQc2OMPDonB9py4h6r1UGsUgMXsec7Nr4kBBN5GhSQUCTWakgsWScOI13VH/E4Txuwv8AicQrYxBqqzz0ke08DBMsvcXj+cHdXptWJeB2OS9Vo4pWs1uzGlE7CipwraScm8ZJGerWF0oiUG822oeKO4jyM02llrnOrAwWiLy5lXVeb6v1XqEwKIzIPkZI0vWNbo5AWkZh9znsJen+oTaDEdT0FZTwmXMW6N0r+K/VpXY/uctr1sMPr/vnmtP/AAyIzag46ek+mQAWvKY432usp6eh/wAWBj74H/FWa+GyQ0TxIQc5DPVKeGHfL88V3VgawvboxBJ7Xg5Na4Uq5LDuOcmhiCdrd82qM45y/OHutSumoeparDafSaRNwPY5iLRktZ84eXSEkUT2wsWx9PAgZo9KkZLqQS4uvuPvgtR0+P1NssxEin3V853T6d42DBiD8g5toAWLG78nCY+TcnF06spjklZlPycx6On0SAEgi7GYmUr2JH74vPB6yUzE4zGC5Wq8Ji18jNp3YIFHDVwc6sCRuVkk2mu+RdHHNpXLQSMt+MLJJKzW/Jy/NdqH6gorbp2YHjdeYgn1Do7s0bAcLYq8nEllo52OVlXaG4zXEZuT08nVYmgg/wCEAkUDc12CcWbXQuSxCoT45GSFkpCC1nF2k5+o/wBcJ/OHuqB0Y+M6sSrxlCRQLFYk/DHMTK10uMjYiBHGYki4rCQnPpCd2WxoCPShu4xmPRKOTWEUe3NlyBhbWpI3Hpo18DN+kpB4xcysBhFY1d4bp1GJUAB4xauccbkUcUnG0cZqVnKOEqO+aQocnap2AsHM6eZ/nNatjHUWTtC+2ji8htuBeA9VhwDgm1Dq2EhtMTwq68gXkrUaYKxNDHTOzeMBO13xnTFzpJPg49GKUcd8X2AjGo0Hpg42qNq7DteHjZmI5xVBT3eNwd8zTPY3IGKTvtPJx+The3jInUHO7g5nHy1l6FaTd5sZhyVF3iqO23vnHkb5zppz6MLMAKJzRlUjismmVt2aDn5xWzjEHMcXi/qtdZoOcgMzkDAl7ODkcjB+ocQ//9k=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BDAAkGBwgHBgkIBwgKCgkLDRYPDQwMDRsUFRAWIB0iIiAdHx8kKDQsJCYxJx8fLT0tMTU3Ojo6Iys/RD84QzQ5Ojf/2wBDAQoKCg0MDRoPDxo3JR8lNzc3Nzc3Nzc3Nzc3Nzc3Nzc3Nzc3Nzc3Nzc3Nzc3Nzc3Nzc3Nzc3Nzc3Nzc3Nzc3Nzf/wAARCACdAOwDASIAAhEBAxEB/8QAGwAAAwEBAQEBAAAAAAAAAAAAAwQFAgEGAAf/xAA4EAACAgEDAwMDAgQEBgMBAAABAgMRAAQSIQUxQRMiUTJhcRSBBiORoRVCUuEkNLHB0fAlYvFD/8QAGAEBAQEBAQAAAAAAAAAAAAAAAQACAwT/xAAeEQEBAAMAAwEBAQAAAAAAAAAAAQIREiExQRMDUf/aAAwDAQACEQMRAD8A851aUjULXxmwHMamjQj5rxzi/ViP1w23t++HM0iRuiHgxgEZ7PrziwE7S1duLxuSYHSwqqAEMSzXy35+2Ah3jRngUcJ6DvphKPpVjfOITverOxDBWY7SRwaONaAF5ZKY2KIFXeLagCL/APqsim2ABPHPIr84/wBMEb6b1fUUMW21fuGEW9GzBJFrg5+k3/0yTr5WbSmNnYorkqt8Ak80MsaiKSLVKWJo9gfxkfVoraOVi1NuPGNTHJ0UYFXR5JrN6Jy3Ybjt/rg2X/45CDzzmumsY9rA+4DjDaD6huLiSRQp3/SB2x1VJidwQAoF884r1ASTT3NYNgn/ALY7GI90fqqRFQ3le5GMVM9HXQwdU0kvUw02mbl0jNN2P9ecY0M3TY/4i9ZtJNPoknYxwd2Ir23+O+KsmmknA01xpGC1yGy/PAr574BdVPpZjLBKySL7Q47gduDgi/XGE+sleFFVZHJRV4As8Vi4Uou1hyO+G6tRANcnzgNOpeM0e2BHjorESardjvQ5GbVTxk+1huIqxxxdfucQQ/y057McZ6Q6prRtLb2UhvivGMBiSZ2ZomoqlqvFcX/v5xnRMG0yhrNCjRxR6aWS6Bsm67/bGengnTuQpIBIDDsM3PaT9SvuO26H374jqUvTy+02HBu8q6uEiMuz0e+2vGJzRiUtFEwpkBtuKwqTtRzpoW+DRz7Z6uoXYwAAvnPtjNAYiRYbg4Ce4pEFg8jkecwVN4nmiEirwnDH4zXSZYhHUysxAITnsfvghI/6V0U8brr7/OL6GQo7Kw5DdsfoXtJrNLpNZp31WhXURbmBF01Htz4xebUyT9Qid9gABTsaA+9cnFdUQFv/AEsCMxqGK7XU/BzVn0BSVHq5CaNNew/GUxMzKpXha4HxkvWo36jfRplBvKOiZfQFsAR844zyqS6rA0es96nkWDmp6QtsbcPaLqs+10zanXCJ3VB/rIwclhm3DyO/4zDR/RVIgSSTYhNFqvb+wwyAlVTftDMbJPGA0OwBGlDemWG7YaNfbHQIQXBLMvu2nsbr/titIrXbADzf55w/SVY7gASbzkSepqjGCiBmq2PAxnpwfRzko1mypKnuMJ7SksrjXozOx5Asi+K+MU1mhvpup1SsVhDkKzrW9vgYbUN/xYahz/4xqPq+nX+Ddd0qZJmladXhKgbRRHn9scrpR54n/wCPXNaBk20wNlTWBYn9H+/bCaNlUKCOaOCVNDqo5Quh6hI66EyiV3jUF1NEcYAkBWCk7aIF98TQMxc7bQVfH3x6cQuUGiRvctbSPOW/J14C2MBGxBq++fOvqSFFBJYgADuecchEyoizRkojVtxPUsvrPtBBqx9sQZ/ifp0/T5xBPC0blAwUsDwfx+DktIpoIwzxkLf1dxeP9QnM7QyauWRrADMTbVgtL1DUaSHUafSS/wAiVlLAqDdHjvmdIHTkSRste4Nd5zp0hj6nFYBIPntn0Ubx7yQApPFHtgdMVXqELPe3fzXfGeGVvWsJNRJJJFRY+wqu1SPxnOnu8ZePfw/cA9/98a1S+rrPSkkJRVJUA8Cu+ffw0+jHURFr3ZdNLYcgf0/vWatOk/Wyu6EM1gX4xKNGldVQ8lSDl3rA0hXUjRsWiSQiMsOSvg55+It7KJsNX5y9oqwapQSLBxWZVMCNutjdiu1HKGp0s2nlIlRlEgsE+cnygiIgdgT2zNilPwOeVXuRYIzEAWWZaZFdlO7iqPeyfOY0re5AT3FY10jTxajqHoysFdiAhLUFPez+15IxHop9fui0kZdym4C/jAlD6BWQFXUUQRzYw+m1E+kZXhZonoru+Rn2nkX0HaQ7pbvcebObnlkr1Cb1oNOaACijnYZEMaleBXk5nUkzaYsRyG8ZvRSxNp19QEEccZfV8d1+mK9QJGDc3KQTxvOXuoaYtqyQp5OSHgiVZTLvDmzEUoi77H7V5yzx15ON2a0zpEiqAOT3wxiDQj07L7iCPAxSBPoBP++VI5oNPojHJtbeCylfF5lpDbTyF34AobiSQOBhNC4897wWqkBZwjWoPBquM7oQQaPe8J7S/Pp9O8ccqzn1Qu5lri/AvJM4CdNm3Rspd7Ryvcdjzj0iEkHgEKLGTZnkbSSRszbQ5KrfFnHJBaN1EVyR+oD/AJcHCKYWpUA/0wmntIB3BvnNxRte/wCr3djkg2QqpZXHuv2+e+V+nPphoSTGf1KgkEHmuMXTVRz6t1lgQLt28D6fvgIvCKQaahzkh1nkFWzAluxwGsZWnVowVPp8gnzjEiyCQmZgWLWSTyTgtYyFo4wgVgDyPOOk51FGOniZSCWHYDJ6KR3BFVxlTXSSLoISlBlrawXkG+/5xJpd0fvSpbtmPnMpxPrfnzgp1jj1ETROW9wskdjhY13SOfnx+2Kzn+aQ9imF1/bKh6GaQLGSC3uFEcUR3wMbokysvzhPURdCfUg3OQpVzdVXau2KvtVoyrBwQCa8H4zptGdaS7SAtRv4ye8Go0qRvLGUD+9GPZgO9H85Umijk3Mr0dgLbj3P2xDXbwEjMjNGlhEZrCA8kD98L7UB1sk2p1aBizttIAxHUwxxrW+yRbArW0/GOTna8Um5g45UjJ+qYkPfJ5v74ZKRtdv8ooLr4w8Olk1OrEcO3fV2zBRxz3+cX6fOFj5APGFmncI8KsQjNvI++ZnpGJJHNiRr2tx9hQzWgiWWKe5ApQ3z5xbdYU+GQc/jDjRSx/zGA2yLdXzmpfIsZKuNPIa9t2DmNFJplhqVGLbj2xqFoj6qlXKbRtQ81kfkE5VR+knURf4tJuUGM2u5VBKj5F8XnnNZCvqsFHFmrPOVNFr4nd0koi7yfrJIm1J9EnYe151+s/GItP6ksSgkEnwOcxqozGm0jm2GVNDPJpSHWJWR1K264prgBEKo98xlG8UGThyKvnDaIgcj5zLL/ON/ObgQJJwQb5rOf0qk5vYe3trM6jVx6zpqxyQqs0TG5VAG9T2B+SO1/GbKo6EtIFKpYX5xP00Gll2myR2GNQChVhULz/1zNTRqGYMqs3tJwEJLLz/+Y5PrZHESELSMCOO+SBT/AJlm55+rm7xnTHTmRwNyp3FHm6w3TToRq536hGzAqduzwcT0y/zStD6u5yQ4DO1XzfnBT+2dLFnkYfURmE3Y+eMFKNrIZFaje2vGKd1DFtEAWIo+M5IyNpWDJuloH1PNZ3UQOemGUqQvazxZxaGwpBsUvnChyPhz3OKaoETP/XKUbhG3DyPGKdUaEaknT7wpQXvHN+f2wqen0h1M/RZJNIoIEVSgHlUFWSPjkc/bIuweijnlQ4Bw3TyW0yKGIUgg0TzX/wCDMSbFhpVYqre5r4POaR9/SacNGuxCp2Kef64p6Y1GuRW2AyUASQoBPFk+BjEghIieNnquAPBxTUQSIizMQeK/fGwSsa+IQbY02tJC9Wp3Ka44PbEdTpi0bTMV2vIRQNEGvj4x5d5SUovCk3fIAydLbPIpA5oj7fjCmNjo2sh6LF1SRF/STOyRuGBJI8Ed84/pGEWLc/5sWAnWJVb1RE25kDE7T8kc5pv+XQV7uMzDW1P8mJj4sHNxyv60fJ2/SRgloacjmw/b84dAI03EbqYWcQOu+LU7XPJBvEJEBdjwOe2XXSHUgFZgEiUVuQKWNc+TkSeAmVirD92AxqPaRm9WYgkgXhIzISrHsMHpZxvdjEGU/wCTsD9s3bg2DtU9gBxl0tHUnYsqBjtHNXjiui9PkcIxkBosQCu09x+cm6b3zoL2gmtxPa/OVeq6fSQaeFdLqfXDR3IBdK19sbkZHnZCu87ga3c18fb9s3CyjUyegXKBrQvV1fF5ubTkIHPAJ8ecxBQLKq8k9z8ZgrUWll6jrI0V1DSsFLNwNxzHUOlz9L1EuleRTqENHYCVr5v98BZBoGgBffOj2xFtUrurRkR09EH5xqTEiaNnV/rBN58UIcAg38ZvTxMwci2pqLYzJABJ/KO9QBz8Y6DsvTtRB6WpcL6U97CGBJ/bxnIIAj2fntnzkesNxYLyay91DpGh/wALj1/SNdHP6aBtVHI9FSa4A/N/0zNuqYRh6XNqgCg9rMBR+fFZzrGmk6dN+j1UILgAhu/Bwuv6nLrWjRE9LZ2K4tq4tVq5i8hklk4t3Nk4+QDFM6aTc5JjjJAWx/3v+tYu0JkLyxqfSN1Zsj84xp5HhSVTEpLDkMv/AEwenaSJfSf6CexP2yTC6Rl1ASUFTwSCRgOqokWqRgAwK8jHBQcbbJ+MV6r6YnTY4cbBZ2kUfj/fJLH8PaQ9Sh2IkEfpBpLlfZYAFj++KdQ1k2uDPIUCqoRVjUKKUDwPP3wGgbbCaNgPn0wBLqKAPc+RxjIjQ/5RRAGbm3G3t/ti0rSUN9siubW6v7ZT07btBEsKiNm72SC35PnF9Qv6hT6EYQqLYlxz8nG0Qn6/qxvEkaqQDwg5N88nzWT2Vy5YJQCUeO2UYWQaqMqAtqLJ5BrMTrE+oamCqxJCr2wKRpy4lG9rCEFVft+2GWVvWJdQf/r4zJ4kACgEcEjzjUMMVM8je82KwiYlaOVJ2cESGiABxgIJDtYAWCLojG4jEV9P0+WB5vAiH09qupU15OOgaMEvpLIVIUGjeB1UEbSkqaFf5u+N6Yq+jcSSuZFPsBPH758VjP1Hnzjpm10QRCFTCrj2e8n5z6N5UmiPDrGwIDZa0ugOoiKMwG0ecXGjAmaq4PFZTGemt0q96jUmU1uY80KxieFlgWhwBjkGnjVWNktfAoVWMSoradUMYu/qs5aO3mp1ZowATyf6Z9pIQG9x/N5Xl0vA9vB44zMGk5J27vmuMNJnYslIKHtsMfP2wDaVv0nqWOTWzyMsRaZNjOxpxVKF4r85yGMR7riEgI7Y6W3n4ojGrgGjz2OGicxI4K+0jtXfKKadnRYz9CsSB8YSPQpLNsWgG+eMtIPpPSD1LUlHnTSgIWDuCQ1fHP8AXJxg9N64NHgg/wB89BtkfSHRgKERt33sffF20cbKlrTLwynzlpEJDGdGA271lbgiqI/65qSWeOBWKsvwa7/ONvo2CsdhIFE0M+ljaRVU7tg7AnscgRSQPE7uoZmFLz2HzikEUsvvChq5I/8AOVhpNoBQKOCDRN8fIOZ0UHpsx3UK5Umrw0tpRDNLJUYF/wCkcD8YDWqSijYKHc56DTx7HZogwYkngWKwOp0jSAyowG3kq1c46ultG09iJ6ogEdsK8DMzOOzdqypBpVrcY+DyQPONQCLTah5G0wkjZCApkIr9xlJVtMhLyxL6jFmUbVvwM+jgJL7+VSvaDy34x3Q6YvGQsZIS2Y32H/v9cL6JhXYRyy2KN3iEWZQJRaBQewBvF9UkfqRmPuDlaSFy9kEG+9YKeFkYMQPm6ypQ5YXWUhxTfHzmliZSGI233xnWQTyuJY73A8NWMqjOqhwOB3GZkVpKEEAAbeW5Nc4CYMsnNsd3Jz0fS9Doi+pOvleIhA0S3t3H+nxiM+jva0YY2fqK0pNX3+e3GI9Eoo3jh3GrY9rzpF83/bG20xaRgy0a5xlNHEqKHXmv9WakFWPTVY12ybiwsiqo4NFAavnG2gUbVTsBySeD35znolUsGyTXbDben2jlOnd9oFshXlQc+k2tGoUDluftg0WQSCvnGZdPLpzFLKg2uNy0bvLwgpNBLGrPwVHntf2574MKhAVBXzeH1UszcSPYLc0OLzkTKokJtTItDb/e8vK0+URksriiRxR4GN6bQUH3TojFCVINhvkXgJqJCqbFcWMPBHHNpwkETmaMM8jM3BX4rM7pkInTSQyKWVSLvaDdfnOSxi2IHN3S+MPpJFiDzyfSfBNAZvSahGkWaNEmUGthHtb85dDRdUZl/l7vvRxyF4YJYpmQPt52tyDhYmjTUuib/SdQJFA5/a8WYPp5Vl2H0r+kcWMvad1Wp9aeWVVVVc2VUVx8YFWAr6WAG1Q3gZnaXPHnhR5z5WIIpPeDurHSrMMYB3FeOazPpQsl7j626tlcVjUUyPIzSqPd2oYqzgO4CkEG6rkZbTbAI22Imqph2vOtpo5IVl3x7rI9Ov74OAb3c7wpC3Rvn7YRkYqQvAUc4guIyvcHtQP2xk6N5ow0Sl1Bosqmh/4zv86Vo0pSyj6iKJH3xljr+m6RUDPEuov2A8MB5vDa0TWD0y6huR9u+cETGRQyEk9hm4C2wuSpDGvlhm5Gb+WUc7kPHA4x3UxNpplcxvGyyICzhzX9smSwtqn2pQ+Tj2t1GonZpmkBdjRN12zjJCoj/ThhajeGP+bzX2/OERNNKyoqn3KPF4M6ZkLBkKkHkHwcoSK8LhZKFc185hGDkKoBJ7k8fN5tkq0EkiG7YKtk/bMyLI8Ppb29MHcFvgN81840x95XcKHbb2GcdgwAApq73wcQWg06GRd52g+TzzhjCoJ7V+DhEjdIWmAXalXzyfxndyk2SSTzknrpukuj7U2Mu0WQPOLnQTLEY2UBa4LLln9UjM4ie1HF5xpgy0CeBzni6yevUedHTnva6kE+cak0SXE0yFgBtK3QNDjnxldZBYLAEAdgcWll3WpQH4yuWVaxxxntLfRKQoIIjPlvnPtLoISSu+9xoCsf9dkhCmO6PcnBLpCzF1mYFv8ATfGa6yHOO/DU2ijZyTGpSMAGhW75zx3U31urLtBGVhS728ULz1oi/TSvIdQ5aq2kWDkTUSwerNp1kEaSXZ/OONrOUnx4XV6l9Q6rG7k9vc2PdP6jL0mb2OWUiyt5Ym6LpIiBpWDsR9XesUT+HZGkLF915ty1VvQdYg6hIGZvRlIN7+xyl+nkn9m0uT9I+wyX0roWj00MzdSlYOtGLaf/AHnKXR9XqInLnUbgeFBAJy3/AIZP9BfSuQKN33rg5uOL0mLwFlZTxuWyfm8uCPeocqpY+RxmJo90u5Y1HFbjycz21xEWJZIpBIpoX7twq8DqPU1ur2RxuDEOWMezg+Sf82WzpF3h2Xe93uc3WOMqMzGV7ZvqPnK/0XEeeXQp7nXf6wICAchjfP8AbMPpwRS1fnn6sqNpF/XCSP6FACgd/vzgNfqDACgh3PyQxFV++H6XZv8AOaT5NMy6utrEBuNw5OGk0gkjYesCENKpYtwfj7ZKn6j1GFbmdGfgbnWzWUdD1nSSxIZhtl2020Ej850tc9PtLpoxKQzmrr6ePGY1kJ0rsA+8LyaOVItXoZyrRyqqg0QV7XgdRJpzqYtMjijyxY8YdHlG0UDzFtRLuBPKKe2HKl1G8MxU0Ky9qNPpkDBXVFC8jxWed1PU3TXhYYkOjU7QQtkn5/rjM5VcL9fBTJI3qygCuSBe37YDT6aV/UZUZ4ouXYGiBiwOojnd0BCseT4N5b6QyyqVIZC5AYkGhm9saTxGJodPFDH/ADUDEsqe57PYm+aAzQQ+nGpQoBZL3d/t4yvJovSLBI3KgkkqODz/AGzUOluYtMA4YcgGiMuhpFfTCd3WJyEA7MNtm+ef/e+MxaXpUsayajVzwue8fpXt8d75x+XSP6pYkuK2BWHYeO2dh0FxgMgJHFnDe/pk087B/EupB96C/wD645o+vTzOysKXycknQc2OMPDonB9py4h6r1UGsUgMXsec7Nr4kBBN5GhSQUCTWakgsWScOI13VH/E4Txuwv8AicQrYxBqqzz0ke08DBMsvcXj+cHdXptWJeB2OS9Vo4pWs1uzGlE7CipwraScm8ZJGerWF0oiUG822oeKO4jyM02llrnOrAwWiLy5lXVeb6v1XqEwKIzIPkZI0vWNbo5AWkZh9znsJen+oTaDEdT0FZTwmXMW6N0r+K/VpXY/uctr1sMPr/vnmtP/AAyIzag46ek+mQAWvKY432usp6eh/wAWBj74H/FWa+GyQ0TxIQc5DPVKeGHfL88V3VgawvboxBJ7Xg5Na4Uq5LDuOcmhiCdrd82qM45y/OHutSumoeparDafSaRNwPY5iLRktZ84eXSEkUT2wsWx9PAgZo9KkZLqQS4uvuPvgtR0+P1NssxEin3V853T6d42DBiD8g5toAWLG78nCY+TcnF06spjklZlPycx6On0SAEgi7GYmUr2JH74vPB6yUzE4zGC5Wq8Ji18jNp3YIFHDVwc6sCRuVkk2mu+RdHHNpXLQSMt+MLJJKzW/Jy/NdqH6gorbp2YHjdeYgn1Do7s0bAcLYq8nEllo52OVlXaG4zXEZuT08nVYmgg/wCEAkUDc12CcWbXQuSxCoT45GSFkpCC1nF2k5+o/wBcJ/OHuqB0Y+M6sSrxlCRQLFYk/DHMTK10uMjYiBHGYki4rCQnPpCd2WxoCPShu4xmPRKOTWEUe3NlyBhbWpI3Hpo18DN+kpB4xcysBhFY1d4bp1GJUAB4xauccbkUcUnG0cZqVnKOEqO+aQocnap2AsHM6eZ/nNatjHUWTtC+2ji8htuBeA9VhwDgm1Dq2EhtMTwq68gXkrUaYKxNDHTOzeMBO13xnTFzpJPg49GKUcd8X2AjGo0Hpg42qNq7DteHjZmI5xVBT3eNwd8zTPY3IGKTvtPJx+The3jInUHO7g5nHy1l6FaTd5sZhyVF3iqO23vnHkb5zppz6MLMAKJzRlUjismmVt2aDn5xWzjEHMcXi/qtdZoOcgMzkDAl7ODkcjB+ocQ//9k=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74" name="AutoShape 2" descr="http://1.bp.blogspot.com/_1V7wnZxPqok/SfhTKqUoaoI/AAAAAAAAMPs/h60D0w2B7dU/s400/cartoon+math+miracl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2" descr="http://www.it-is-funny.com/images/isaac_newton_new.jpg"/>
          <p:cNvPicPr>
            <a:picLocks noChangeAspect="1" noChangeArrowheads="1"/>
          </p:cNvPicPr>
          <p:nvPr/>
        </p:nvPicPr>
        <p:blipFill>
          <a:blip r:embed="rId3" cstate="print"/>
          <a:srcRect b="9392"/>
          <a:stretch>
            <a:fillRect/>
          </a:stretch>
        </p:blipFill>
        <p:spPr bwMode="auto">
          <a:xfrm>
            <a:off x="2066925" y="1339780"/>
            <a:ext cx="5857875" cy="4222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velocity needed to “escape” the gravitational force</a:t>
            </a:r>
            <a:endParaRPr lang="en-US" dirty="0"/>
          </a:p>
        </p:txBody>
      </p:sp>
      <p:graphicFrame>
        <p:nvGraphicFramePr>
          <p:cNvPr id="206850" name="Object 2"/>
          <p:cNvGraphicFramePr>
            <a:graphicFrameLocks noChangeAspect="1"/>
          </p:cNvGraphicFramePr>
          <p:nvPr/>
        </p:nvGraphicFramePr>
        <p:xfrm>
          <a:off x="2362200" y="3124200"/>
          <a:ext cx="4235450" cy="2397125"/>
        </p:xfrm>
        <a:graphic>
          <a:graphicData uri="http://schemas.openxmlformats.org/presentationml/2006/ole">
            <p:oleObj spid="_x0000_s234498" name="Equation" r:id="rId4" imgW="1930320" imgH="1091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Discussion: Launching Rockets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launching a rocket to escape the Earth’s gravity, does the mass of the rocket matter? Why or why not?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1430" y="3962400"/>
            <a:ext cx="78719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The escape velocity does not depend on mass. But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the kinetic energy does. Thus, a more massive rocket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requires more fuel.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Discussion: Launching Rockets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launching a rocket to escape the Earth’s gravity, does the mass of the rocket matter? Why or why not?</a:t>
            </a:r>
          </a:p>
          <a:p>
            <a:r>
              <a:rPr lang="en-US" dirty="0" smtClean="0"/>
              <a:t>Which planet has the smallest  escape velocity?</a:t>
            </a:r>
          </a:p>
        </p:txBody>
      </p:sp>
      <p:pic>
        <p:nvPicPr>
          <p:cNvPr id="234498" name="Picture 2"/>
          <p:cNvPicPr>
            <a:picLocks noChangeAspect="1" noChangeArrowheads="1"/>
          </p:cNvPicPr>
          <p:nvPr/>
        </p:nvPicPr>
        <p:blipFill>
          <a:blip r:embed="rId3" cstate="print"/>
          <a:srcRect l="26875" t="47000" r="21875" b="38000"/>
          <a:stretch>
            <a:fillRect/>
          </a:stretch>
        </p:blipFill>
        <p:spPr bwMode="auto">
          <a:xfrm>
            <a:off x="243840" y="4419600"/>
            <a:ext cx="874776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14800" y="6172200"/>
            <a:ext cx="1537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Mercury!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Discussion: Launching Rockets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launching a rocket to escape the Earth’s gravity, does the mass of the rocket matter? Why or why not?</a:t>
            </a:r>
          </a:p>
          <a:p>
            <a:r>
              <a:rPr lang="en-US" dirty="0" smtClean="0"/>
              <a:t>Which planet has the smallest  escape velocity?</a:t>
            </a:r>
          </a:p>
          <a:p>
            <a:r>
              <a:rPr lang="en-US" dirty="0" smtClean="0"/>
              <a:t>What would be the escape velocity of a black hole?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5257800"/>
            <a:ext cx="1322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Infinity!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Disscussion</a:t>
            </a:r>
            <a:r>
              <a:rPr lang="en-US" dirty="0" smtClean="0"/>
              <a:t>: Launching Rockets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launching a rocket to escape the Earth’s gravity, does the mass of the rocket matter? Why or why not?</a:t>
            </a:r>
          </a:p>
          <a:p>
            <a:r>
              <a:rPr lang="en-US" sz="2800" dirty="0" smtClean="0"/>
              <a:t>Which planet has the smallest  escape velocity?</a:t>
            </a:r>
          </a:p>
          <a:p>
            <a:r>
              <a:rPr lang="en-US" sz="2800" dirty="0" smtClean="0"/>
              <a:t>What would be the escape velocity of a black hole?</a:t>
            </a:r>
          </a:p>
          <a:p>
            <a:r>
              <a:rPr lang="en-US" sz="2800" dirty="0" smtClean="0"/>
              <a:t>Does the direction of launch from the earth matter? Why or why not?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1200" y="5105400"/>
            <a:ext cx="882280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Want to launch eastward to take advantage of the Earth’s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rotational velocity. Also want to launch along Earth’s orbital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path, as well.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 Launching Rockets</a:t>
            </a:r>
            <a:endParaRPr lang="en-US" dirty="0"/>
          </a:p>
        </p:txBody>
      </p:sp>
      <p:sp>
        <p:nvSpPr>
          <p:cNvPr id="240642" name="AutoShape 2" descr="http://www.sstd.rl.ac.uk/news/cassini/images/hohmann_lg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44" name="AutoShape 4" descr="http://www.sstd.rl.ac.uk/news/cassini/images/hohmann_lg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46" name="AutoShape 6" descr="http://www.sstd.rl.ac.uk/news/cassini/images/hohmann_lg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earth orbit launc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0300" y="1676400"/>
            <a:ext cx="4762500" cy="46196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486400"/>
            <a:ext cx="3352800" cy="1219200"/>
          </a:xfrm>
        </p:spPr>
        <p:txBody>
          <a:bodyPr/>
          <a:lstStyle/>
          <a:p>
            <a:pPr marL="347472">
              <a:spcBef>
                <a:spcPts val="0"/>
              </a:spcBef>
              <a:buNone/>
            </a:pPr>
            <a:r>
              <a:rPr lang="en-US" sz="2000" dirty="0" smtClean="0"/>
              <a:t>Launch with Earth’s rotation</a:t>
            </a:r>
          </a:p>
          <a:p>
            <a:pPr marL="347472">
              <a:spcBef>
                <a:spcPts val="0"/>
              </a:spcBef>
              <a:buNone/>
            </a:pPr>
            <a:r>
              <a:rPr lang="en-US" sz="2000" dirty="0" smtClean="0"/>
              <a:t>Launch with Earth’s orbital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Launch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http://www.youtube.com/watch?v=4FROxZ5i67k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36546" name="AutoShape 2" descr="data:image/jpeg;base64,/9j/4AAQSkZJRgABAQAAAQABAAD/2wCEAAMCAgMCAgMDAwMEAwMEBQgFBQQEBQoHBwYIDAoMDAsKCwsNDhIQDQ4RDgsLEBYQERMUFRUVDA8XGBYUGBIUFRQBAwQEBQQFCQUFCRQNCw0UFBQUFBQUFBQUFBQUFBQUFBQUFBQUFBQUFBQUFBQUFBQUFBQUFBQUFBQUFBQUFBQUFP/AABEIADwAUAMBIgACEQEDEQH/xAAfAAABBQEBAQEBAQAAAAAAAAAAAQIDBAUGBwgJCgv/xAC1EAACAQMDAgQDBQUEBAAAAX0BAgMABBEFEiExQQYTUWEHInEUMoGRoQgjQrHBFVLR8CQzYnKCCQoWFxgZGiUmJygpKjQ1Njc4OTpDREVGR0hJSlNUVVZXWFlaY2RlZmdoaWpzdHV2d3h5eoOEhYaHiImKkpOUlZaXmJmaoqOkpaanqKmqsrO0tba3uLm6wsPExcbHyMnK0tPU1dbX2Nna4eLj5OXm5+jp6vHy8/T19vf4+fr/xAAfAQADAQEBAQEBAQEBAAAAAAAAAQIDBAUGBwgJCgv/xAC1EQACAQIEBAMEBwUEBAABAncAAQIDEQQFITEGEkFRB2FxEyIygQgUQpGhscEJIzNS8BVictEKFiQ04SXxFxgZGiYnKCkqNTY3ODk6Q0RFRkdISUpTVFVWV1hZWmNkZWZnaGlqc3R1dnd4eXqCg4SFhoeIiYqSk5SVlpeYmZqio6Slpqeoqaqys7S1tre4ubrCw8TFxsfIycrS09TV1tfY2dri4+Tl5ufo6ery8/T19vf4+fr/2gAMAwEAAhEDEQA/APiPwuc+HtOHpAn8q03Ge4rK8LYGgadn/ngn8q0pDhuOlfd0YWpx9EeNPWTADFSKMjB6fyqMN60ufSt+UlDmHFIEBoJzVvSdNl1a8EEWAApd2JA2qBknn2/+tnpUP3Vdk8vNoVgB24HvQxwMVseLfD0nhjUlsptqXKoGlhBJaIkZCvxjd6jtWGWprVXE48ugN0qpqY/0G4/65P8Ayq1vDVU1Mf6Fce8T/wAq5qkWoMcVqQ+Fh/xIdOP/AEwT+VabjLVm+FzjQNO/64J/KtNuvFdFH+HH0RvJe8xoHNP2URjdViOMmtiOUrFDgY69K9O8AaXb+FdMuvFOpxb7WyZfIifBW4uyMxpg9VTh24/uqcbq6P8AZ3/Zw8RfG2/v59NtS9npwQPIwwplY/KuTxwMueegAHJFVfi34VvND8QjwzqFtLpNlozvC0MnzOzA/PKQeNzkA8cYCjtXD7WFWq6Sex6P1aUaPtbrX8PP0fRnk2q6nc6tfXF7eO8tzcu0rySHLMSSck+vJrOf5hVm+uRJM3p0A9qrLya7rHmAKo6qP9AuR/0yf+VXyMVS1Rc2Vx/1yf8AlXPUV4MFoyv4Z/5AOn/9cE/lWjJzx2rP8Lpu0HT/APr3T+VbCRZNa0f4cfRHS3eTEt4mZh2z3r6c/ZD/AGTLv4++IXvNW+06f4QtP9fexpg3EmR+5jJ4z3J5wKofsl/so6n+0B4j866Eun+FLJgby+CEGX/plESMF/5A1+uHgzwbpHgPwzY6FodqllptnGscUcYA6DG446k9Sa8PHY7kvSp7nXTp23KHgvwF4a+EnhVNK0DTrfR9JtVMjLEMZwOXdjyzepJ/wr8n/j58SF+KvxB8Y6jAVhkuA7QhlB3xRH5VU9jtGT9DX6GftjfFaLwH8M7jTYrgR6jq6PAoR8MqY5P9K/ITXbx5byR0ZkYsRlTgjtWeV0OdOq9ztq/uaCm/t6fJHNShpZM1LEpUDNOjjqwIwBX1B4L12KjDJqpqZxp9z/1yf+VaMiAVnat/x4XP/XJ/5Vz1PgYkReF/m0DT8D/lgn8q9s/Z7+Amu/Hjx1baNpkDpYoytf6hs3R2sWTliemTggDua8b8GKG0PTM/88U/9Br9vv2Ufhronw6+DOgRaRFIp1G2iv7mWZgzvK6AnnA4GeB2ry8ViXh8NG27R6UYJybZ6D8NfAll8M/BGjeF9NaSSx0u3W3ikmILuB/E2ABk10p60oGKxfGd9LpnhnUrmEgSxwOyk+uK+Qb69zqiueSifnB+3l8So/EXxCms7eUPBp0YgTacgnncfzr4rvm3ua9Y+PE7yeOdSBY7fNPH6/1rySb5nOfWvv8AB01Soxiuw80f7/2a2joESkClY1L/AAVE3Sutux4jViCVgVxWRq7A2Fx/1zf+Vac3Q1k6qv8AoVyOeImP/jprnqu0GC1P/9k="/>
          <p:cNvSpPr>
            <a:spLocks noChangeAspect="1" noChangeArrowheads="1"/>
          </p:cNvSpPr>
          <p:nvPr/>
        </p:nvSpPr>
        <p:spPr bwMode="auto">
          <a:xfrm>
            <a:off x="155575" y="-274638"/>
            <a:ext cx="762000" cy="571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6548" name="Picture 4" descr="http://www.intothemusic.biz/wp-content/uploads/2010/04/space_shuttle_laun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2895600"/>
            <a:ext cx="2886075" cy="32549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6611779"/>
            <a:ext cx="46907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http://www.intothemusic.biz/wp-content/uploads/2010/04/space_shuttle_launch.jpg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Satellites</a:t>
            </a:r>
          </a:p>
          <a:p>
            <a:pPr lvl="1"/>
            <a:r>
              <a:rPr lang="en-US" dirty="0" smtClean="0"/>
              <a:t>Escape velocity depends on the gravitational field of planet</a:t>
            </a:r>
          </a:p>
          <a:p>
            <a:pPr lvl="1"/>
            <a:r>
              <a:rPr lang="en-US" dirty="0" smtClean="0"/>
              <a:t>Launch with rotational and orbital velocity </a:t>
            </a:r>
            <a:r>
              <a:rPr lang="en-US" smtClean="0"/>
              <a:t>of Earth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Newton’s law of Gravity</a:t>
            </a:r>
          </a:p>
          <a:p>
            <a:r>
              <a:rPr lang="en-US" dirty="0" smtClean="0"/>
              <a:t>Gravitational Potential Energy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Satellites</a:t>
            </a:r>
          </a:p>
          <a:p>
            <a:r>
              <a:rPr lang="en-US" b="1" dirty="0" err="1" smtClean="0">
                <a:solidFill>
                  <a:srgbClr val="00B050"/>
                </a:solidFill>
              </a:rPr>
              <a:t>Kepler’s</a:t>
            </a:r>
            <a:r>
              <a:rPr lang="en-US" b="1" dirty="0" smtClean="0">
                <a:solidFill>
                  <a:srgbClr val="00B050"/>
                </a:solidFill>
              </a:rPr>
              <a:t> Laws of Planetary Motion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Orbital Shape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Orbital Areas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Orbital Period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Cavendish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429000"/>
            <a:ext cx="4343400" cy="1371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Uses a torsional pendulum</a:t>
            </a:r>
          </a:p>
          <a:p>
            <a:pPr>
              <a:buNone/>
            </a:pPr>
            <a:r>
              <a:rPr lang="en-US" dirty="0" smtClean="0"/>
              <a:t>F=</a:t>
            </a:r>
            <a:r>
              <a:rPr lang="en-US" dirty="0" err="1" smtClean="0"/>
              <a:t>GMm</a:t>
            </a:r>
            <a:r>
              <a:rPr lang="en-US" dirty="0" smtClean="0"/>
              <a:t>/r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pic>
        <p:nvPicPr>
          <p:cNvPr id="289794" name="Picture 2" descr="http://upload.wikimedia.org/wikipedia/commons/thumb/9/91/Cavendish_Torsion_Balance_Diagram.svg/220px-Cavendish_Torsion_Balance_Diagram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1905000"/>
            <a:ext cx="4229100" cy="46327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Satellites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Centripetal Force and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 object (like a satellite) in circular motion due to gravity</a:t>
            </a:r>
            <a:endParaRPr lang="en-US" dirty="0"/>
          </a:p>
        </p:txBody>
      </p:sp>
      <p:pic>
        <p:nvPicPr>
          <p:cNvPr id="4" name="Picture 3" descr="earthsorb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63824" y="3429000"/>
            <a:ext cx="3470176" cy="268605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625824" y="4572000"/>
            <a:ext cx="5334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" y="4191000"/>
            <a:ext cx="1073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/>
              <a:t>F</a:t>
            </a:r>
            <a:r>
              <a:rPr lang="en-US" sz="2800" b="1" i="1" baseline="-25000" dirty="0" err="1" smtClean="0"/>
              <a:t>c</a:t>
            </a:r>
            <a:r>
              <a:rPr lang="en-US" sz="2800" b="1" i="1" baseline="-25000" dirty="0" smtClean="0"/>
              <a:t> </a:t>
            </a:r>
            <a:r>
              <a:rPr lang="en-US" sz="2800" b="1" i="1" dirty="0" smtClean="0"/>
              <a:t>= F</a:t>
            </a:r>
            <a:r>
              <a:rPr lang="en-US" sz="2800" b="1" i="1" baseline="-25000" dirty="0" smtClean="0"/>
              <a:t>G</a:t>
            </a:r>
            <a:endParaRPr lang="en-US" sz="2800" b="1" i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611779"/>
            <a:ext cx="3454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http://qwickstep.com/search/earth-orbit-around-the-sun.html</a:t>
            </a:r>
            <a:endParaRPr lang="en-US" sz="1000" dirty="0"/>
          </a:p>
        </p:txBody>
      </p:sp>
      <p:graphicFrame>
        <p:nvGraphicFramePr>
          <p:cNvPr id="204802" name="Object 2"/>
          <p:cNvGraphicFramePr>
            <a:graphicFrameLocks noChangeAspect="1"/>
          </p:cNvGraphicFramePr>
          <p:nvPr/>
        </p:nvGraphicFramePr>
        <p:xfrm>
          <a:off x="5943600" y="3313112"/>
          <a:ext cx="2054225" cy="2554288"/>
        </p:xfrm>
        <a:graphic>
          <a:graphicData uri="http://schemas.openxmlformats.org/presentationml/2006/ole">
            <p:oleObj spid="_x0000_s238594" name="Equation" r:id="rId5" imgW="838080" imgH="1041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Question: Moon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Moon-Earth distance were to shrink what would happen to the Moon’s kinetic energy?</a:t>
            </a:r>
          </a:p>
          <a:p>
            <a:endParaRPr lang="en-US" dirty="0" smtClean="0"/>
          </a:p>
          <a:p>
            <a:pPr marL="971550" lvl="1" indent="-514350">
              <a:buAutoNum type="alphaUcParenR"/>
            </a:pPr>
            <a:r>
              <a:rPr lang="en-US" dirty="0" smtClean="0"/>
              <a:t>Increase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Stay the same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Decrease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3581400" y="3733800"/>
            <a:ext cx="914400" cy="457200"/>
          </a:xfrm>
          <a:prstGeom prst="lef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Question: Moon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Moon-Earth distance were to shrink what would happen to the period of the moon?</a:t>
            </a:r>
          </a:p>
          <a:p>
            <a:endParaRPr lang="en-US" dirty="0" smtClean="0"/>
          </a:p>
          <a:p>
            <a:pPr marL="971550" lvl="1" indent="-514350">
              <a:buAutoNum type="alphaUcParenR"/>
            </a:pPr>
            <a:r>
              <a:rPr lang="en-US" dirty="0" smtClean="0"/>
              <a:t>Increase (Greater than ~28 days)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Stay the same at ~28 days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Decrease (Less than ~28 days)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6248400" y="4800600"/>
            <a:ext cx="914400" cy="457200"/>
          </a:xfrm>
          <a:prstGeom prst="lef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Gravitational potential energy increases as distance increases</a:t>
            </a:r>
          </a:p>
          <a:p>
            <a:r>
              <a:rPr lang="en-US" dirty="0" smtClean="0"/>
              <a:t>Kinetic energy decreases as distance increases</a:t>
            </a:r>
          </a:p>
          <a:p>
            <a:r>
              <a:rPr lang="en-US" dirty="0" smtClean="0"/>
              <a:t>So, why do higher </a:t>
            </a:r>
            <a:r>
              <a:rPr lang="en-US" dirty="0" err="1" smtClean="0"/>
              <a:t>orbitals</a:t>
            </a:r>
            <a:r>
              <a:rPr lang="en-US" dirty="0" smtClean="0"/>
              <a:t> have more energy?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05826" name="Object 2"/>
          <p:cNvGraphicFramePr>
            <a:graphicFrameLocks noChangeAspect="1"/>
          </p:cNvGraphicFramePr>
          <p:nvPr/>
        </p:nvGraphicFramePr>
        <p:xfrm>
          <a:off x="2362200" y="4114800"/>
          <a:ext cx="4819650" cy="2230438"/>
        </p:xfrm>
        <a:graphic>
          <a:graphicData uri="http://schemas.openxmlformats.org/presentationml/2006/ole">
            <p:oleObj spid="_x0000_s233474" name="Equation" r:id="rId4" imgW="219708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Question: Satellite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Satellite orbiting the Earth in a circular orbit wants to go to a lower orbit. What should the satellite do?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/>
              <a:t>	A) Nothing. It is falling toward the earth.</a:t>
            </a:r>
          </a:p>
          <a:p>
            <a:pPr>
              <a:buNone/>
            </a:pPr>
            <a:r>
              <a:rPr lang="en-US" sz="2800" dirty="0" smtClean="0"/>
              <a:t>	B) Turn on rocket thrusters to accelerate, moving to a lower orbital.</a:t>
            </a:r>
          </a:p>
          <a:p>
            <a:pPr>
              <a:buNone/>
            </a:pPr>
            <a:r>
              <a:rPr lang="en-US" sz="2800" dirty="0" smtClean="0"/>
              <a:t>	C) Turn on rocket thrusters to decelerate, moving to a lower orbital</a:t>
            </a:r>
            <a:endParaRPr lang="en-US" sz="2800" dirty="0"/>
          </a:p>
        </p:txBody>
      </p:sp>
      <p:sp>
        <p:nvSpPr>
          <p:cNvPr id="4" name="Left Arrow 3"/>
          <p:cNvSpPr/>
          <p:nvPr/>
        </p:nvSpPr>
        <p:spPr>
          <a:xfrm rot="5400000">
            <a:off x="6705600" y="5562600"/>
            <a:ext cx="914400" cy="457200"/>
          </a:xfrm>
          <a:prstGeom prst="lef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4426</TotalTime>
  <Words>476</Words>
  <Application>Microsoft Office PowerPoint</Application>
  <PresentationFormat>On-screen Show (4:3)</PresentationFormat>
  <Paragraphs>92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PHYS16 – Lecture 29</vt:lpstr>
      <vt:lpstr>This Week</vt:lpstr>
      <vt:lpstr>Cavendish Experiment</vt:lpstr>
      <vt:lpstr>Satellites</vt:lpstr>
      <vt:lpstr>Centripetal Force and Gravity</vt:lpstr>
      <vt:lpstr>Example Question: Moon Energy</vt:lpstr>
      <vt:lpstr>Example Question: Moon Period</vt:lpstr>
      <vt:lpstr>Orbital Energy</vt:lpstr>
      <vt:lpstr>Example Question: Satellite</vt:lpstr>
      <vt:lpstr>Escape velocity</vt:lpstr>
      <vt:lpstr>Discussion: Launching Rockets</vt:lpstr>
      <vt:lpstr>Discussion: Launching Rockets</vt:lpstr>
      <vt:lpstr>Discussion: Launching Rockets</vt:lpstr>
      <vt:lpstr>Disscussion: Launching Rockets</vt:lpstr>
      <vt:lpstr>Discussion: Launching Rockets</vt:lpstr>
      <vt:lpstr>Discovery Launch</vt:lpstr>
      <vt:lpstr>Main Points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Grego</dc:creator>
  <cp:lastModifiedBy>Grego</cp:lastModifiedBy>
  <cp:revision>259</cp:revision>
  <dcterms:created xsi:type="dcterms:W3CDTF">2010-09-09T09:10:07Z</dcterms:created>
  <dcterms:modified xsi:type="dcterms:W3CDTF">2011-04-12T01:15:57Z</dcterms:modified>
</cp:coreProperties>
</file>