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8" r:id="rId2"/>
    <p:sldId id="353" r:id="rId3"/>
    <p:sldId id="455" r:id="rId4"/>
    <p:sldId id="464" r:id="rId5"/>
    <p:sldId id="465" r:id="rId6"/>
    <p:sldId id="466" r:id="rId7"/>
    <p:sldId id="467" r:id="rId8"/>
    <p:sldId id="468" r:id="rId9"/>
    <p:sldId id="469" r:id="rId10"/>
    <p:sldId id="470" r:id="rId11"/>
    <p:sldId id="473" r:id="rId12"/>
    <p:sldId id="471" r:id="rId13"/>
    <p:sldId id="472" r:id="rId14"/>
    <p:sldId id="474" r:id="rId15"/>
    <p:sldId id="475" r:id="rId16"/>
    <p:sldId id="476" r:id="rId17"/>
    <p:sldId id="479" r:id="rId18"/>
    <p:sldId id="478" r:id="rId19"/>
    <p:sldId id="480" r:id="rId20"/>
    <p:sldId id="481" r:id="rId21"/>
    <p:sldId id="482" r:id="rId22"/>
    <p:sldId id="483" r:id="rId23"/>
    <p:sldId id="484" r:id="rId24"/>
    <p:sldId id="485" r:id="rId25"/>
    <p:sldId id="4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3557" autoAdjust="0"/>
  </p:normalViewPr>
  <p:slideViewPr>
    <p:cSldViewPr>
      <p:cViewPr varScale="1">
        <p:scale>
          <a:sx n="62" d="100"/>
          <a:sy n="62" d="100"/>
        </p:scale>
        <p:origin x="-68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9957-DC0C-442D-B49C-55F2B22ADD2F}" type="datetimeFigureOut">
              <a:rPr lang="en-US" smtClean="0"/>
              <a:pPr/>
              <a:t>4/11/2011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705C75-BA31-4FD8-AC78-A797232570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D43E763-CB73-4D79-8E15-B7A68BEAF44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705C75-BA31-4FD8-AC78-A79723257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B851-3012-4745-A4FA-5CE6B88337B6}"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B851-3012-4745-A4FA-5CE6B88337B6}" type="datetimeFigureOut">
              <a:rPr lang="en-US" smtClean="0"/>
              <a:pPr/>
              <a:t>4/11/2011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B851-3012-4745-A4FA-5CE6B88337B6}"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B851-3012-4745-A4FA-5CE6B88337B6}" type="datetimeFigureOut">
              <a:rPr lang="en-US" smtClean="0"/>
              <a:pPr/>
              <a:t>4/11/2011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B851-3012-4745-A4FA-5CE6B88337B6}" type="datetimeFigureOut">
              <a:rPr lang="en-US" smtClean="0"/>
              <a:pPr/>
              <a:t>4/11/2011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B851-3012-4745-A4FA-5CE6B88337B6}" type="datetimeFigureOut">
              <a:rPr lang="en-US" smtClean="0"/>
              <a:pPr/>
              <a:t>4/11/2011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B851-3012-4745-A4FA-5CE6B88337B6}" type="datetimeFigureOut">
              <a:rPr lang="en-US" smtClean="0"/>
              <a:pPr/>
              <a:t>4/11/2011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597D1-9B81-48DB-B6B3-E5DFFA837F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B851-3012-4745-A4FA-5CE6B88337B6}" type="datetimeFigureOut">
              <a:rPr lang="en-US" smtClean="0"/>
              <a:pPr/>
              <a:t>4/11/2011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597D1-9B81-48DB-B6B3-E5DFFA837F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3.bin"/><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1470025"/>
          </a:xfrm>
        </p:spPr>
        <p:txBody>
          <a:bodyPr/>
          <a:lstStyle/>
          <a:p>
            <a:r>
              <a:rPr lang="en-US" dirty="0" smtClean="0"/>
              <a:t>PHYS16 – Lecture 30</a:t>
            </a:r>
            <a:endParaRPr lang="en-US" dirty="0"/>
          </a:p>
        </p:txBody>
      </p:sp>
      <p:sp>
        <p:nvSpPr>
          <p:cNvPr id="3" name="Subtitle 2"/>
          <p:cNvSpPr>
            <a:spLocks noGrp="1"/>
          </p:cNvSpPr>
          <p:nvPr>
            <p:ph type="subTitle" idx="1"/>
          </p:nvPr>
        </p:nvSpPr>
        <p:spPr>
          <a:xfrm>
            <a:off x="609600" y="5334000"/>
            <a:ext cx="8077200" cy="1752600"/>
          </a:xfrm>
        </p:spPr>
        <p:txBody>
          <a:bodyPr/>
          <a:lstStyle/>
          <a:p>
            <a:pPr algn="r"/>
            <a:endParaRPr lang="en-US" dirty="0" smtClean="0"/>
          </a:p>
          <a:p>
            <a:pPr algn="r"/>
            <a:r>
              <a:rPr lang="en-US" dirty="0" smtClean="0"/>
              <a:t>Ch. 13 Gravitation</a:t>
            </a:r>
            <a:endParaRPr lang="en-US" dirty="0"/>
          </a:p>
        </p:txBody>
      </p:sp>
      <p:sp>
        <p:nvSpPr>
          <p:cNvPr id="32770" name="AutoShape 2" descr="data:image/jpeg;base64,/9j/4AAQSkZJRgABAQAAAQABAAD/2wBDAAkGBwgHBgkIBwgKCgkLDRYPDQwMDRsUFRAWIB0iIiAdHx8kKDQsJCYxJx8fLT0tMTU3Ojo6Iys/RD84QzQ5Ojf/2wBDAQoKCg0MDRoPDxo3JR8lNzc3Nzc3Nzc3Nzc3Nzc3Nzc3Nzc3Nzc3Nzc3Nzc3Nzc3Nzc3Nzc3Nzc3Nzc3Nzc3Nzf/wAARCACdAOwDASIAAhEBAxEB/8QAGwAAAwEBAQEBAAAAAAAAAAAAAwQFAgEGAAf/xAA4EAACAgEDAwMDAgQEBgMBAAABAgMRAAQSIQUxQRMiUTJhcRSBBiORoRVCUuEkNLHB0fAlYvFD/8QAGAEBAQEBAQAAAAAAAAAAAAAAAQACAwT/xAAeEQEBAAMAAwEBAQAAAAAAAAAAAQIREiExQRMDUf/aAAwDAQACEQMRAD8A851aUjULXxmwHMamjQj5rxzi/ViP1w23t++HM0iRuiHgxgEZ7PrziwE7S1duLxuSYHSwqqAEMSzXy35+2Ah3jRngUcJ6DvphKPpVjfOITverOxDBWY7SRwaONaAF5ZKY2KIFXeLagCL/APqsim2ABPHPIr84/wBMEb6b1fUUMW21fuGEW9GzBJFrg5+k3/0yTr5WbSmNnYorkqt8Ak80MsaiKSLVKWJo9gfxkfVoraOVi1NuPGNTHJ0UYFXR5JrN6Jy3Ybjt/rg2X/45CDzzmumsY9rA+4DjDaD6huLiSRQp3/SB2x1VJidwQAoF884r1ASTT3NYNgn/ALY7GI90fqqRFQ3le5GMVM9HXQwdU0kvUw02mbl0jNN2P9ecY0M3TY/4i9ZtJNPoknYxwd2Ir23+O+KsmmknA01xpGC1yGy/PAr574BdVPpZjLBKySL7Q47gduDgi/XGE+sleFFVZHJRV4As8Vi4Uou1hyO+G6tRANcnzgNOpeM0e2BHjorESardjvQ5GbVTxk+1huIqxxxdfucQQ/y057McZ6Q6prRtLb2UhvivGMBiSZ2ZomoqlqvFcX/v5xnRMG0yhrNCjRxR6aWS6Bsm67/bGengnTuQpIBIDDsM3PaT9SvuO26H374jqUvTy+02HBu8q6uEiMuz0e+2vGJzRiUtFEwpkBtuKwqTtRzpoW+DRz7Z6uoXYwAAvnPtjNAYiRYbg4Ce4pEFg8jkecwVN4nmiEirwnDH4zXSZYhHUysxAITnsfvghI/6V0U8brr7/OL6GQo7Kw5DdsfoXtJrNLpNZp31WhXURbmBF01Htz4xebUyT9Qid9gABTsaA+9cnFdUQFv/AEsCMxqGK7XU/BzVn0BSVHq5CaNNew/GUxMzKpXha4HxkvWo36jfRplBvKOiZfQFsAR844zyqS6rA0es96nkWDmp6QtsbcPaLqs+10zanXCJ3VB/rIwclhm3DyO/4zDR/RVIgSSTYhNFqvb+wwyAlVTftDMbJPGA0OwBGlDemWG7YaNfbHQIQXBLMvu2nsbr/titIrXbADzf55w/SVY7gASbzkSepqjGCiBmq2PAxnpwfRzko1mypKnuMJ7SksrjXozOx5Asi+K+MU1mhvpup1SsVhDkKzrW9vgYbUN/xYahz/4xqPq+nX+Ddd0qZJmladXhKgbRRHn9scrpR54n/wCPXNaBk20wNlTWBYn9H+/bCaNlUKCOaOCVNDqo5Quh6hI66EyiV3jUF1NEcYAkBWCk7aIF98TQMxc7bQVfH3x6cQuUGiRvctbSPOW/J14C2MBGxBq++fOvqSFFBJYgADuecchEyoizRkojVtxPUsvrPtBBqx9sQZ/ifp0/T5xBPC0blAwUsDwfx+DktIpoIwzxkLf1dxeP9QnM7QyauWRrADMTbVgtL1DUaSHUafSS/wAiVlLAqDdHjvmdIHTkSRste4Nd5zp0hj6nFYBIPntn0Ubx7yQApPFHtgdMVXqELPe3fzXfGeGVvWsJNRJJJFRY+wqu1SPxnOnu8ZePfw/cA9/98a1S+rrPSkkJRVJUA8Cu+ffw0+jHURFr3ZdNLYcgf0/vWatOk/Wyu6EM1gX4xKNGldVQ8lSDl3rA0hXUjRsWiSQiMsOSvg55+It7KJsNX5y9oqwapQSLBxWZVMCNutjdiu1HKGp0s2nlIlRlEgsE+cnygiIgdgT2zNilPwOeVXuRYIzEAWWZaZFdlO7iqPeyfOY0re5AT3FY10jTxajqHoysFdiAhLUFPez+15IxHop9fui0kZdym4C/jAlD6BWQFXUUQRzYw+m1E+kZXhZonoru+Rn2nkX0HaQ7pbvcebObnlkr1Cb1oNOaACijnYZEMaleBXk5nUkzaYsRyG8ZvRSxNp19QEEccZfV8d1+mK9QJGDc3KQTxvOXuoaYtqyQp5OSHgiVZTLvDmzEUoi77H7V5yzx15ON2a0zpEiqAOT3wxiDQj07L7iCPAxSBPoBP++VI5oNPojHJtbeCylfF5lpDbTyF34AobiSQOBhNC4897wWqkBZwjWoPBquM7oQQaPe8J7S/Pp9O8ccqzn1Qu5lri/AvJM4CdNm3Rspd7Ryvcdjzj0iEkHgEKLGTZnkbSSRszbQ5KrfFnHJBaN1EVyR+oD/AJcHCKYWpUA/0wmntIB3BvnNxRte/wCr3djkg2QqpZXHuv2+e+V+nPphoSTGf1KgkEHmuMXTVRz6t1lgQLt28D6fvgIvCKQaahzkh1nkFWzAluxwGsZWnVowVPp8gnzjEiyCQmZgWLWSTyTgtYyFo4wgVgDyPOOk51FGOniZSCWHYDJ6KR3BFVxlTXSSLoISlBlrawXkG+/5xJpd0fvSpbtmPnMpxPrfnzgp1jj1ETROW9wskdjhY13SOfnx+2Kzn+aQ9imF1/bKh6GaQLGSC3uFEcUR3wMbokysvzhPURdCfUg3OQpVzdVXau2KvtVoyrBwQCa8H4zptGdaS7SAtRv4ye8Go0qRvLGUD+9GPZgO9H85Umijk3Mr0dgLbj3P2xDXbwEjMjNGlhEZrCA8kD98L7UB1sk2p1aBizttIAxHUwxxrW+yRbArW0/GOTna8Um5g45UjJ+qYkPfJ5v74ZKRtdv8ooLr4w8Olk1OrEcO3fV2zBRxz3+cX6fOFj5APGFmncI8KsQjNvI++ZnpGJJHNiRr2tx9hQzWgiWWKe5ApQ3z5xbdYU+GQc/jDjRSx/zGA2yLdXzmpfIsZKuNPIa9t2DmNFJplhqVGLbj2xqFoj6qlXKbRtQ81kfkE5VR+knURf4tJuUGM2u5VBKj5F8XnnNZCvqsFHFmrPOVNFr4nd0koi7yfrJIm1J9EnYe151+s/GItP6ksSgkEnwOcxqozGm0jm2GVNDPJpSHWJWR1K264prgBEKo98xlG8UGThyKvnDaIgcj5zLL/ON/ObgQJJwQb5rOf0qk5vYe3trM6jVx6zpqxyQqs0TG5VAG9T2B+SO1/GbKo6EtIFKpYX5xP00Gll2myR2GNQChVhULz/1zNTRqGYMqs3tJwEJLLz/+Y5PrZHESELSMCOO+SBT/AJlm55+rm7xnTHTmRwNyp3FHm6w3TToRq536hGzAqduzwcT0y/zStD6u5yQ4DO1XzfnBT+2dLFnkYfURmE3Y+eMFKNrIZFaje2vGKd1DFtEAWIo+M5IyNpWDJuloH1PNZ3UQOemGUqQvazxZxaGwpBsUvnChyPhz3OKaoETP/XKUbhG3DyPGKdUaEaknT7wpQXvHN+f2wqen0h1M/RZJNIoIEVSgHlUFWSPjkc/bIuweijnlQ4Bw3TyW0yKGIUgg0TzX/wCDMSbFhpVYqre5r4POaR9/SacNGuxCp2Kef64p6Y1GuRW2AyUASQoBPFk+BjEghIieNnquAPBxTUQSIizMQeK/fGwSsa+IQbY02tJC9Wp3Ka44PbEdTpi0bTMV2vIRQNEGvj4x5d5SUovCk3fIAydLbPIpA5oj7fjCmNjo2sh6LF1SRF/STOyRuGBJI8Ed84/pGEWLc/5sWAnWJVb1RE25kDE7T8kc5pv+XQV7uMzDW1P8mJj4sHNxyv60fJ2/SRgloacjmw/b84dAI03EbqYWcQOu+LU7XPJBvEJEBdjwOe2XXSHUgFZgEiUVuQKWNc+TkSeAmVirD92AxqPaRm9WYgkgXhIzISrHsMHpZxvdjEGU/wCTsD9s3bg2DtU9gBxl0tHUnYsqBjtHNXjiui9PkcIxkBosQCu09x+cm6b3zoL2gmtxPa/OVeq6fSQaeFdLqfXDR3IBdK19sbkZHnZCu87ga3c18fb9s3CyjUyegXKBrQvV1fF5ubTkIHPAJ8ecxBQLKq8k9z8ZgrUWll6jrI0V1DSsFLNwNxzHUOlz9L1EuleRTqENHYCVr5v98BZBoGgBffOj2xFtUrurRkR09EH5xqTEiaNnV/rBN58UIcAg38ZvTxMwci2pqLYzJABJ/KO9QBz8Y6DsvTtRB6WpcL6U97CGBJ/bxnIIAj2fntnzkesNxYLyay91DpGh/wALj1/SNdHP6aBtVHI9FSa4A/N/0zNuqYRh6XNqgCg9rMBR+fFZzrGmk6dN+j1UILgAhu/Bwuv6nLrWjRE9LZ2K4tq4tVq5i8hklk4t3Nk4+QDFM6aTc5JjjJAWx/3v+tYu0JkLyxqfSN1Zsj84xp5HhSVTEpLDkMv/AEwenaSJfSf6CexP2yTC6Rl1ASUFTwSCRgOqokWqRgAwK8jHBQcbbJ+MV6r6YnTY4cbBZ2kUfj/fJLH8PaQ9Sh2IkEfpBpLlfZYAFj++KdQ1k2uDPIUCqoRVjUKKUDwPP3wGgbbCaNgPn0wBLqKAPc+RxjIjQ/5RRAGbm3G3t/ti0rSUN9siubW6v7ZT07btBEsKiNm72SC35PnF9Qv6hT6EYQqLYlxz8nG0Qn6/qxvEkaqQDwg5N88nzWT2Vy5YJQCUeO2UYWQaqMqAtqLJ5BrMTrE+oamCqxJCr2wKRpy4lG9rCEFVft+2GWVvWJdQf/r4zJ4kACgEcEjzjUMMVM8je82KwiYlaOVJ2cESGiABxgIJDtYAWCLojG4jEV9P0+WB5vAiH09qupU15OOgaMEvpLIVIUGjeB1UEbSkqaFf5u+N6Yq+jcSSuZFPsBPH758VjP1Hnzjpm10QRCFTCrj2e8n5z6N5UmiPDrGwIDZa0ugOoiKMwG0ecXGjAmaq4PFZTGemt0q96jUmU1uY80KxieFlgWhwBjkGnjVWNktfAoVWMSoradUMYu/qs5aO3mp1ZowATyf6Z9pIQG9x/N5Xl0vA9vB44zMGk5J27vmuMNJnYslIKHtsMfP2wDaVv0nqWOTWzyMsRaZNjOxpxVKF4r85yGMR7riEgI7Y6W3n4ojGrgGjz2OGicxI4K+0jtXfKKadnRYz9CsSB8YSPQpLNsWgG+eMtIPpPSD1LUlHnTSgIWDuCQ1fHP8AXJxg9N64NHgg/wB89BtkfSHRgKERt33sffF20cbKlrTLwynzlpEJDGdGA271lbgiqI/65qSWeOBWKsvwa7/ONvo2CsdhIFE0M+ljaRVU7tg7AnscgRSQPE7uoZmFLz2HzikEUsvvChq5I/8AOVhpNoBQKOCDRN8fIOZ0UHpsx3UK5Umrw0tpRDNLJUYF/wCkcD8YDWqSijYKHc56DTx7HZogwYkngWKwOp0jSAyowG3kq1c46ultG09iJ6ogEdsK8DMzOOzdqypBpVrcY+DyQPONQCLTah5G0wkjZCApkIr9xlJVtMhLyxL6jFmUbVvwM+jgJL7+VSvaDy34x3Q6YvGQsZIS2Y32H/v9cL6JhXYRyy2KN3iEWZQJRaBQewBvF9UkfqRmPuDlaSFy9kEG+9YKeFkYMQPm6ypQ5YXWUhxTfHzmliZSGI233xnWQTyuJY73A8NWMqjOqhwOB3GZkVpKEEAAbeW5Nc4CYMsnNsd3Jz0fS9Doi+pOvleIhA0S3t3H+nxiM+jva0YY2fqK0pNX3+e3GI9Eoo3jh3GrY9rzpF83/bG20xaRgy0a5xlNHEqKHXmv9WakFWPTVY12ybiwsiqo4NFAavnG2gUbVTsBySeD35znolUsGyTXbDben2jlOnd9oFshXlQc+k2tGoUDluftg0WQSCvnGZdPLpzFLKg2uNy0bvLwgpNBLGrPwVHntf2574MKhAVBXzeH1UszcSPYLc0OLzkTKokJtTItDb/e8vK0+URksriiRxR4GN6bQUH3TojFCVINhvkXgJqJCqbFcWMPBHHNpwkETmaMM8jM3BX4rM7pkInTSQyKWVSLvaDdfnOSxi2IHN3S+MPpJFiDzyfSfBNAZvSahGkWaNEmUGthHtb85dDRdUZl/l7vvRxyF4YJYpmQPt52tyDhYmjTUuib/SdQJFA5/a8WYPp5Vl2H0r+kcWMvad1Wp9aeWVVVVc2VUVx8YFWAr6WAG1Q3gZnaXPHnhR5z5WIIpPeDurHSrMMYB3FeOazPpQsl7j626tlcVjUUyPIzSqPd2oYqzgO4CkEG6rkZbTbAI22Imqph2vOtpo5IVl3x7rI9Ov74OAb3c7wpC3Rvn7YRkYqQvAUc4guIyvcHtQP2xk6N5ow0Sl1Bosqmh/4zv86Vo0pSyj6iKJH3xljr+m6RUDPEuov2A8MB5vDa0TWD0y6huR9u+cETGRQyEk9hm4C2wuSpDGvlhm5Gb+WUc7kPHA4x3UxNpplcxvGyyICzhzX9smSwtqn2pQ+Tj2t1GonZpmkBdjRN12zjJCoj/ThhajeGP+bzX2/OERNNKyoqn3KPF4M6ZkLBkKkHkHwcoSK8LhZKFc185hGDkKoBJ7k8fN5tkq0EkiG7YKtk/bMyLI8Ppb29MHcFvgN81840x95XcKHbb2GcdgwAApq73wcQWg06GRd52g+TzzhjCoJ7V+DhEjdIWmAXalXzyfxndyk2SSTzknrpukuj7U2Mu0WQPOLnQTLEY2UBa4LLln9UjM4ie1HF5xpgy0CeBzni6yevUedHTnva6kE+cak0SXE0yFgBtK3QNDjnxldZBYLAEAdgcWll3WpQH4yuWVaxxxntLfRKQoIIjPlvnPtLoISSu+9xoCsf9dkhCmO6PcnBLpCzF1mYFv8ATfGa6yHOO/DU2ijZyTGpSMAGhW75zx3U31urLtBGVhS728ULz1oi/TSvIdQ5aq2kWDkTUSwerNp1kEaSXZ/OONrOUnx4XV6l9Q6rG7k9vc2PdP6jL0mb2OWUiyt5Ym6LpIiBpWDsR9XesUT+HZGkLF915ty1VvQdYg6hIGZvRlIN7+xyl+nkn9m0uT9I+wyX0roWj00MzdSlYOtGLaf/AHnKXR9XqInLnUbgeFBAJy3/AIZP9BfSuQKN33rg5uOL0mLwFlZTxuWyfm8uCPeocqpY+RxmJo90u5Y1HFbjycz21xEWJZIpBIpoX7twq8DqPU1ur2RxuDEOWMezg+Sf82WzpF3h2Xe93uc3WOMqMzGV7ZvqPnK/0XEeeXQp7nXf6wICAchjfP8AbMPpwRS1fnn6sqNpF/XCSP6FACgd/vzgNfqDACgh3PyQxFV++H6XZv8AOaT5NMy6utrEBuNw5OGk0gkjYesCENKpYtwfj7ZKn6j1GFbmdGfgbnWzWUdD1nSSxIZhtl2020Ej850tc9PtLpoxKQzmrr6ePGY1kJ0rsA+8LyaOVItXoZyrRyqqg0QV7XgdRJpzqYtMjijyxY8YdHlG0UDzFtRLuBPKKe2HKl1G8MxU0Ky9qNPpkDBXVFC8jxWed1PU3TXhYYkOjU7QQtkn5/rjM5VcL9fBTJI3qygCuSBe37YDT6aV/UZUZ4ouXYGiBiwOojnd0BCseT4N5b6QyyqVIZC5AYkGhm9saTxGJodPFDH/ADUDEsqe57PYm+aAzQQ+nGpQoBZL3d/t4yvJovSLBI3KgkkqODz/AGzUOluYtMA4YcgGiMuhpFfTCd3WJyEA7MNtm+ef/e+MxaXpUsayajVzwue8fpXt8d75x+XSP6pYkuK2BWHYeO2dh0FxgMgJHFnDe/pk087B/EupB96C/wD645o+vTzOysKXycknQc2OMPDonB9py4h6r1UGsUgMXsec7Nr4kBBN5GhSQUCTWakgsWScOI13VH/E4Txuwv8AicQrYxBqqzz0ke08DBMsvcXj+cHdXptWJeB2OS9Vo4pWs1uzGlE7CipwraScm8ZJGerWF0oiUG822oeKO4jyM02llrnOrAwWiLy5lXVeb6v1XqEwKIzIPkZI0vWNbo5AWkZh9znsJen+oTaDEdT0FZTwmXMW6N0r+K/VpXY/uctr1sMPr/vnmtP/AAyIzag46ek+mQAWvKY432usp6eh/wAWBj74H/FWa+GyQ0TxIQc5DPVKeGHfL88V3VgawvboxBJ7Xg5Na4Uq5LDuOcmhiCdrd82qM45y/OHutSumoeparDafSaRNwPY5iLRktZ84eXSEkUT2wsWx9PAgZo9KkZLqQS4uvuPvgtR0+P1NssxEin3V853T6d42DBiD8g5toAWLG78nCY+TcnF06spjklZlPycx6On0SAEgi7GYmUr2JH74vPB6yUzE4zGC5Wq8Ji18jNp3YIFHDVwc6sCRuVkk2mu+RdHHNpXLQSMt+MLJJKzW/Jy/NdqH6gorbp2YHjdeYgn1Do7s0bAcLYq8nEllo52OVlXaG4zXEZuT08nVYmgg/wCEAkUDc12CcWbXQuSxCoT45GSFkpCC1nF2k5+o/wBcJ/OHuqB0Y+M6sSrxlCRQLFYk/DHMTK10uMjYiBHGYki4rCQnPpCd2WxoCPShu4xmPRKOTWEUe3NlyBhbWpI3Hpo18DN+kpB4xcysBhFY1d4bp1GJUAB4xauccbkUcUnG0cZqVnKOEqO+aQocnap2AsHM6eZ/nNatjHUWTtC+2ji8htuBeA9VhwDgm1Dq2EhtMTwq68gXkrUaYKxNDHTOzeMBO13xnTFzpJPg49GKUcd8X2AjGo0Hpg42qNq7DteHjZmI5xVBT3eNwd8zTPY3IGKTvtPJx+The3jInUHO7g5nHy1l6FaTd5sZhyVF3iqO23vnHkb5zppz6MLMAKJzRlUjismmVt2aDn5xWzjEHMcXi/qtdZoOcgMzkDAl7ODkcjB+ocQ//9k="/>
          <p:cNvSpPr>
            <a:spLocks noChangeAspect="1" noChangeArrowheads="1"/>
          </p:cNvSpPr>
          <p:nvPr/>
        </p:nvSpPr>
        <p:spPr bwMode="auto">
          <a:xfrm>
            <a:off x="155575" y="-547688"/>
            <a:ext cx="1714500" cy="1143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2772" name="AutoShape 4" descr="data:image/jpeg;base64,/9j/4AAQSkZJRgABAQAAAQABAAD/2wBDAAkGBwgHBgkIBwgKCgkLDRYPDQwMDRsUFRAWIB0iIiAdHx8kKDQsJCYxJx8fLT0tMTU3Ojo6Iys/RD84QzQ5Ojf/2wBDAQoKCg0MDRoPDxo3JR8lNzc3Nzc3Nzc3Nzc3Nzc3Nzc3Nzc3Nzc3Nzc3Nzc3Nzc3Nzc3Nzc3Nzc3Nzc3Nzc3Nzf/wAARCACdAOwDASIAAhEBAxEB/8QAGwAAAwEBAQEBAAAAAAAAAAAAAwQFAgEGAAf/xAA4EAACAgEDAwMDAgQEBgMBAAABAgMRAAQSIQUxQRMiUTJhcRSBBiORoRVCUuEkNLHB0fAlYvFD/8QAGAEBAQEBAQAAAAAAAAAAAAAAAQACAwT/xAAeEQEBAAMAAwEBAQAAAAAAAAAAAQIREiExQRMDUf/aAAwDAQACEQMRAD8A851aUjULXxmwHMamjQj5rxzi/ViP1w23t++HM0iRuiHgxgEZ7PrziwE7S1duLxuSYHSwqqAEMSzXy35+2Ah3jRngUcJ6DvphKPpVjfOITverOxDBWY7SRwaONaAF5ZKY2KIFXeLagCL/APqsim2ABPHPIr84/wBMEb6b1fUUMW21fuGEW9GzBJFrg5+k3/0yTr5WbSmNnYorkqt8Ak80MsaiKSLVKWJo9gfxkfVoraOVi1NuPGNTHJ0UYFXR5JrN6Jy3Ybjt/rg2X/45CDzzmumsY9rA+4DjDaD6huLiSRQp3/SB2x1VJidwQAoF884r1ASTT3NYNgn/ALY7GI90fqqRFQ3le5GMVM9HXQwdU0kvUw02mbl0jNN2P9ecY0M3TY/4i9ZtJNPoknYxwd2Ir23+O+KsmmknA01xpGC1yGy/PAr574BdVPpZjLBKySL7Q47gduDgi/XGE+sleFFVZHJRV4As8Vi4Uou1hyO+G6tRANcnzgNOpeM0e2BHjorESardjvQ5GbVTxk+1huIqxxxdfucQQ/y057McZ6Q6prRtLb2UhvivGMBiSZ2ZomoqlqvFcX/v5xnRMG0yhrNCjRxR6aWS6Bsm67/bGengnTuQpIBIDDsM3PaT9SvuO26H374jqUvTy+02HBu8q6uEiMuz0e+2vGJzRiUtFEwpkBtuKwqTtRzpoW+DRz7Z6uoXYwAAvnPtjNAYiRYbg4Ce4pEFg8jkecwVN4nmiEirwnDH4zXSZYhHUysxAITnsfvghI/6V0U8brr7/OL6GQo7Kw5DdsfoXtJrNLpNZp31WhXURbmBF01Htz4xebUyT9Qid9gABTsaA+9cnFdUQFv/AEsCMxqGK7XU/BzVn0BSVHq5CaNNew/GUxMzKpXha4HxkvWo36jfRplBvKOiZfQFsAR844zyqS6rA0es96nkWDmp6QtsbcPaLqs+10zanXCJ3VB/rIwclhm3DyO/4zDR/RVIgSSTYhNFqvb+wwyAlVTftDMbJPGA0OwBGlDemWG7YaNfbHQIQXBLMvu2nsbr/titIrXbADzf55w/SVY7gASbzkSepqjGCiBmq2PAxnpwfRzko1mypKnuMJ7SksrjXozOx5Asi+K+MU1mhvpup1SsVhDkKzrW9vgYbUN/xYahz/4xqPq+nX+Ddd0qZJmladXhKgbRRHn9scrpR54n/wCPXNaBk20wNlTWBYn9H+/bCaNlUKCOaOCVNDqo5Quh6hI66EyiV3jUF1NEcYAkBWCk7aIF98TQMxc7bQVfH3x6cQuUGiRvctbSPOW/J14C2MBGxBq++fOvqSFFBJYgADuecchEyoizRkojVtxPUsvrPtBBqx9sQZ/ifp0/T5xBPC0blAwUsDwfx+DktIpoIwzxkLf1dxeP9QnM7QyauWRrADMTbVgtL1DUaSHUafSS/wAiVlLAqDdHjvmdIHTkSRste4Nd5zp0hj6nFYBIPntn0Ubx7yQApPFHtgdMVXqELPe3fzXfGeGVvWsJNRJJJFRY+wqu1SPxnOnu8ZePfw/cA9/98a1S+rrPSkkJRVJUA8Cu+ffw0+jHURFr3ZdNLYcgf0/vWatOk/Wyu6EM1gX4xKNGldVQ8lSDl3rA0hXUjRsWiSQiMsOSvg55+It7KJsNX5y9oqwapQSLBxWZVMCNutjdiu1HKGp0s2nlIlRlEgsE+cnygiIgdgT2zNilPwOeVXuRYIzEAWWZaZFdlO7iqPeyfOY0re5AT3FY10jTxajqHoysFdiAhLUFPez+15IxHop9fui0kZdym4C/jAlD6BWQFXUUQRzYw+m1E+kZXhZonoru+Rn2nkX0HaQ7pbvcebObnlkr1Cb1oNOaACijnYZEMaleBXk5nUkzaYsRyG8ZvRSxNp19QEEccZfV8d1+mK9QJGDc3KQTxvOXuoaYtqyQp5OSHgiVZTLvDmzEUoi77H7V5yzx15ON2a0zpEiqAOT3wxiDQj07L7iCPAxSBPoBP++VI5oNPojHJtbeCylfF5lpDbTyF34AobiSQOBhNC4897wWqkBZwjWoPBquM7oQQaPe8J7S/Pp9O8ccqzn1Qu5lri/AvJM4CdNm3Rspd7Ryvcdjzj0iEkHgEKLGTZnkbSSRszbQ5KrfFnHJBaN1EVyR+oD/AJcHCKYWpUA/0wmntIB3BvnNxRte/wCr3djkg2QqpZXHuv2+e+V+nPphoSTGf1KgkEHmuMXTVRz6t1lgQLt28D6fvgIvCKQaahzkh1nkFWzAluxwGsZWnVowVPp8gnzjEiyCQmZgWLWSTyTgtYyFo4wgVgDyPOOk51FGOniZSCWHYDJ6KR3BFVxlTXSSLoISlBlrawXkG+/5xJpd0fvSpbtmPnMpxPrfnzgp1jj1ETROW9wskdjhY13SOfnx+2Kzn+aQ9imF1/bKh6GaQLGSC3uFEcUR3wMbokysvzhPURdCfUg3OQpVzdVXau2KvtVoyrBwQCa8H4zptGdaS7SAtRv4ye8Go0qRvLGUD+9GPZgO9H85Umijk3Mr0dgLbj3P2xDXbwEjMjNGlhEZrCA8kD98L7UB1sk2p1aBizttIAxHUwxxrW+yRbArW0/GOTna8Um5g45UjJ+qYkPfJ5v74ZKRtdv8ooLr4w8Olk1OrEcO3fV2zBRxz3+cX6fOFj5APGFmncI8KsQjNvI++ZnpGJJHNiRr2tx9hQzWgiWWKe5ApQ3z5xbdYU+GQc/jDjRSx/zGA2yLdXzmpfIsZKuNPIa9t2DmNFJplhqVGLbj2xqFoj6qlXKbRtQ81kfkE5VR+knURf4tJuUGM2u5VBKj5F8XnnNZCvqsFHFmrPOVNFr4nd0koi7yfrJIm1J9EnYe151+s/GItP6ksSgkEnwOcxqozGm0jm2GVNDPJpSHWJWR1K264prgBEKo98xlG8UGThyKvnDaIgcj5zLL/ON/ObgQJJwQb5rOf0qk5vYe3trM6jVx6zpqxyQqs0TG5VAG9T2B+SO1/GbKo6EtIFKpYX5xP00Gll2myR2GNQChVhULz/1zNTRqGYMqs3tJwEJLLz/+Y5PrZHESELSMCOO+SBT/AJlm55+rm7xnTHTmRwNyp3FHm6w3TToRq536hGzAqduzwcT0y/zStD6u5yQ4DO1XzfnBT+2dLFnkYfURmE3Y+eMFKNrIZFaje2vGKd1DFtEAWIo+M5IyNpWDJuloH1PNZ3UQOemGUqQvazxZxaGwpBsUvnChyPhz3OKaoETP/XKUbhG3DyPGKdUaEaknT7wpQXvHN+f2wqen0h1M/RZJNIoIEVSgHlUFWSPjkc/bIuweijnlQ4Bw3TyW0yKGIUgg0TzX/wCDMSbFhpVYqre5r4POaR9/SacNGuxCp2Kef64p6Y1GuRW2AyUASQoBPFk+BjEghIieNnquAPBxTUQSIizMQeK/fGwSsa+IQbY02tJC9Wp3Ka44PbEdTpi0bTMV2vIRQNEGvj4x5d5SUovCk3fIAydLbPIpA5oj7fjCmNjo2sh6LF1SRF/STOyRuGBJI8Ed84/pGEWLc/5sWAnWJVb1RE25kDE7T8kc5pv+XQV7uMzDW1P8mJj4sHNxyv60fJ2/SRgloacjmw/b84dAI03EbqYWcQOu+LU7XPJBvEJEBdjwOe2XXSHUgFZgEiUVuQKWNc+TkSeAmVirD92AxqPaRm9WYgkgXhIzISrHsMHpZxvdjEGU/wCTsD9s3bg2DtU9gBxl0tHUnYsqBjtHNXjiui9PkcIxkBosQCu09x+cm6b3zoL2gmtxPa/OVeq6fSQaeFdLqfXDR3IBdK19sbkZHnZCu87ga3c18fb9s3CyjUyegXKBrQvV1fF5ubTkIHPAJ8ecxBQLKq8k9z8ZgrUWll6jrI0V1DSsFLNwNxzHUOlz9L1EuleRTqENHYCVr5v98BZBoGgBffOj2xFtUrurRkR09EH5xqTEiaNnV/rBN58UIcAg38ZvTxMwci2pqLYzJABJ/KO9QBz8Y6DsvTtRB6WpcL6U97CGBJ/bxnIIAj2fntnzkesNxYLyay91DpGh/wALj1/SNdHP6aBtVHI9FSa4A/N/0zNuqYRh6XNqgCg9rMBR+fFZzrGmk6dN+j1UILgAhu/Bwuv6nLrWjRE9LZ2K4tq4tVq5i8hklk4t3Nk4+QDFM6aTc5JjjJAWx/3v+tYu0JkLyxqfSN1Zsj84xp5HhSVTEpLDkMv/AEwenaSJfSf6CexP2yTC6Rl1ASUFTwSCRgOqokWqRgAwK8jHBQcbbJ+MV6r6YnTY4cbBZ2kUfj/fJLH8PaQ9Sh2IkEfpBpLlfZYAFj++KdQ1k2uDPIUCqoRVjUKKUDwPP3wGgbbCaNgPn0wBLqKAPc+RxjIjQ/5RRAGbm3G3t/ti0rSUN9siubW6v7ZT07btBEsKiNm72SC35PnF9Qv6hT6EYQqLYlxz8nG0Qn6/qxvEkaqQDwg5N88nzWT2Vy5YJQCUeO2UYWQaqMqAtqLJ5BrMTrE+oamCqxJCr2wKRpy4lG9rCEFVft+2GWVvWJdQf/r4zJ4kACgEcEjzjUMMVM8je82KwiYlaOVJ2cESGiABxgIJDtYAWCLojG4jEV9P0+WB5vAiH09qupU15OOgaMEvpLIVIUGjeB1UEbSkqaFf5u+N6Yq+jcSSuZFPsBPH758VjP1Hnzjpm10QRCFTCrj2e8n5z6N5UmiPDrGwIDZa0ugOoiKMwG0ecXGjAmaq4PFZTGemt0q96jUmU1uY80KxieFlgWhwBjkGnjVWNktfAoVWMSoradUMYu/qs5aO3mp1ZowATyf6Z9pIQG9x/N5Xl0vA9vB44zMGk5J27vmuMNJnYslIKHtsMfP2wDaVv0nqWOTWzyMsRaZNjOxpxVKF4r85yGMR7riEgI7Y6W3n4ojGrgGjz2OGicxI4K+0jtXfKKadnRYz9CsSB8YSPQpLNsWgG+eMtIPpPSD1LUlHnTSgIWDuCQ1fHP8AXJxg9N64NHgg/wB89BtkfSHRgKERt33sffF20cbKlrTLwynzlpEJDGdGA271lbgiqI/65qSWeOBWKsvwa7/ONvo2CsdhIFE0M+ljaRVU7tg7AnscgRSQPE7uoZmFLz2HzikEUsvvChq5I/8AOVhpNoBQKOCDRN8fIOZ0UHpsx3UK5Umrw0tpRDNLJUYF/wCkcD8YDWqSijYKHc56DTx7HZogwYkngWKwOp0jSAyowG3kq1c46ultG09iJ6ogEdsK8DMzOOzdqypBpVrcY+DyQPONQCLTah5G0wkjZCApkIr9xlJVtMhLyxL6jFmUbVvwM+jgJL7+VSvaDy34x3Q6YvGQsZIS2Y32H/v9cL6JhXYRyy2KN3iEWZQJRaBQewBvF9UkfqRmPuDlaSFy9kEG+9YKeFkYMQPm6ypQ5YXWUhxTfHzmliZSGI233xnWQTyuJY73A8NWMqjOqhwOB3GZkVpKEEAAbeW5Nc4CYMsnNsd3Jz0fS9Doi+pOvleIhA0S3t3H+nxiM+jva0YY2fqK0pNX3+e3GI9Eoo3jh3GrY9rzpF83/bG20xaRgy0a5xlNHEqKHXmv9WakFWPTVY12ybiwsiqo4NFAavnG2gUbVTsBySeD35znolUsGyTXbDben2jlOnd9oFshXlQc+k2tGoUDluftg0WQSCvnGZdPLpzFLKg2uNy0bvLwgpNBLGrPwVHntf2574MKhAVBXzeH1UszcSPYLc0OLzkTKokJtTItDb/e8vK0+URksriiRxR4GN6bQUH3TojFCVINhvkXgJqJCqbFcWMPBHHNpwkETmaMM8jM3BX4rM7pkInTSQyKWVSLvaDdfnOSxi2IHN3S+MPpJFiDzyfSfBNAZvSahGkWaNEmUGthHtb85dDRdUZl/l7vvRxyF4YJYpmQPt52tyDhYmjTUuib/SdQJFA5/a8WYPp5Vl2H0r+kcWMvad1Wp9aeWVVVVc2VUVx8YFWAr6WAG1Q3gZnaXPHnhR5z5WIIpPeDurHSrMMYB3FeOazPpQsl7j626tlcVjUUyPIzSqPd2oYqzgO4CkEG6rkZbTbAI22Imqph2vOtpo5IVl3x7rI9Ov74OAb3c7wpC3Rvn7YRkYqQvAUc4guIyvcHtQP2xk6N5ow0Sl1Bosqmh/4zv86Vo0pSyj6iKJH3xljr+m6RUDPEuov2A8MB5vDa0TWD0y6huR9u+cETGRQyEk9hm4C2wuSpDGvlhm5Gb+WUc7kPHA4x3UxNpplcxvGyyICzhzX9smSwtqn2pQ+Tj2t1GonZpmkBdjRN12zjJCoj/ThhajeGP+bzX2/OERNNKyoqn3KPF4M6ZkLBkKkHkHwcoSK8LhZKFc185hGDkKoBJ7k8fN5tkq0EkiG7YKtk/bMyLI8Ppb29MHcFvgN81840x95XcKHbb2GcdgwAApq73wcQWg06GRd52g+TzzhjCoJ7V+DhEjdIWmAXalXzyfxndyk2SSTzknrpukuj7U2Mu0WQPOLnQTLEY2UBa4LLln9UjM4ie1HF5xpgy0CeBzni6yevUedHTnva6kE+cak0SXE0yFgBtK3QNDjnxldZBYLAEAdgcWll3WpQH4yuWVaxxxntLfRKQoIIjPlvnPtLoISSu+9xoCsf9dkhCmO6PcnBLpCzF1mYFv8ATfGa6yHOO/DU2ijZyTGpSMAGhW75zx3U31urLtBGVhS728ULz1oi/TSvIdQ5aq2kWDkTUSwerNp1kEaSXZ/OONrOUnx4XV6l9Q6rG7k9vc2PdP6jL0mb2OWUiyt5Ym6LpIiBpWDsR9XesUT+HZGkLF915ty1VvQdYg6hIGZvRlIN7+xyl+nkn9m0uT9I+wyX0roWj00MzdSlYOtGLaf/AHnKXR9XqInLnUbgeFBAJy3/AIZP9BfSuQKN33rg5uOL0mLwFlZTxuWyfm8uCPeocqpY+RxmJo90u5Y1HFbjycz21xEWJZIpBIpoX7twq8DqPU1ur2RxuDEOWMezg+Sf82WzpF3h2Xe93uc3WOMqMzGV7ZvqPnK/0XEeeXQp7nXf6wICAchjfP8AbMPpwRS1fnn6sqNpF/XCSP6FACgd/vzgNfqDACgh3PyQxFV++H6XZv8AOaT5NMy6utrEBuNw5OGk0gkjYesCENKpYtwfj7ZKn6j1GFbmdGfgbnWzWUdD1nSSxIZhtl2020Ej850tc9PtLpoxKQzmrr6ePGY1kJ0rsA+8LyaOVItXoZyrRyqqg0QV7XgdRJpzqYtMjijyxY8YdHlG0UDzFtRLuBPKKe2HKl1G8MxU0Ky9qNPpkDBXVFC8jxWed1PU3TXhYYkOjU7QQtkn5/rjM5VcL9fBTJI3qygCuSBe37YDT6aV/UZUZ4ouXYGiBiwOojnd0BCseT4N5b6QyyqVIZC5AYkGhm9saTxGJodPFDH/ADUDEsqe57PYm+aAzQQ+nGpQoBZL3d/t4yvJovSLBI3KgkkqODz/AGzUOluYtMA4YcgGiMuhpFfTCd3WJyEA7MNtm+ef/e+MxaXpUsayajVzwue8fpXt8d75x+XSP6pYkuK2BWHYeO2dh0FxgMgJHFnDe/pk087B/EupB96C/wD645o+vTzOysKXycknQc2OMPDonB9py4h6r1UGsUgMXsec7Nr4kBBN5GhSQUCTWakgsWScOI13VH/E4Txuwv8AicQrYxBqqzz0ke08DBMsvcXj+cHdXptWJeB2OS9Vo4pWs1uzGlE7CipwraScm8ZJGerWF0oiUG822oeKO4jyM02llrnOrAwWiLy5lXVeb6v1XqEwKIzIPkZI0vWNbo5AWkZh9znsJen+oTaDEdT0FZTwmXMW6N0r+K/VpXY/uctr1sMPr/vnmtP/AAyIzag46ek+mQAWvKY432usp6eh/wAWBj74H/FWa+GyQ0TxIQc5DPVKeGHfL88V3VgawvboxBJ7Xg5Na4Uq5LDuOcmhiCdrd82qM45y/OHutSumoeparDafSaRNwPY5iLRktZ84eXSEkUT2wsWx9PAgZo9KkZLqQS4uvuPvgtR0+P1NssxEin3V853T6d42DBiD8g5toAWLG78nCY+TcnF06spjklZlPycx6On0SAEgi7GYmUr2JH74vPB6yUzE4zGC5Wq8Ji18jNp3YIFHDVwc6sCRuVkk2mu+RdHHNpXLQSMt+MLJJKzW/Jy/NdqH6gorbp2YHjdeYgn1Do7s0bAcLYq8nEllo52OVlXaG4zXEZuT08nVYmgg/wCEAkUDc12CcWbXQuSxCoT45GSFkpCC1nF2k5+o/wBcJ/OHuqB0Y+M6sSrxlCRQLFYk/DHMTK10uMjYiBHGYki4rCQnPpCd2WxoCPShu4xmPRKOTWEUe3NlyBhbWpI3Hpo18DN+kpB4xcysBhFY1d4bp1GJUAB4xauccbkUcUnG0cZqVnKOEqO+aQocnap2AsHM6eZ/nNatjHUWTtC+2ji8htuBeA9VhwDgm1Dq2EhtMTwq68gXkrUaYKxNDHTOzeMBO13xnTFzpJPg49GKUcd8X2AjGo0Hpg42qNq7DteHjZmI5xVBT3eNwd8zTPY3IGKTvtPJx+The3jInUHO7g5nHy1l6FaTd5sZhyVF3iqO23vnHkb5zppz6MLMAKJzRlUjismmVt2aDn5xWzjEHMcXi/qtdZoOcgMzkDAl7ODkcjB+ocQ//9k="/>
          <p:cNvSpPr>
            <a:spLocks noChangeAspect="1" noChangeArrowheads="1"/>
          </p:cNvSpPr>
          <p:nvPr/>
        </p:nvSpPr>
        <p:spPr bwMode="auto">
          <a:xfrm>
            <a:off x="155575" y="-547688"/>
            <a:ext cx="1714500" cy="1143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1074" name="AutoShape 2" descr="http://1.bp.blogspot.com/_1V7wnZxPqok/SfhTKqUoaoI/AAAAAAAAMPs/h60D0w2B7dU/s400/cartoon+math+miracle.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1"/>
          <p:cNvPicPr>
            <a:picLocks noChangeAspect="1" noChangeArrowheads="1"/>
          </p:cNvPicPr>
          <p:nvPr/>
        </p:nvPicPr>
        <p:blipFill>
          <a:blip r:embed="rId3" cstate="print"/>
          <a:srcRect l="55000" t="41000" r="6875" b="12000"/>
          <a:stretch>
            <a:fillRect/>
          </a:stretch>
        </p:blipFill>
        <p:spPr bwMode="auto">
          <a:xfrm>
            <a:off x="1524000" y="1219200"/>
            <a:ext cx="5943600" cy="45794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Question: Earth Speed</a:t>
            </a:r>
            <a:endParaRPr lang="en-US" dirty="0"/>
          </a:p>
        </p:txBody>
      </p:sp>
      <p:sp>
        <p:nvSpPr>
          <p:cNvPr id="3" name="Content Placeholder 2"/>
          <p:cNvSpPr>
            <a:spLocks noGrp="1"/>
          </p:cNvSpPr>
          <p:nvPr>
            <p:ph idx="1"/>
          </p:nvPr>
        </p:nvSpPr>
        <p:spPr/>
        <p:txBody>
          <a:bodyPr/>
          <a:lstStyle/>
          <a:p>
            <a:r>
              <a:rPr lang="en-US" dirty="0" smtClean="0"/>
              <a:t>Where is the speed of the earth the greatest?</a:t>
            </a:r>
            <a:endParaRPr lang="en-US" dirty="0"/>
          </a:p>
        </p:txBody>
      </p:sp>
      <p:sp>
        <p:nvSpPr>
          <p:cNvPr id="4" name="Oval 3"/>
          <p:cNvSpPr/>
          <p:nvPr/>
        </p:nvSpPr>
        <p:spPr>
          <a:xfrm>
            <a:off x="2819400" y="3505200"/>
            <a:ext cx="4038600" cy="2133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886200" y="4419600"/>
            <a:ext cx="381000" cy="3810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819400" y="5257800"/>
            <a:ext cx="327334" cy="369332"/>
          </a:xfrm>
          <a:prstGeom prst="rect">
            <a:avLst/>
          </a:prstGeom>
          <a:noFill/>
        </p:spPr>
        <p:txBody>
          <a:bodyPr wrap="none" rtlCol="0">
            <a:spAutoFit/>
          </a:bodyPr>
          <a:lstStyle/>
          <a:p>
            <a:r>
              <a:rPr lang="en-US" dirty="0" smtClean="0"/>
              <a:t>D</a:t>
            </a:r>
            <a:endParaRPr lang="en-US" dirty="0"/>
          </a:p>
        </p:txBody>
      </p:sp>
      <p:sp>
        <p:nvSpPr>
          <p:cNvPr id="8" name="TextBox 7"/>
          <p:cNvSpPr txBox="1"/>
          <p:nvPr/>
        </p:nvSpPr>
        <p:spPr>
          <a:xfrm>
            <a:off x="2438400" y="4343400"/>
            <a:ext cx="317716" cy="369332"/>
          </a:xfrm>
          <a:prstGeom prst="rect">
            <a:avLst/>
          </a:prstGeom>
          <a:noFill/>
        </p:spPr>
        <p:txBody>
          <a:bodyPr wrap="none" rtlCol="0">
            <a:spAutoFit/>
          </a:bodyPr>
          <a:lstStyle/>
          <a:p>
            <a:r>
              <a:rPr lang="en-US" dirty="0" smtClean="0"/>
              <a:t>A</a:t>
            </a:r>
            <a:endParaRPr lang="en-US" dirty="0"/>
          </a:p>
        </p:txBody>
      </p:sp>
      <p:sp>
        <p:nvSpPr>
          <p:cNvPr id="9" name="TextBox 8"/>
          <p:cNvSpPr txBox="1"/>
          <p:nvPr/>
        </p:nvSpPr>
        <p:spPr>
          <a:xfrm>
            <a:off x="6934200" y="4343400"/>
            <a:ext cx="317716" cy="369332"/>
          </a:xfrm>
          <a:prstGeom prst="rect">
            <a:avLst/>
          </a:prstGeom>
          <a:noFill/>
        </p:spPr>
        <p:txBody>
          <a:bodyPr wrap="none" rtlCol="0">
            <a:spAutoFit/>
          </a:bodyPr>
          <a:lstStyle/>
          <a:p>
            <a:r>
              <a:rPr lang="en-US" dirty="0" smtClean="0"/>
              <a:t>C</a:t>
            </a:r>
            <a:endParaRPr lang="en-US" dirty="0"/>
          </a:p>
        </p:txBody>
      </p:sp>
      <p:sp>
        <p:nvSpPr>
          <p:cNvPr id="10" name="TextBox 9"/>
          <p:cNvSpPr txBox="1"/>
          <p:nvPr/>
        </p:nvSpPr>
        <p:spPr>
          <a:xfrm>
            <a:off x="4724400" y="3048000"/>
            <a:ext cx="317716" cy="369332"/>
          </a:xfrm>
          <a:prstGeom prst="rect">
            <a:avLst/>
          </a:prstGeom>
          <a:noFill/>
        </p:spPr>
        <p:txBody>
          <a:bodyPr wrap="none" rtlCol="0">
            <a:spAutoFit/>
          </a:bodyPr>
          <a:lstStyle/>
          <a:p>
            <a:r>
              <a:rPr lang="en-US" dirty="0" smtClean="0"/>
              <a:t>B</a:t>
            </a:r>
            <a:endParaRPr lang="en-US" dirty="0"/>
          </a:p>
        </p:txBody>
      </p:sp>
      <p:sp>
        <p:nvSpPr>
          <p:cNvPr id="11" name="Rectangle 10"/>
          <p:cNvSpPr/>
          <p:nvPr/>
        </p:nvSpPr>
        <p:spPr>
          <a:xfrm>
            <a:off x="2362200" y="4343400"/>
            <a:ext cx="457200" cy="381000"/>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Question: Venus’ Period</a:t>
            </a:r>
            <a:endParaRPr lang="en-US" dirty="0"/>
          </a:p>
        </p:txBody>
      </p:sp>
      <p:sp>
        <p:nvSpPr>
          <p:cNvPr id="3" name="Content Placeholder 2"/>
          <p:cNvSpPr>
            <a:spLocks noGrp="1"/>
          </p:cNvSpPr>
          <p:nvPr>
            <p:ph idx="1"/>
          </p:nvPr>
        </p:nvSpPr>
        <p:spPr/>
        <p:txBody>
          <a:bodyPr/>
          <a:lstStyle/>
          <a:p>
            <a:r>
              <a:rPr lang="en-US" dirty="0" smtClean="0"/>
              <a:t>Venus has a semi-major axis that is 0.723 times the Earth’s semi major axis. How long does it take Venus to orbit the Sun?</a:t>
            </a:r>
          </a:p>
          <a:p>
            <a:endParaRPr lang="en-US" dirty="0" smtClean="0"/>
          </a:p>
          <a:p>
            <a:pPr marL="971550" lvl="1" indent="-514350">
              <a:buAutoNum type="alphaUcParenR"/>
            </a:pPr>
            <a:r>
              <a:rPr lang="en-US" dirty="0" smtClean="0"/>
              <a:t>204 days</a:t>
            </a:r>
          </a:p>
          <a:p>
            <a:pPr marL="971550" lvl="1" indent="-514350">
              <a:buAutoNum type="alphaUcParenR"/>
            </a:pPr>
            <a:r>
              <a:rPr lang="en-US" dirty="0" smtClean="0"/>
              <a:t>224 days</a:t>
            </a:r>
          </a:p>
          <a:p>
            <a:pPr marL="971550" lvl="1" indent="-514350">
              <a:buAutoNum type="alphaUcParenR"/>
            </a:pPr>
            <a:r>
              <a:rPr lang="en-US" dirty="0" smtClean="0"/>
              <a:t>264 days</a:t>
            </a:r>
          </a:p>
          <a:p>
            <a:pPr marL="971550" lvl="1" indent="-514350">
              <a:buAutoNum type="alphaUcParenR"/>
            </a:pPr>
            <a:r>
              <a:rPr lang="en-US" dirty="0" smtClean="0"/>
              <a:t>294 days</a:t>
            </a:r>
          </a:p>
          <a:p>
            <a:pPr marL="971550" lvl="1" indent="-514350">
              <a:buAutoNum type="alphaUcParenR"/>
            </a:pPr>
            <a:endParaRPr lang="en-US" dirty="0" smtClean="0"/>
          </a:p>
          <a:p>
            <a:pPr marL="971550" lvl="1" indent="-514350">
              <a:buAutoNum type="alphaUcParenR"/>
            </a:pPr>
            <a:endParaRPr lang="en-US" dirty="0"/>
          </a:p>
        </p:txBody>
      </p:sp>
      <p:sp>
        <p:nvSpPr>
          <p:cNvPr id="4" name="Left Arrow 3"/>
          <p:cNvSpPr/>
          <p:nvPr/>
        </p:nvSpPr>
        <p:spPr>
          <a:xfrm>
            <a:off x="3048000" y="4267200"/>
            <a:ext cx="914400" cy="457200"/>
          </a:xfrm>
          <a:prstGeom prst="left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Question: </a:t>
            </a:r>
            <a:r>
              <a:rPr lang="en-US" dirty="0" err="1" smtClean="0"/>
              <a:t>Sedna</a:t>
            </a:r>
            <a:endParaRPr lang="en-US" dirty="0"/>
          </a:p>
        </p:txBody>
      </p:sp>
      <p:sp>
        <p:nvSpPr>
          <p:cNvPr id="3" name="Content Placeholder 2"/>
          <p:cNvSpPr>
            <a:spLocks noGrp="1"/>
          </p:cNvSpPr>
          <p:nvPr>
            <p:ph idx="1"/>
          </p:nvPr>
        </p:nvSpPr>
        <p:spPr/>
        <p:txBody>
          <a:bodyPr>
            <a:normAutofit/>
          </a:bodyPr>
          <a:lstStyle/>
          <a:p>
            <a:r>
              <a:rPr lang="en-US" dirty="0" smtClean="0"/>
              <a:t>On November 14, 2003 astronomers discovered a previously unknown object beyond Neptune, they named it </a:t>
            </a:r>
            <a:r>
              <a:rPr lang="en-US" dirty="0" err="1" smtClean="0"/>
              <a:t>Sedna</a:t>
            </a:r>
            <a:r>
              <a:rPr lang="en-US" dirty="0" smtClean="0"/>
              <a:t>. If </a:t>
            </a:r>
            <a:r>
              <a:rPr lang="en-US" dirty="0" err="1" smtClean="0"/>
              <a:t>Sedna</a:t>
            </a:r>
            <a:r>
              <a:rPr lang="en-US" dirty="0" smtClean="0"/>
              <a:t> is 78.7E9 km from the sun how long does it take to orbit the sun?</a:t>
            </a:r>
          </a:p>
          <a:p>
            <a:pPr>
              <a:buNone/>
            </a:pPr>
            <a:endParaRPr lang="en-US" dirty="0" smtClean="0"/>
          </a:p>
        </p:txBody>
      </p:sp>
      <p:sp>
        <p:nvSpPr>
          <p:cNvPr id="5" name="TextBox 4"/>
          <p:cNvSpPr txBox="1"/>
          <p:nvPr/>
        </p:nvSpPr>
        <p:spPr>
          <a:xfrm>
            <a:off x="1066800" y="5105400"/>
            <a:ext cx="1786836" cy="461665"/>
          </a:xfrm>
          <a:prstGeom prst="rect">
            <a:avLst/>
          </a:prstGeom>
          <a:noFill/>
        </p:spPr>
        <p:txBody>
          <a:bodyPr wrap="none" rtlCol="0">
            <a:spAutoFit/>
          </a:bodyPr>
          <a:lstStyle/>
          <a:p>
            <a:r>
              <a:rPr lang="en-US" sz="2400" b="1" dirty="0" smtClean="0">
                <a:solidFill>
                  <a:srgbClr val="7030A0"/>
                </a:solidFill>
              </a:rPr>
              <a:t>1.21E4 years</a:t>
            </a:r>
            <a:endParaRPr lang="en-US" sz="24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a:t>
            </a:r>
            <a:endParaRPr lang="en-US" dirty="0"/>
          </a:p>
        </p:txBody>
      </p:sp>
      <p:sp>
        <p:nvSpPr>
          <p:cNvPr id="3" name="Content Placeholder 2"/>
          <p:cNvSpPr>
            <a:spLocks noGrp="1"/>
          </p:cNvSpPr>
          <p:nvPr>
            <p:ph idx="1"/>
          </p:nvPr>
        </p:nvSpPr>
        <p:spPr/>
        <p:txBody>
          <a:bodyPr>
            <a:normAutofit/>
          </a:bodyPr>
          <a:lstStyle/>
          <a:p>
            <a:r>
              <a:rPr lang="en-US" dirty="0" smtClean="0"/>
              <a:t>Satellites</a:t>
            </a:r>
          </a:p>
          <a:p>
            <a:pPr lvl="1"/>
            <a:r>
              <a:rPr lang="en-US" dirty="0" smtClean="0"/>
              <a:t>Escape velocity depends on the gravitational field of planet</a:t>
            </a:r>
          </a:p>
          <a:p>
            <a:pPr lvl="1"/>
            <a:r>
              <a:rPr lang="en-US" dirty="0" smtClean="0"/>
              <a:t>Geostationary orbits 35,000 km from Earth</a:t>
            </a:r>
          </a:p>
          <a:p>
            <a:r>
              <a:rPr lang="en-US" dirty="0" err="1" smtClean="0"/>
              <a:t>Kepler’s</a:t>
            </a:r>
            <a:r>
              <a:rPr lang="en-US" dirty="0" smtClean="0"/>
              <a:t> Laws</a:t>
            </a:r>
          </a:p>
          <a:p>
            <a:pPr lvl="1"/>
            <a:r>
              <a:rPr lang="en-US" dirty="0" smtClean="0"/>
              <a:t>Orbits are elliptical</a:t>
            </a:r>
          </a:p>
          <a:p>
            <a:pPr lvl="1"/>
            <a:r>
              <a:rPr lang="en-US" dirty="0" smtClean="0"/>
              <a:t>Orbits sweep out equal area in equal time</a:t>
            </a:r>
          </a:p>
          <a:p>
            <a:pPr lvl="1"/>
            <a:r>
              <a:rPr lang="en-US" dirty="0" smtClean="0"/>
              <a:t>Orbital period-squared is proportional at a</a:t>
            </a:r>
            <a:r>
              <a:rPr lang="en-US" baseline="30000" dirty="0" smtClean="0"/>
              <a:t>3</a:t>
            </a:r>
            <a:endParaRPr lang="en-US" baseline="30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lstStyle/>
          <a:p>
            <a:r>
              <a:rPr lang="en-US" dirty="0" smtClean="0"/>
              <a:t>Review Ch. 7-12</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r>
              <a:rPr lang="en-US" dirty="0" smtClean="0"/>
              <a:t>If a car engine for a 1400 kg car outputs 1000 kW of average power, how much time does it take to accelerate from 0 to 25 m/s?</a:t>
            </a:r>
          </a:p>
          <a:p>
            <a:pPr marL="971550" lvl="1" indent="-514350">
              <a:buAutoNum type="alphaUcParenR"/>
            </a:pPr>
            <a:r>
              <a:rPr lang="en-US" dirty="0" smtClean="0"/>
              <a:t>0.4 s</a:t>
            </a:r>
          </a:p>
          <a:p>
            <a:pPr marL="971550" lvl="1" indent="-514350">
              <a:buAutoNum type="alphaUcParenR"/>
            </a:pPr>
            <a:r>
              <a:rPr lang="en-US" dirty="0" smtClean="0"/>
              <a:t>1 s</a:t>
            </a:r>
          </a:p>
          <a:p>
            <a:pPr marL="971550" lvl="1" indent="-514350">
              <a:buAutoNum type="alphaUcParenR"/>
            </a:pPr>
            <a:r>
              <a:rPr lang="en-US" dirty="0" smtClean="0"/>
              <a:t>0.2 s</a:t>
            </a:r>
          </a:p>
          <a:p>
            <a:pPr marL="971550" lvl="1" indent="-514350">
              <a:buAutoNum type="alphaUcParenR"/>
            </a:pPr>
            <a:r>
              <a:rPr lang="en-US" dirty="0" smtClean="0"/>
              <a:t>10 s</a:t>
            </a:r>
          </a:p>
          <a:p>
            <a:pPr marL="971550" lvl="1" indent="-514350">
              <a:buAutoNum type="alphaUcParenR"/>
            </a:pPr>
            <a:r>
              <a:rPr lang="en-US" dirty="0" smtClean="0"/>
              <a:t>None of the above.</a:t>
            </a:r>
          </a:p>
          <a:p>
            <a:pPr marL="971550" lvl="1" indent="-514350">
              <a:buAutoNum type="alphaUcParenR"/>
            </a:pPr>
            <a:endParaRPr lang="en-US" dirty="0"/>
          </a:p>
        </p:txBody>
      </p:sp>
      <p:sp>
        <p:nvSpPr>
          <p:cNvPr id="4" name="Right Arrow 3"/>
          <p:cNvSpPr/>
          <p:nvPr/>
        </p:nvSpPr>
        <p:spPr>
          <a:xfrm rot="10800000">
            <a:off x="2362201" y="3124200"/>
            <a:ext cx="1143000" cy="5334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a:bodyPr>
          <a:lstStyle/>
          <a:p>
            <a:r>
              <a:rPr lang="en-US" dirty="0" smtClean="0"/>
              <a:t>F(x)=3x^2+4. What is the work done from x = 1 m to x=3 m?</a:t>
            </a:r>
            <a:endParaRPr lang="en-US" dirty="0"/>
          </a:p>
          <a:p>
            <a:pPr marL="971550" lvl="1" indent="-514350">
              <a:buAutoNum type="alphaUcParenR"/>
            </a:pPr>
            <a:r>
              <a:rPr lang="en-US" dirty="0" smtClean="0"/>
              <a:t>34 J</a:t>
            </a:r>
          </a:p>
          <a:p>
            <a:pPr marL="971550" lvl="1" indent="-514350">
              <a:buAutoNum type="alphaUcParenR"/>
            </a:pPr>
            <a:r>
              <a:rPr lang="en-US" dirty="0" smtClean="0"/>
              <a:t>31 J</a:t>
            </a:r>
          </a:p>
          <a:p>
            <a:pPr marL="971550" lvl="1" indent="-514350">
              <a:buAutoNum type="alphaUcParenR"/>
            </a:pPr>
            <a:r>
              <a:rPr lang="en-US" dirty="0" smtClean="0"/>
              <a:t>33 J</a:t>
            </a:r>
          </a:p>
          <a:p>
            <a:pPr marL="971550" lvl="1" indent="-514350">
              <a:buAutoNum type="alphaUcParenR"/>
            </a:pPr>
            <a:r>
              <a:rPr lang="en-US" dirty="0" smtClean="0"/>
              <a:t>18 J</a:t>
            </a:r>
          </a:p>
          <a:p>
            <a:pPr marL="971550" lvl="1" indent="-514350">
              <a:buAutoNum type="alphaUcParenR"/>
            </a:pPr>
            <a:r>
              <a:rPr lang="en-US" dirty="0" smtClean="0"/>
              <a:t>None of the above.</a:t>
            </a:r>
          </a:p>
          <a:p>
            <a:pPr marL="971550" lvl="1" indent="-514350">
              <a:buAutoNum type="alphaUcParenR"/>
            </a:pPr>
            <a:endParaRPr lang="en-US" dirty="0" smtClean="0"/>
          </a:p>
        </p:txBody>
      </p:sp>
      <p:sp>
        <p:nvSpPr>
          <p:cNvPr id="4" name="Left Arrow 3"/>
          <p:cNvSpPr/>
          <p:nvPr/>
        </p:nvSpPr>
        <p:spPr>
          <a:xfrm>
            <a:off x="2286000" y="27432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Question 1</a:t>
            </a:r>
            <a:endParaRPr lang="en-US" dirty="0"/>
          </a:p>
        </p:txBody>
      </p:sp>
      <p:sp>
        <p:nvSpPr>
          <p:cNvPr id="3" name="Content Placeholder 2"/>
          <p:cNvSpPr>
            <a:spLocks noGrp="1"/>
          </p:cNvSpPr>
          <p:nvPr>
            <p:ph idx="1"/>
          </p:nvPr>
        </p:nvSpPr>
        <p:spPr/>
        <p:txBody>
          <a:bodyPr/>
          <a:lstStyle/>
          <a:p>
            <a:r>
              <a:rPr lang="en-US" dirty="0" smtClean="0"/>
              <a:t>In a perfectly inelastic collision the following is not true?</a:t>
            </a:r>
          </a:p>
          <a:p>
            <a:pPr lvl="1">
              <a:buNone/>
            </a:pPr>
            <a:r>
              <a:rPr lang="en-US" dirty="0" smtClean="0"/>
              <a:t>A) Objects adhere</a:t>
            </a:r>
          </a:p>
          <a:p>
            <a:pPr lvl="1">
              <a:buNone/>
            </a:pPr>
            <a:r>
              <a:rPr lang="en-US" dirty="0" smtClean="0"/>
              <a:t>B) E is conserved</a:t>
            </a:r>
          </a:p>
          <a:p>
            <a:pPr lvl="1">
              <a:buNone/>
            </a:pPr>
            <a:r>
              <a:rPr lang="en-US" dirty="0" smtClean="0"/>
              <a:t>C) P is conserved</a:t>
            </a:r>
          </a:p>
          <a:p>
            <a:pPr lvl="1">
              <a:buNone/>
            </a:pPr>
            <a:r>
              <a:rPr lang="en-US" dirty="0" smtClean="0"/>
              <a:t>D)F=</a:t>
            </a:r>
            <a:r>
              <a:rPr lang="en-US" dirty="0" err="1" smtClean="0"/>
              <a:t>dp</a:t>
            </a:r>
            <a:r>
              <a:rPr lang="en-US" dirty="0" smtClean="0"/>
              <a:t>/</a:t>
            </a:r>
            <a:r>
              <a:rPr lang="en-US" dirty="0" err="1" smtClean="0"/>
              <a:t>dt</a:t>
            </a:r>
            <a:endParaRPr lang="en-US" dirty="0" smtClean="0"/>
          </a:p>
          <a:p>
            <a:pPr lvl="1">
              <a:buNone/>
            </a:pPr>
            <a:r>
              <a:rPr lang="en-US" dirty="0" smtClean="0"/>
              <a:t>E) All are true.</a:t>
            </a:r>
            <a:endParaRPr lang="en-US" dirty="0"/>
          </a:p>
        </p:txBody>
      </p:sp>
      <p:sp>
        <p:nvSpPr>
          <p:cNvPr id="5" name="Left Arrow 4"/>
          <p:cNvSpPr/>
          <p:nvPr/>
        </p:nvSpPr>
        <p:spPr>
          <a:xfrm>
            <a:off x="3733800" y="32766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Consider a solid cylinder and a hollow cylinder rotating about their centers of mass. If both objects have the same mass and radius, which has a larger moment of inertia?</a:t>
            </a:r>
          </a:p>
          <a:p>
            <a:pPr lvl="1">
              <a:buNone/>
            </a:pPr>
            <a:r>
              <a:rPr lang="en-US" dirty="0" smtClean="0"/>
              <a:t>A) The moment of inertia will be the same because they have the same mass and radius.</a:t>
            </a:r>
          </a:p>
          <a:p>
            <a:pPr lvl="1">
              <a:buNone/>
            </a:pPr>
            <a:r>
              <a:rPr lang="en-US" dirty="0" smtClean="0"/>
              <a:t>B) The solid cylinder will have a larger moment of inertia because its mass is uniformly distributed.</a:t>
            </a:r>
          </a:p>
          <a:p>
            <a:pPr lvl="1">
              <a:buNone/>
            </a:pPr>
            <a:r>
              <a:rPr lang="en-US" dirty="0" smtClean="0"/>
              <a:t>C) The hollow cylinder will have the larger moment of inertia because its mass is located away from the axis of rotation.</a:t>
            </a:r>
          </a:p>
          <a:p>
            <a:pPr lvl="1">
              <a:buNone/>
            </a:pPr>
            <a:r>
              <a:rPr lang="en-US" dirty="0" smtClean="0"/>
              <a:t>D) None of the above.</a:t>
            </a:r>
            <a:endParaRPr lang="en-US" dirty="0"/>
          </a:p>
        </p:txBody>
      </p:sp>
      <p:sp>
        <p:nvSpPr>
          <p:cNvPr id="5" name="Left Arrow 4"/>
          <p:cNvSpPr/>
          <p:nvPr/>
        </p:nvSpPr>
        <p:spPr>
          <a:xfrm rot="5400000">
            <a:off x="6400800" y="54864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lstStyle/>
          <a:p>
            <a:r>
              <a:rPr lang="en-US" dirty="0" smtClean="0"/>
              <a:t>If object 1 has a higher mass than object 2 and I apply the same force to both objects, then at some later time what will be the ratio of their kinetic energies?</a:t>
            </a:r>
          </a:p>
          <a:p>
            <a:pPr marL="971550" lvl="1" indent="-514350">
              <a:buAutoNum type="alphaUcParenR"/>
            </a:pPr>
            <a:r>
              <a:rPr lang="en-US" dirty="0" smtClean="0"/>
              <a:t>K</a:t>
            </a:r>
            <a:r>
              <a:rPr lang="en-US" baseline="-25000" dirty="0" smtClean="0"/>
              <a:t>2</a:t>
            </a:r>
            <a:r>
              <a:rPr lang="en-US" dirty="0" smtClean="0"/>
              <a:t>:K</a:t>
            </a:r>
            <a:r>
              <a:rPr lang="en-US" baseline="-25000" dirty="0" smtClean="0"/>
              <a:t>1 </a:t>
            </a:r>
            <a:r>
              <a:rPr lang="en-US" dirty="0" smtClean="0"/>
              <a:t>&lt; 1</a:t>
            </a:r>
          </a:p>
          <a:p>
            <a:pPr marL="971550" lvl="1" indent="-514350">
              <a:buAutoNum type="alphaUcParenR"/>
            </a:pPr>
            <a:r>
              <a:rPr lang="en-US" dirty="0" smtClean="0"/>
              <a:t>K</a:t>
            </a:r>
            <a:r>
              <a:rPr lang="en-US" baseline="-25000" dirty="0" smtClean="0"/>
              <a:t>2</a:t>
            </a:r>
            <a:r>
              <a:rPr lang="en-US" dirty="0" smtClean="0"/>
              <a:t>:K</a:t>
            </a:r>
            <a:r>
              <a:rPr lang="en-US" baseline="-25000" dirty="0" smtClean="0"/>
              <a:t>1 </a:t>
            </a:r>
            <a:r>
              <a:rPr lang="en-US" dirty="0" smtClean="0"/>
              <a:t>= 1</a:t>
            </a:r>
          </a:p>
          <a:p>
            <a:pPr marL="971550" lvl="1" indent="-514350">
              <a:buAutoNum type="alphaUcParenR"/>
            </a:pPr>
            <a:r>
              <a:rPr lang="en-US" dirty="0" smtClean="0"/>
              <a:t>K</a:t>
            </a:r>
            <a:r>
              <a:rPr lang="en-US" baseline="-25000" dirty="0" smtClean="0"/>
              <a:t>2</a:t>
            </a:r>
            <a:r>
              <a:rPr lang="en-US" dirty="0" smtClean="0"/>
              <a:t>:K</a:t>
            </a:r>
            <a:r>
              <a:rPr lang="en-US" baseline="-25000" dirty="0" smtClean="0"/>
              <a:t>1 </a:t>
            </a:r>
            <a:r>
              <a:rPr lang="en-US" dirty="0" smtClean="0"/>
              <a:t>&gt; 1</a:t>
            </a:r>
          </a:p>
          <a:p>
            <a:pPr marL="971550" lvl="1" indent="-514350">
              <a:buAutoNum type="alphaUcParenR"/>
            </a:pPr>
            <a:r>
              <a:rPr lang="en-US" dirty="0" smtClean="0"/>
              <a:t>Not enough information.</a:t>
            </a:r>
            <a:endParaRPr lang="en-US" dirty="0"/>
          </a:p>
        </p:txBody>
      </p:sp>
      <p:sp>
        <p:nvSpPr>
          <p:cNvPr id="4" name="Left Arrow 3"/>
          <p:cNvSpPr/>
          <p:nvPr/>
        </p:nvSpPr>
        <p:spPr>
          <a:xfrm>
            <a:off x="3048000" y="47244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Week</a:t>
            </a:r>
            <a:endParaRPr lang="en-US" dirty="0"/>
          </a:p>
        </p:txBody>
      </p:sp>
      <p:sp>
        <p:nvSpPr>
          <p:cNvPr id="3" name="Content Placeholder 2"/>
          <p:cNvSpPr>
            <a:spLocks noGrp="1"/>
          </p:cNvSpPr>
          <p:nvPr>
            <p:ph idx="1"/>
          </p:nvPr>
        </p:nvSpPr>
        <p:spPr/>
        <p:txBody>
          <a:bodyPr>
            <a:normAutofit/>
          </a:bodyPr>
          <a:lstStyle/>
          <a:p>
            <a:r>
              <a:rPr lang="en-US" dirty="0" smtClean="0"/>
              <a:t>Newton’s law of Gravity</a:t>
            </a:r>
          </a:p>
          <a:p>
            <a:r>
              <a:rPr lang="en-US" dirty="0" smtClean="0"/>
              <a:t>Gravitational Potential Energy</a:t>
            </a:r>
          </a:p>
          <a:p>
            <a:r>
              <a:rPr lang="en-US" b="1" dirty="0" smtClean="0">
                <a:solidFill>
                  <a:srgbClr val="00B050"/>
                </a:solidFill>
              </a:rPr>
              <a:t>Satellites</a:t>
            </a:r>
          </a:p>
          <a:p>
            <a:r>
              <a:rPr lang="en-US" b="1" dirty="0" err="1" smtClean="0">
                <a:solidFill>
                  <a:srgbClr val="00B050"/>
                </a:solidFill>
              </a:rPr>
              <a:t>Kepler’s</a:t>
            </a:r>
            <a:r>
              <a:rPr lang="en-US" b="1" dirty="0" smtClean="0">
                <a:solidFill>
                  <a:srgbClr val="00B050"/>
                </a:solidFill>
              </a:rPr>
              <a:t> Laws of Planetary Motion</a:t>
            </a:r>
          </a:p>
          <a:p>
            <a:pPr lvl="1"/>
            <a:r>
              <a:rPr lang="en-US" b="1" dirty="0" smtClean="0">
                <a:solidFill>
                  <a:srgbClr val="00B050"/>
                </a:solidFill>
              </a:rPr>
              <a:t>Orbital Shape</a:t>
            </a:r>
          </a:p>
          <a:p>
            <a:pPr lvl="1"/>
            <a:r>
              <a:rPr lang="en-US" b="1" dirty="0" smtClean="0">
                <a:solidFill>
                  <a:srgbClr val="00B050"/>
                </a:solidFill>
              </a:rPr>
              <a:t>Orbital Areas</a:t>
            </a:r>
          </a:p>
          <a:p>
            <a:pPr lvl="1"/>
            <a:r>
              <a:rPr lang="en-US" b="1" dirty="0" smtClean="0">
                <a:solidFill>
                  <a:srgbClr val="00B050"/>
                </a:solidFill>
              </a:rPr>
              <a:t>Orbital Period</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lnSpcReduction="10000"/>
          </a:bodyPr>
          <a:lstStyle/>
          <a:p>
            <a:r>
              <a:rPr lang="en-US" dirty="0" smtClean="0"/>
              <a:t>A ball with rolls without slipping at a constant speed. An ice cube with the same mass slides along without friction across a surface with the same speed. Which has the greater momentum?</a:t>
            </a:r>
          </a:p>
          <a:p>
            <a:pPr marL="971550" lvl="1" indent="-514350">
              <a:buAutoNum type="alphaUcParenR"/>
            </a:pPr>
            <a:r>
              <a:rPr lang="en-US" dirty="0" smtClean="0"/>
              <a:t>Ball</a:t>
            </a:r>
          </a:p>
          <a:p>
            <a:pPr marL="971550" lvl="1" indent="-514350">
              <a:buAutoNum type="alphaUcParenR"/>
            </a:pPr>
            <a:r>
              <a:rPr lang="en-US" dirty="0" smtClean="0"/>
              <a:t>Ice Cube</a:t>
            </a:r>
          </a:p>
          <a:p>
            <a:pPr marL="971550" lvl="1" indent="-514350">
              <a:buAutoNum type="alphaUcParenR"/>
            </a:pPr>
            <a:r>
              <a:rPr lang="en-US" dirty="0" smtClean="0"/>
              <a:t>Both have the same momentum</a:t>
            </a:r>
          </a:p>
          <a:p>
            <a:pPr marL="971550" lvl="1" indent="-514350">
              <a:buAutoNum type="alphaUcParenR"/>
            </a:pPr>
            <a:r>
              <a:rPr lang="en-US" dirty="0" smtClean="0"/>
              <a:t>Not enough information</a:t>
            </a:r>
            <a:endParaRPr lang="en-US" dirty="0"/>
          </a:p>
        </p:txBody>
      </p:sp>
      <p:sp>
        <p:nvSpPr>
          <p:cNvPr id="4" name="Left Arrow 3"/>
          <p:cNvSpPr/>
          <p:nvPr/>
        </p:nvSpPr>
        <p:spPr>
          <a:xfrm>
            <a:off x="2438400" y="38862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r>
              <a:rPr lang="en-US" dirty="0" smtClean="0"/>
              <a:t>Two balls with the same mass roll down two different ramps. If the balls are started at the same time and the ramps have about the same distance, which ball will win?</a:t>
            </a:r>
          </a:p>
          <a:p>
            <a:pPr marL="971550" lvl="1" indent="-514350">
              <a:buAutoNum type="alphaUcParenR"/>
            </a:pPr>
            <a:r>
              <a:rPr lang="en-US" dirty="0" smtClean="0"/>
              <a:t>Ball 1</a:t>
            </a:r>
          </a:p>
          <a:p>
            <a:pPr marL="971550" lvl="1" indent="-514350">
              <a:buAutoNum type="alphaUcParenR"/>
            </a:pPr>
            <a:r>
              <a:rPr lang="en-US" dirty="0" smtClean="0"/>
              <a:t>Ball 2</a:t>
            </a:r>
          </a:p>
          <a:p>
            <a:pPr marL="971550" lvl="1" indent="-514350">
              <a:buAutoNum type="alphaUcParenR"/>
            </a:pPr>
            <a:r>
              <a:rPr lang="en-US" dirty="0" smtClean="0"/>
              <a:t>Tie</a:t>
            </a:r>
            <a:endParaRPr lang="en-US" dirty="0"/>
          </a:p>
        </p:txBody>
      </p:sp>
      <p:grpSp>
        <p:nvGrpSpPr>
          <p:cNvPr id="22" name="Group 21"/>
          <p:cNvGrpSpPr/>
          <p:nvPr/>
        </p:nvGrpSpPr>
        <p:grpSpPr>
          <a:xfrm>
            <a:off x="4191000" y="4038600"/>
            <a:ext cx="4419600" cy="2209800"/>
            <a:chOff x="3505200" y="4038600"/>
            <a:chExt cx="4419600" cy="2209800"/>
          </a:xfrm>
        </p:grpSpPr>
        <p:cxnSp>
          <p:nvCxnSpPr>
            <p:cNvPr id="5" name="Straight Connector 4"/>
            <p:cNvCxnSpPr/>
            <p:nvPr/>
          </p:nvCxnSpPr>
          <p:spPr>
            <a:xfrm rot="16200000" flipH="1">
              <a:off x="3429000" y="4343400"/>
              <a:ext cx="685800" cy="533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038600" y="4953000"/>
              <a:ext cx="3886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581400" y="4114800"/>
              <a:ext cx="228600" cy="228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962400" y="4038600"/>
              <a:ext cx="696024" cy="369332"/>
            </a:xfrm>
            <a:prstGeom prst="rect">
              <a:avLst/>
            </a:prstGeom>
            <a:noFill/>
          </p:spPr>
          <p:txBody>
            <a:bodyPr wrap="none" rtlCol="0">
              <a:spAutoFit/>
            </a:bodyPr>
            <a:lstStyle/>
            <a:p>
              <a:r>
                <a:rPr lang="en-US" dirty="0" smtClean="0"/>
                <a:t>Ball 1</a:t>
              </a:r>
              <a:endParaRPr lang="en-US" dirty="0"/>
            </a:p>
          </p:txBody>
        </p:sp>
        <p:cxnSp>
          <p:nvCxnSpPr>
            <p:cNvPr id="10" name="Straight Connector 9"/>
            <p:cNvCxnSpPr/>
            <p:nvPr/>
          </p:nvCxnSpPr>
          <p:spPr>
            <a:xfrm rot="16200000" flipH="1">
              <a:off x="3429000" y="5486400"/>
              <a:ext cx="685800" cy="5334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38600" y="6096000"/>
              <a:ext cx="38862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581400" y="5257800"/>
              <a:ext cx="228600" cy="2286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962400" y="5181600"/>
              <a:ext cx="696024" cy="369332"/>
            </a:xfrm>
            <a:prstGeom prst="rect">
              <a:avLst/>
            </a:prstGeom>
            <a:noFill/>
          </p:spPr>
          <p:txBody>
            <a:bodyPr wrap="none" rtlCol="0">
              <a:spAutoFit/>
            </a:bodyPr>
            <a:lstStyle/>
            <a:p>
              <a:r>
                <a:rPr lang="en-US" dirty="0" smtClean="0"/>
                <a:t>Ball 2</a:t>
              </a:r>
              <a:endParaRPr lang="en-US" dirty="0"/>
            </a:p>
          </p:txBody>
        </p:sp>
        <p:cxnSp>
          <p:nvCxnSpPr>
            <p:cNvPr id="14" name="Straight Connector 13"/>
            <p:cNvCxnSpPr/>
            <p:nvPr/>
          </p:nvCxnSpPr>
          <p:spPr>
            <a:xfrm>
              <a:off x="4953000" y="6248400"/>
              <a:ext cx="21336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876800" y="6019800"/>
              <a:ext cx="22860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rot="5400000" flipH="1" flipV="1">
              <a:off x="7048500" y="6134100"/>
              <a:ext cx="152400" cy="762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4800600" y="6096000"/>
              <a:ext cx="152400" cy="15240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3" name="Left Arrow 22"/>
          <p:cNvSpPr/>
          <p:nvPr/>
        </p:nvSpPr>
        <p:spPr>
          <a:xfrm>
            <a:off x="2438400" y="41910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sz="2400" dirty="0" smtClean="0"/>
              <a:t>A 12-kg block on a horizontal frictionless surface is attached to a light spring (force constant = 0.80 </a:t>
            </a:r>
            <a:r>
              <a:rPr lang="en-US" sz="2400" dirty="0" err="1" smtClean="0"/>
              <a:t>kN</a:t>
            </a:r>
            <a:r>
              <a:rPr lang="en-US" sz="2400" dirty="0" smtClean="0"/>
              <a:t>/m). The block is initially at rest at its equilibrium position when a force </a:t>
            </a:r>
            <a:r>
              <a:rPr lang="en-US" sz="2400" dirty="0" smtClean="0"/>
              <a:t>(80 </a:t>
            </a:r>
            <a:r>
              <a:rPr lang="en-US" sz="2400" dirty="0" smtClean="0"/>
              <a:t>N) acting parallel to the surface is applied to </a:t>
            </a:r>
            <a:r>
              <a:rPr lang="en-US" sz="2400" dirty="0" smtClean="0"/>
              <a:t>move the block away from equilibrium. </a:t>
            </a:r>
            <a:r>
              <a:rPr lang="en-US" sz="2400" dirty="0" smtClean="0"/>
              <a:t>What is the speed of the block when it is 13 cm from </a:t>
            </a:r>
            <a:r>
              <a:rPr lang="en-US" sz="2400" dirty="0" smtClean="0"/>
              <a:t>equilibrium?</a:t>
            </a:r>
          </a:p>
          <a:p>
            <a:endParaRPr lang="en-US" sz="2400" dirty="0" smtClean="0"/>
          </a:p>
          <a:p>
            <a:pPr lvl="1">
              <a:buNone/>
            </a:pPr>
            <a:r>
              <a:rPr lang="en-US" sz="2000" dirty="0" smtClean="0"/>
              <a:t>A</a:t>
            </a:r>
            <a:r>
              <a:rPr lang="en-US" sz="2000" dirty="0" smtClean="0"/>
              <a:t>) 0.78 m/s</a:t>
            </a:r>
          </a:p>
          <a:p>
            <a:pPr lvl="1">
              <a:buNone/>
            </a:pPr>
            <a:r>
              <a:rPr lang="en-US" sz="2000" dirty="0" smtClean="0"/>
              <a:t>B) 0.81 </a:t>
            </a:r>
            <a:r>
              <a:rPr lang="en-US" sz="2000" dirty="0" smtClean="0"/>
              <a:t>m/s</a:t>
            </a:r>
          </a:p>
          <a:p>
            <a:pPr lvl="1">
              <a:buNone/>
            </a:pPr>
            <a:r>
              <a:rPr lang="en-US" sz="2000" dirty="0" smtClean="0"/>
              <a:t>C) 0.71 </a:t>
            </a:r>
            <a:r>
              <a:rPr lang="en-US" sz="2000" dirty="0" smtClean="0"/>
              <a:t>m/s</a:t>
            </a:r>
          </a:p>
          <a:p>
            <a:pPr lvl="1">
              <a:buNone/>
            </a:pPr>
            <a:r>
              <a:rPr lang="en-US" sz="2000" dirty="0" smtClean="0"/>
              <a:t>D) 0.58 </a:t>
            </a:r>
            <a:r>
              <a:rPr lang="en-US" sz="2000" dirty="0" smtClean="0"/>
              <a:t>m/s</a:t>
            </a:r>
          </a:p>
          <a:p>
            <a:pPr lvl="1">
              <a:buNone/>
            </a:pPr>
            <a:r>
              <a:rPr lang="en-US" sz="2000" dirty="0" smtClean="0"/>
              <a:t>E) None of the above.</a:t>
            </a:r>
          </a:p>
        </p:txBody>
      </p:sp>
      <p:sp>
        <p:nvSpPr>
          <p:cNvPr id="4" name="Left Arrow 3"/>
          <p:cNvSpPr/>
          <p:nvPr/>
        </p:nvSpPr>
        <p:spPr>
          <a:xfrm>
            <a:off x="2438400" y="42672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9</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2.0-kg block is projected down a plane that makes an angle of 20° with the horizontal with an initial kinetic energy of 2.0 J. If the coefficient of kinetic friction between the block and plane is 0.40, how far will the block slide down the plane before coming to rest</a:t>
            </a:r>
            <a:r>
              <a:rPr lang="en-US" dirty="0" smtClean="0"/>
              <a:t>?</a:t>
            </a:r>
            <a:endParaRPr lang="en-US" dirty="0" smtClean="0"/>
          </a:p>
          <a:p>
            <a:pPr>
              <a:buNone/>
            </a:pPr>
            <a:r>
              <a:rPr lang="en-US" dirty="0" smtClean="0"/>
              <a:t>	</a:t>
            </a:r>
          </a:p>
          <a:p>
            <a:pPr>
              <a:buNone/>
            </a:pPr>
            <a:r>
              <a:rPr lang="en-US" dirty="0" smtClean="0"/>
              <a:t>	</a:t>
            </a:r>
            <a:r>
              <a:rPr lang="en-US" dirty="0" smtClean="0"/>
              <a:t>A)</a:t>
            </a:r>
            <a:r>
              <a:rPr lang="en-US" dirty="0" smtClean="0"/>
              <a:t> </a:t>
            </a:r>
            <a:r>
              <a:rPr lang="en-US" dirty="0" smtClean="0"/>
              <a:t>0.30 m</a:t>
            </a:r>
            <a:endParaRPr lang="en-US" dirty="0" smtClean="0"/>
          </a:p>
          <a:p>
            <a:pPr>
              <a:buNone/>
            </a:pPr>
            <a:r>
              <a:rPr lang="en-US" dirty="0" smtClean="0"/>
              <a:t>	B) 1.0 m</a:t>
            </a:r>
          </a:p>
          <a:p>
            <a:pPr>
              <a:buNone/>
            </a:pPr>
            <a:r>
              <a:rPr lang="en-US" dirty="0" smtClean="0"/>
              <a:t>	</a:t>
            </a:r>
            <a:r>
              <a:rPr lang="en-US" dirty="0" smtClean="0"/>
              <a:t>C)</a:t>
            </a:r>
            <a:r>
              <a:rPr lang="en-US" dirty="0" smtClean="0"/>
              <a:t> </a:t>
            </a:r>
            <a:r>
              <a:rPr lang="en-US" dirty="0" smtClean="0"/>
              <a:t>1.8 </a:t>
            </a:r>
            <a:r>
              <a:rPr lang="en-US" dirty="0" smtClean="0"/>
              <a:t>m</a:t>
            </a:r>
          </a:p>
          <a:p>
            <a:pPr>
              <a:buNone/>
            </a:pPr>
            <a:r>
              <a:rPr lang="en-US" dirty="0" smtClean="0"/>
              <a:t>	D) </a:t>
            </a:r>
            <a:r>
              <a:rPr lang="en-US" dirty="0" smtClean="0"/>
              <a:t>3.0 </a:t>
            </a:r>
            <a:r>
              <a:rPr lang="en-US" dirty="0" smtClean="0"/>
              <a:t>m</a:t>
            </a:r>
            <a:endParaRPr lang="en-US" dirty="0" smtClean="0"/>
          </a:p>
          <a:p>
            <a:pPr>
              <a:buNone/>
            </a:pPr>
            <a:r>
              <a:rPr lang="en-US" dirty="0" smtClean="0"/>
              <a:t>	E) None of the above.</a:t>
            </a:r>
            <a:endParaRPr lang="en-US" dirty="0" smtClean="0"/>
          </a:p>
          <a:p>
            <a:pPr lvl="1">
              <a:buNone/>
            </a:pPr>
            <a:endParaRPr lang="en-US" dirty="0" smtClean="0"/>
          </a:p>
        </p:txBody>
      </p:sp>
      <p:sp>
        <p:nvSpPr>
          <p:cNvPr id="4" name="Left Arrow 3"/>
          <p:cNvSpPr/>
          <p:nvPr/>
        </p:nvSpPr>
        <p:spPr>
          <a:xfrm>
            <a:off x="2286000" y="49530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average velocity of a beta particle (mass = 0.0005 atomic mass units) ejected from </a:t>
            </a:r>
            <a:r>
              <a:rPr lang="en-US" baseline="30000" dirty="0" smtClean="0"/>
              <a:t>14</a:t>
            </a:r>
            <a:r>
              <a:rPr lang="en-US" dirty="0" smtClean="0"/>
              <a:t>C (mass = 14 atomic mass units) is 3.0E7 m/s. What is the kinetic energy of this beta particle? 1 atomic mass unit = 1.66E-27 </a:t>
            </a:r>
            <a:r>
              <a:rPr lang="en-US" dirty="0" smtClean="0"/>
              <a:t>kg</a:t>
            </a:r>
          </a:p>
          <a:p>
            <a:pPr>
              <a:buNone/>
            </a:pPr>
            <a:r>
              <a:rPr lang="en-US" dirty="0" smtClean="0"/>
              <a:t>	</a:t>
            </a:r>
          </a:p>
          <a:p>
            <a:pPr>
              <a:buNone/>
            </a:pPr>
            <a:r>
              <a:rPr lang="en-US" dirty="0" smtClean="0"/>
              <a:t>	</a:t>
            </a:r>
            <a:r>
              <a:rPr lang="en-US" dirty="0" smtClean="0"/>
              <a:t>A</a:t>
            </a:r>
            <a:r>
              <a:rPr lang="en-US" dirty="0" smtClean="0"/>
              <a:t>) 2E-8 J</a:t>
            </a:r>
            <a:endParaRPr lang="en-US" sz="4000" dirty="0" smtClean="0"/>
          </a:p>
          <a:p>
            <a:pPr>
              <a:buNone/>
            </a:pPr>
            <a:r>
              <a:rPr lang="en-US" dirty="0" smtClean="0"/>
              <a:t>	B</a:t>
            </a:r>
            <a:r>
              <a:rPr lang="en-US" dirty="0" smtClean="0"/>
              <a:t>) 2E-16 J</a:t>
            </a:r>
            <a:endParaRPr lang="en-US" sz="4000" dirty="0" smtClean="0"/>
          </a:p>
          <a:p>
            <a:pPr>
              <a:buNone/>
            </a:pPr>
            <a:r>
              <a:rPr lang="en-US" dirty="0" smtClean="0"/>
              <a:t>	C</a:t>
            </a:r>
            <a:r>
              <a:rPr lang="en-US" dirty="0" smtClean="0"/>
              <a:t>) 4E-16 J</a:t>
            </a:r>
            <a:endParaRPr lang="en-US" sz="4000" dirty="0" smtClean="0"/>
          </a:p>
          <a:p>
            <a:pPr>
              <a:buNone/>
            </a:pPr>
            <a:r>
              <a:rPr lang="en-US" dirty="0" smtClean="0"/>
              <a:t>	D</a:t>
            </a:r>
            <a:r>
              <a:rPr lang="en-US" dirty="0" smtClean="0"/>
              <a:t>) 2E-23 J</a:t>
            </a:r>
            <a:endParaRPr lang="en-US" sz="4000" dirty="0" smtClean="0"/>
          </a:p>
          <a:p>
            <a:pPr>
              <a:buNone/>
            </a:pPr>
            <a:r>
              <a:rPr lang="en-US" dirty="0" smtClean="0"/>
              <a:t>	E</a:t>
            </a:r>
            <a:r>
              <a:rPr lang="en-US" dirty="0" smtClean="0"/>
              <a:t>) None of the above</a:t>
            </a:r>
            <a:endParaRPr lang="en-US" sz="4000" dirty="0" smtClean="0"/>
          </a:p>
          <a:p>
            <a:pPr lvl="1">
              <a:buNone/>
            </a:pPr>
            <a:endParaRPr lang="en-US" dirty="0" smtClean="0"/>
          </a:p>
        </p:txBody>
      </p:sp>
      <p:sp>
        <p:nvSpPr>
          <p:cNvPr id="4" name="Left Arrow 3"/>
          <p:cNvSpPr/>
          <p:nvPr/>
        </p:nvSpPr>
        <p:spPr>
          <a:xfrm>
            <a:off x="2362200" y="4495800"/>
            <a:ext cx="838200" cy="381000"/>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Essay</a:t>
            </a:r>
            <a:endParaRPr lang="en-US" dirty="0"/>
          </a:p>
        </p:txBody>
      </p:sp>
      <p:sp>
        <p:nvSpPr>
          <p:cNvPr id="3" name="Content Placeholder 2"/>
          <p:cNvSpPr>
            <a:spLocks noGrp="1"/>
          </p:cNvSpPr>
          <p:nvPr>
            <p:ph idx="1"/>
          </p:nvPr>
        </p:nvSpPr>
        <p:spPr/>
        <p:txBody>
          <a:bodyPr/>
          <a:lstStyle/>
          <a:p>
            <a:r>
              <a:rPr lang="en-US" dirty="0" smtClean="0"/>
              <a:t>Pick a sport. How will knowing about conservation of energy or conservation of momentum help you play that sport better? Give two examples.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smtClean="0"/>
              <a:t>Satellites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Geostationary Satellites</a:t>
            </a:r>
            <a:endParaRPr lang="en-US" dirty="0"/>
          </a:p>
        </p:txBody>
      </p:sp>
      <p:sp>
        <p:nvSpPr>
          <p:cNvPr id="3" name="Content Placeholder 2"/>
          <p:cNvSpPr>
            <a:spLocks noGrp="1"/>
          </p:cNvSpPr>
          <p:nvPr>
            <p:ph idx="1"/>
          </p:nvPr>
        </p:nvSpPr>
        <p:spPr/>
        <p:txBody>
          <a:bodyPr/>
          <a:lstStyle/>
          <a:p>
            <a:r>
              <a:rPr lang="en-US" dirty="0" smtClean="0"/>
              <a:t>Satellites that have an orbital radius such that their period is the same as the period of the earth</a:t>
            </a:r>
            <a:endParaRPr lang="en-US" dirty="0"/>
          </a:p>
        </p:txBody>
      </p:sp>
      <p:pic>
        <p:nvPicPr>
          <p:cNvPr id="253954" name="Picture 2" descr="http://www.splung.com/kinematics/images/satellites/geostationary.png"/>
          <p:cNvPicPr>
            <a:picLocks noChangeAspect="1" noChangeArrowheads="1"/>
          </p:cNvPicPr>
          <p:nvPr/>
        </p:nvPicPr>
        <p:blipFill>
          <a:blip r:embed="rId4" cstate="print"/>
          <a:srcRect/>
          <a:stretch>
            <a:fillRect/>
          </a:stretch>
        </p:blipFill>
        <p:spPr bwMode="auto">
          <a:xfrm>
            <a:off x="5105400" y="3429000"/>
            <a:ext cx="3529853" cy="3000375"/>
          </a:xfrm>
          <a:prstGeom prst="rect">
            <a:avLst/>
          </a:prstGeom>
          <a:noFill/>
        </p:spPr>
      </p:pic>
      <p:sp>
        <p:nvSpPr>
          <p:cNvPr id="5" name="TextBox 4"/>
          <p:cNvSpPr txBox="1"/>
          <p:nvPr/>
        </p:nvSpPr>
        <p:spPr>
          <a:xfrm>
            <a:off x="5029200" y="6553200"/>
            <a:ext cx="3972562" cy="246221"/>
          </a:xfrm>
          <a:prstGeom prst="rect">
            <a:avLst/>
          </a:prstGeom>
          <a:noFill/>
        </p:spPr>
        <p:txBody>
          <a:bodyPr wrap="none" rtlCol="0">
            <a:spAutoFit/>
          </a:bodyPr>
          <a:lstStyle/>
          <a:p>
            <a:r>
              <a:rPr lang="en-US" sz="1000" dirty="0" smtClean="0"/>
              <a:t>http://www.splung.com/kinematics/images/satellites/geostationary.png</a:t>
            </a:r>
            <a:endParaRPr lang="en-US" sz="1000" dirty="0"/>
          </a:p>
        </p:txBody>
      </p:sp>
      <p:graphicFrame>
        <p:nvGraphicFramePr>
          <p:cNvPr id="6" name="Object 5"/>
          <p:cNvGraphicFramePr>
            <a:graphicFrameLocks noChangeAspect="1"/>
          </p:cNvGraphicFramePr>
          <p:nvPr/>
        </p:nvGraphicFramePr>
        <p:xfrm>
          <a:off x="838200" y="3783012"/>
          <a:ext cx="3709988" cy="2541588"/>
        </p:xfrm>
        <a:graphic>
          <a:graphicData uri="http://schemas.openxmlformats.org/presentationml/2006/ole">
            <p:oleObj spid="_x0000_s235522" name="Equation" r:id="rId5" imgW="1612800" imgH="11048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satellites would you want to be geostationary?</a:t>
            </a:r>
            <a:endParaRPr lang="en-US" dirty="0"/>
          </a:p>
        </p:txBody>
      </p:sp>
      <p:sp>
        <p:nvSpPr>
          <p:cNvPr id="3" name="Content Placeholder 2"/>
          <p:cNvSpPr>
            <a:spLocks noGrp="1"/>
          </p:cNvSpPr>
          <p:nvPr>
            <p:ph idx="1"/>
          </p:nvPr>
        </p:nvSpPr>
        <p:spPr>
          <a:xfrm>
            <a:off x="457200" y="1951037"/>
            <a:ext cx="8229600" cy="4525963"/>
          </a:xfrm>
        </p:spPr>
        <p:txBody>
          <a:bodyPr/>
          <a:lstStyle/>
          <a:p>
            <a:r>
              <a:rPr lang="en-US" dirty="0" smtClean="0"/>
              <a:t>Spy satellites</a:t>
            </a:r>
          </a:p>
          <a:p>
            <a:r>
              <a:rPr lang="en-US" dirty="0" smtClean="0"/>
              <a:t>Television satellites</a:t>
            </a:r>
          </a:p>
          <a:p>
            <a:r>
              <a:rPr lang="en-US" dirty="0" smtClean="0"/>
              <a:t>GPS satellites</a:t>
            </a:r>
          </a:p>
          <a:p>
            <a:r>
              <a:rPr lang="en-US" dirty="0" smtClean="0"/>
              <a:t>Cell phone satellites</a:t>
            </a:r>
          </a:p>
          <a:p>
            <a:r>
              <a:rPr lang="en-US" dirty="0" smtClean="0"/>
              <a:t>Weather forecasting satellites</a:t>
            </a:r>
            <a:endParaRPr lang="en-US" dirty="0"/>
          </a:p>
        </p:txBody>
      </p:sp>
      <p:sp>
        <p:nvSpPr>
          <p:cNvPr id="4" name="TextBox 3"/>
          <p:cNvSpPr txBox="1"/>
          <p:nvPr/>
        </p:nvSpPr>
        <p:spPr>
          <a:xfrm>
            <a:off x="5571343" y="2561272"/>
            <a:ext cx="3344057" cy="1477328"/>
          </a:xfrm>
          <a:prstGeom prst="rect">
            <a:avLst/>
          </a:prstGeom>
          <a:noFill/>
        </p:spPr>
        <p:txBody>
          <a:bodyPr wrap="none" rtlCol="0">
            <a:spAutoFit/>
          </a:bodyPr>
          <a:lstStyle/>
          <a:p>
            <a:r>
              <a:rPr lang="en-US" dirty="0" smtClean="0">
                <a:solidFill>
                  <a:srgbClr val="7030A0"/>
                </a:solidFill>
              </a:rPr>
              <a:t>Low –orbit</a:t>
            </a:r>
          </a:p>
          <a:p>
            <a:endParaRPr lang="en-US" dirty="0" smtClean="0">
              <a:solidFill>
                <a:srgbClr val="7030A0"/>
              </a:solidFill>
            </a:endParaRPr>
          </a:p>
          <a:p>
            <a:r>
              <a:rPr lang="en-US" dirty="0" smtClean="0">
                <a:solidFill>
                  <a:srgbClr val="7030A0"/>
                </a:solidFill>
              </a:rPr>
              <a:t>Geostationary or geosynchronous</a:t>
            </a:r>
          </a:p>
          <a:p>
            <a:endParaRPr lang="en-US" dirty="0" smtClean="0">
              <a:solidFill>
                <a:srgbClr val="7030A0"/>
              </a:solidFill>
            </a:endParaRPr>
          </a:p>
          <a:p>
            <a:r>
              <a:rPr lang="en-US" dirty="0" err="1" smtClean="0">
                <a:solidFill>
                  <a:srgbClr val="7030A0"/>
                </a:solidFill>
              </a:rPr>
              <a:t>Heliosynchronous</a:t>
            </a:r>
            <a:endParaRPr lang="en-US" dirty="0">
              <a:solidFill>
                <a:srgbClr val="7030A0"/>
              </a:solidFill>
            </a:endParaRPr>
          </a:p>
        </p:txBody>
      </p:sp>
      <p:cxnSp>
        <p:nvCxnSpPr>
          <p:cNvPr id="6" name="Straight Arrow Connector 5"/>
          <p:cNvCxnSpPr/>
          <p:nvPr/>
        </p:nvCxnSpPr>
        <p:spPr>
          <a:xfrm>
            <a:off x="3276600" y="2057400"/>
            <a:ext cx="1981200" cy="5334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876800" y="3352800"/>
            <a:ext cx="685800" cy="762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867400" y="4114800"/>
            <a:ext cx="609600" cy="533400"/>
          </a:xfrm>
          <a:prstGeom prst="straightConnector1">
            <a:avLst/>
          </a:prstGeom>
          <a:ln>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3" name="Right Brace 12"/>
          <p:cNvSpPr/>
          <p:nvPr/>
        </p:nvSpPr>
        <p:spPr>
          <a:xfrm>
            <a:off x="4419600" y="2819400"/>
            <a:ext cx="381000" cy="1219200"/>
          </a:xfrm>
          <a:prstGeom prst="rightBrace">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lstStyle/>
          <a:p>
            <a:r>
              <a:rPr lang="en-US" dirty="0" err="1" smtClean="0"/>
              <a:t>Kepler’s</a:t>
            </a:r>
            <a:r>
              <a:rPr lang="en-US" dirty="0" smtClean="0"/>
              <a:t> Laws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Orbits are elliptical</a:t>
            </a:r>
            <a:endParaRPr lang="en-US" dirty="0"/>
          </a:p>
        </p:txBody>
      </p:sp>
      <p:sp>
        <p:nvSpPr>
          <p:cNvPr id="3" name="Content Placeholder 2"/>
          <p:cNvSpPr>
            <a:spLocks noGrp="1"/>
          </p:cNvSpPr>
          <p:nvPr>
            <p:ph idx="1"/>
          </p:nvPr>
        </p:nvSpPr>
        <p:spPr>
          <a:xfrm>
            <a:off x="457200" y="1600200"/>
            <a:ext cx="4648200" cy="4525963"/>
          </a:xfrm>
        </p:spPr>
        <p:txBody>
          <a:bodyPr/>
          <a:lstStyle/>
          <a:p>
            <a:r>
              <a:rPr lang="en-US" dirty="0" smtClean="0"/>
              <a:t>Eccentricity = 0, then circular</a:t>
            </a:r>
          </a:p>
          <a:p>
            <a:r>
              <a:rPr lang="en-US" dirty="0" smtClean="0"/>
              <a:t>Eccentricity = 1 then linear</a:t>
            </a:r>
          </a:p>
          <a:p>
            <a:r>
              <a:rPr lang="en-US" dirty="0" smtClean="0"/>
              <a:t>Most planets have an eccentricity close to 0</a:t>
            </a:r>
            <a:endParaRPr lang="en-US" dirty="0"/>
          </a:p>
        </p:txBody>
      </p:sp>
      <p:pic>
        <p:nvPicPr>
          <p:cNvPr id="249858" name="Picture 2" descr="http://cse.ssl.berkeley.edu/bmendez/ay10/2000/notes/review/0129.jpg"/>
          <p:cNvPicPr>
            <a:picLocks noChangeAspect="1" noChangeArrowheads="1"/>
          </p:cNvPicPr>
          <p:nvPr/>
        </p:nvPicPr>
        <p:blipFill>
          <a:blip r:embed="rId3" cstate="print"/>
          <a:srcRect t="14297" r="71250" b="22389"/>
          <a:stretch>
            <a:fillRect/>
          </a:stretch>
        </p:blipFill>
        <p:spPr bwMode="auto">
          <a:xfrm>
            <a:off x="5334000" y="2438400"/>
            <a:ext cx="3244645" cy="304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7810" name="Picture 2" descr="http://cse.ssl.berkeley.edu/bmendez/ay10/2000/notes/review/0129.jpg"/>
          <p:cNvPicPr>
            <a:picLocks noChangeAspect="1" noChangeArrowheads="1"/>
          </p:cNvPicPr>
          <p:nvPr/>
        </p:nvPicPr>
        <p:blipFill>
          <a:blip r:embed="rId4" cstate="print"/>
          <a:srcRect l="28750" t="17582" r="31250" b="20879"/>
          <a:stretch>
            <a:fillRect/>
          </a:stretch>
        </p:blipFill>
        <p:spPr bwMode="auto">
          <a:xfrm>
            <a:off x="4495800" y="2514600"/>
            <a:ext cx="4412343" cy="2895600"/>
          </a:xfrm>
          <a:prstGeom prst="rect">
            <a:avLst/>
          </a:prstGeom>
          <a:noFill/>
        </p:spPr>
      </p:pic>
      <p:sp>
        <p:nvSpPr>
          <p:cNvPr id="2" name="Title 1"/>
          <p:cNvSpPr>
            <a:spLocks noGrp="1"/>
          </p:cNvSpPr>
          <p:nvPr>
            <p:ph type="title"/>
          </p:nvPr>
        </p:nvSpPr>
        <p:spPr/>
        <p:txBody>
          <a:bodyPr>
            <a:normAutofit/>
          </a:bodyPr>
          <a:lstStyle/>
          <a:p>
            <a:r>
              <a:rPr lang="en-US" dirty="0" smtClean="0"/>
              <a:t>Equal areas in equal times</a:t>
            </a:r>
            <a:endParaRPr lang="en-US" dirty="0"/>
          </a:p>
        </p:txBody>
      </p:sp>
      <p:sp>
        <p:nvSpPr>
          <p:cNvPr id="3" name="Content Placeholder 2"/>
          <p:cNvSpPr>
            <a:spLocks noGrp="1"/>
          </p:cNvSpPr>
          <p:nvPr>
            <p:ph idx="1"/>
          </p:nvPr>
        </p:nvSpPr>
        <p:spPr>
          <a:xfrm>
            <a:off x="457200" y="1600200"/>
            <a:ext cx="4876800" cy="4525963"/>
          </a:xfrm>
        </p:spPr>
        <p:txBody>
          <a:bodyPr/>
          <a:lstStyle/>
          <a:p>
            <a:r>
              <a:rPr lang="en-US" dirty="0" smtClean="0"/>
              <a:t>The area of the triangle swept out by the object is equal for equal amounts of time</a:t>
            </a:r>
          </a:p>
          <a:p>
            <a:endParaRPr lang="en-US" dirty="0" smtClean="0"/>
          </a:p>
          <a:p>
            <a:r>
              <a:rPr lang="en-US" dirty="0" smtClean="0"/>
              <a:t>The further the object is from the sun the lower the speed.</a:t>
            </a:r>
            <a:endParaRPr lang="en-US" dirty="0"/>
          </a:p>
        </p:txBody>
      </p:sp>
      <p:graphicFrame>
        <p:nvGraphicFramePr>
          <p:cNvPr id="247811" name="Object 3"/>
          <p:cNvGraphicFramePr>
            <a:graphicFrameLocks noChangeAspect="1"/>
          </p:cNvGraphicFramePr>
          <p:nvPr/>
        </p:nvGraphicFramePr>
        <p:xfrm>
          <a:off x="6324600" y="5562600"/>
          <a:ext cx="2074862" cy="906463"/>
        </p:xfrm>
        <a:graphic>
          <a:graphicData uri="http://schemas.openxmlformats.org/presentationml/2006/ole">
            <p:oleObj spid="_x0000_s236546" name="Equation" r:id="rId5" imgW="901440" imgH="3934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Period-squared is proportional to a</a:t>
            </a:r>
            <a:r>
              <a:rPr lang="en-US" baseline="30000" dirty="0" smtClean="0"/>
              <a:t>3</a:t>
            </a:r>
            <a:endParaRPr lang="en-US" baseline="30000" dirty="0"/>
          </a:p>
        </p:txBody>
      </p:sp>
      <p:pic>
        <p:nvPicPr>
          <p:cNvPr id="245762" name="Picture 2" descr="http://cse.ssl.berkeley.edu/bmendez/ay10/2000/notes/review/0129.jpg"/>
          <p:cNvPicPr>
            <a:picLocks noChangeAspect="1" noChangeArrowheads="1"/>
          </p:cNvPicPr>
          <p:nvPr/>
        </p:nvPicPr>
        <p:blipFill>
          <a:blip r:embed="rId4" cstate="print"/>
          <a:srcRect l="68750" t="14652" b="20879"/>
          <a:stretch>
            <a:fillRect/>
          </a:stretch>
        </p:blipFill>
        <p:spPr bwMode="auto">
          <a:xfrm>
            <a:off x="5105400" y="2514600"/>
            <a:ext cx="3377045" cy="2971800"/>
          </a:xfrm>
          <a:prstGeom prst="rect">
            <a:avLst/>
          </a:prstGeom>
          <a:noFill/>
        </p:spPr>
      </p:pic>
      <p:graphicFrame>
        <p:nvGraphicFramePr>
          <p:cNvPr id="245763" name="Object 3"/>
          <p:cNvGraphicFramePr>
            <a:graphicFrameLocks noChangeAspect="1"/>
          </p:cNvGraphicFramePr>
          <p:nvPr/>
        </p:nvGraphicFramePr>
        <p:xfrm>
          <a:off x="1524000" y="2209800"/>
          <a:ext cx="2076450" cy="3798887"/>
        </p:xfrm>
        <a:graphic>
          <a:graphicData uri="http://schemas.openxmlformats.org/presentationml/2006/ole">
            <p:oleObj spid="_x0000_s237570" name="Equation" r:id="rId5" imgW="901440" imgH="1650960" progId="Equation.3">
              <p:embed/>
            </p:oleObj>
          </a:graphicData>
        </a:graphic>
      </p:graphicFrame>
      <p:sp>
        <p:nvSpPr>
          <p:cNvPr id="5" name="TextBox 4"/>
          <p:cNvSpPr txBox="1"/>
          <p:nvPr/>
        </p:nvSpPr>
        <p:spPr>
          <a:xfrm>
            <a:off x="1371600" y="6172200"/>
            <a:ext cx="2506776" cy="369332"/>
          </a:xfrm>
          <a:prstGeom prst="rect">
            <a:avLst/>
          </a:prstGeom>
          <a:noFill/>
        </p:spPr>
        <p:txBody>
          <a:bodyPr wrap="none" rtlCol="0">
            <a:spAutoFit/>
          </a:bodyPr>
          <a:lstStyle/>
          <a:p>
            <a:r>
              <a:rPr lang="en-US" dirty="0" smtClean="0"/>
              <a:t>Earth orbit = 0.150E9 km</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4499</TotalTime>
  <Words>908</Words>
  <Application>Microsoft Office PowerPoint</Application>
  <PresentationFormat>On-screen Show (4:3)</PresentationFormat>
  <Paragraphs>159</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Equation</vt:lpstr>
      <vt:lpstr>PHYS16 – Lecture 30</vt:lpstr>
      <vt:lpstr>This Week</vt:lpstr>
      <vt:lpstr>Satellites</vt:lpstr>
      <vt:lpstr>Geostationary Satellites</vt:lpstr>
      <vt:lpstr>Which satellites would you want to be geostationary?</vt:lpstr>
      <vt:lpstr>Kepler’s Laws</vt:lpstr>
      <vt:lpstr>Orbits are elliptical</vt:lpstr>
      <vt:lpstr>Equal areas in equal times</vt:lpstr>
      <vt:lpstr>Period-squared is proportional to a3</vt:lpstr>
      <vt:lpstr>Example Question: Earth Speed</vt:lpstr>
      <vt:lpstr>Example Question: Venus’ Period</vt:lpstr>
      <vt:lpstr>Example Question: Sedna</vt:lpstr>
      <vt:lpstr>Main Points</vt:lpstr>
      <vt:lpstr>Review Ch. 7-12</vt:lpstr>
      <vt:lpstr>Question 1</vt:lpstr>
      <vt:lpstr>Question 2</vt:lpstr>
      <vt:lpstr>Practice Question 1</vt:lpstr>
      <vt:lpstr>Question 4</vt:lpstr>
      <vt:lpstr>Question 5</vt:lpstr>
      <vt:lpstr>Question 6</vt:lpstr>
      <vt:lpstr>Question 7</vt:lpstr>
      <vt:lpstr>Question 8</vt:lpstr>
      <vt:lpstr>Question 9</vt:lpstr>
      <vt:lpstr>Question 10</vt:lpstr>
      <vt:lpstr>Practice Essay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dc:title>
  <dc:creator>Grego</dc:creator>
  <cp:lastModifiedBy>Grego</cp:lastModifiedBy>
  <cp:revision>264</cp:revision>
  <dcterms:created xsi:type="dcterms:W3CDTF">2010-09-09T09:10:07Z</dcterms:created>
  <dcterms:modified xsi:type="dcterms:W3CDTF">2011-04-12T01:46:04Z</dcterms:modified>
</cp:coreProperties>
</file>