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353" r:id="rId3"/>
    <p:sldId id="490" r:id="rId4"/>
    <p:sldId id="482" r:id="rId5"/>
    <p:sldId id="489" r:id="rId6"/>
    <p:sldId id="495" r:id="rId7"/>
    <p:sldId id="496" r:id="rId8"/>
    <p:sldId id="494" r:id="rId9"/>
    <p:sldId id="498" r:id="rId10"/>
    <p:sldId id="499" r:id="rId11"/>
    <p:sldId id="500" r:id="rId12"/>
    <p:sldId id="501" r:id="rId13"/>
    <p:sldId id="486" r:id="rId14"/>
    <p:sldId id="502" r:id="rId15"/>
    <p:sldId id="503" r:id="rId16"/>
    <p:sldId id="487" r:id="rId17"/>
    <p:sldId id="504" r:id="rId18"/>
    <p:sldId id="4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3557" autoAdjust="0"/>
  </p:normalViewPr>
  <p:slideViewPr>
    <p:cSldViewPr>
      <p:cViewPr varScale="1">
        <p:scale>
          <a:sx n="62" d="100"/>
          <a:sy n="62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32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943600"/>
            <a:ext cx="8077200" cy="838200"/>
          </a:xfrm>
        </p:spPr>
        <p:txBody>
          <a:bodyPr/>
          <a:lstStyle/>
          <a:p>
            <a:pPr algn="r"/>
            <a:r>
              <a:rPr lang="en-US" dirty="0" smtClean="0"/>
              <a:t>Ch. 14 Fluid Mechanics</a:t>
            </a:r>
            <a:endParaRPr lang="en-US" dirty="0"/>
          </a:p>
        </p:txBody>
      </p:sp>
      <p:sp>
        <p:nvSpPr>
          <p:cNvPr id="32770" name="AutoShape 2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AutoShape 4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74" name="AutoShape 2" descr="http://1.bp.blogspot.com/_1V7wnZxPqok/SfhTKqUoaoI/AAAAAAAAMPs/h60D0w2B7dU/s400/cartoon+math+miracle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0274" name="Picture 2" descr="http://t2.gstatic.com/images?q=tbn:ANd9GcTKZw0aq8i9HWbOD6q-EYQEXdNE3A1vRuceqvJ11J3BNZ1NKaH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600200"/>
            <a:ext cx="3581400" cy="4184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a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Wait! But you said pressure changes with depth, why is now the pressure the same at any point in a fluid?</a:t>
            </a:r>
            <a:endParaRPr lang="en-US" dirty="0"/>
          </a:p>
        </p:txBody>
      </p:sp>
      <p:pic>
        <p:nvPicPr>
          <p:cNvPr id="21" name="Picture 2" descr="http://t1.gstatic.com/images?q=tbn:ANd9GcQGsx26AdLuWewBjZr7dAhFwmYmJWCZw4Qkjh2nYDIp4dQbMXvWW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81400"/>
            <a:ext cx="4761752" cy="30105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962400"/>
            <a:ext cx="3269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Pressure CHANGES at one point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are carried through to all points,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but absolute pressure will still be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different.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mechanical advantage of a hydraulic press with a piston that you push with a radius of 0.2 m and a piston that lifts a weight with a radius of 0.4 m?</a:t>
            </a:r>
            <a:endParaRPr lang="en-US" dirty="0"/>
          </a:p>
        </p:txBody>
      </p:sp>
      <p:graphicFrame>
        <p:nvGraphicFramePr>
          <p:cNvPr id="349186" name="Object 2"/>
          <p:cNvGraphicFramePr>
            <a:graphicFrameLocks noChangeAspect="1"/>
          </p:cNvGraphicFramePr>
          <p:nvPr/>
        </p:nvGraphicFramePr>
        <p:xfrm>
          <a:off x="3322637" y="4343400"/>
          <a:ext cx="2849563" cy="908050"/>
        </p:xfrm>
        <a:graphic>
          <a:graphicData uri="http://schemas.openxmlformats.org/presentationml/2006/ole">
            <p:oleObj spid="_x0000_s349186" name="Equation" r:id="rId4" imgW="13968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5-kg weight is applied to a piston with an area of 1 m</a:t>
            </a:r>
            <a:r>
              <a:rPr lang="en-US" baseline="30000" dirty="0" smtClean="0"/>
              <a:t>2</a:t>
            </a:r>
            <a:r>
              <a:rPr lang="en-US" dirty="0" smtClean="0"/>
              <a:t>. At the bottom of the tank (depth=2 m), what is the pressure change due to the weight?</a:t>
            </a:r>
            <a:endParaRPr lang="en-US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/>
        </p:nvGraphicFramePr>
        <p:xfrm>
          <a:off x="3048000" y="4343400"/>
          <a:ext cx="3392487" cy="804863"/>
        </p:xfrm>
        <a:graphic>
          <a:graphicData uri="http://schemas.openxmlformats.org/presentationml/2006/ole">
            <p:oleObj spid="_x0000_s350210" name="Equation" r:id="rId4" imgW="1663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Fluid Statics: Buoyant 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Buoyant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Buoyant Force – force due to pressure difference on object</a:t>
            </a:r>
          </a:p>
          <a:p>
            <a:pPr lvl="1"/>
            <a:r>
              <a:rPr lang="en-US" dirty="0" smtClean="0"/>
              <a:t>Pressure goes up as you go down</a:t>
            </a:r>
          </a:p>
          <a:p>
            <a:pPr lvl="1"/>
            <a:r>
              <a:rPr lang="en-US" dirty="0" smtClean="0"/>
              <a:t>So Buoyant Force pushes up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33400" y="4800600"/>
          <a:ext cx="4635500" cy="1143000"/>
        </p:xfrm>
        <a:graphic>
          <a:graphicData uri="http://schemas.openxmlformats.org/presentationml/2006/ole">
            <p:oleObj spid="_x0000_s351234" name="Equation" r:id="rId4" imgW="1854000" imgH="457200" progId="Equation.3">
              <p:embed/>
            </p:oleObj>
          </a:graphicData>
        </a:graphic>
      </p:graphicFrame>
      <p:pic>
        <p:nvPicPr>
          <p:cNvPr id="5" name="Picture 4" descr="http://t3.gstatic.com/images?q=tbn:ANd9GcRmzr0rYm0siRZCo3oRasrX-VronH4A0zoas5diRfJMWH4LUZ8&amp;t=1&amp;usg=__lOfXLyuC_t2gTcazgDVhdE7stFE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92261" y="4191000"/>
            <a:ext cx="2584939" cy="224028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49700" y="6611779"/>
            <a:ext cx="4988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http://www.open2.net/open2static/source/file/root/0/30/19/124156/pressure_cube_b.jpg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590800" y="3581400"/>
            <a:ext cx="3200400" cy="2895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or Sinking?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floating </a:t>
            </a:r>
            <a:r>
              <a:rPr lang="en-US" dirty="0" smtClean="0">
                <a:sym typeface="Wingdings" pitchFamily="2" charset="2"/>
              </a:rPr>
              <a:t> buoyant force= weight of object</a:t>
            </a:r>
          </a:p>
          <a:p>
            <a:r>
              <a:rPr lang="en-US" dirty="0" smtClean="0">
                <a:sym typeface="Wingdings" pitchFamily="2" charset="2"/>
              </a:rPr>
              <a:t>If sinking  buoyant force &lt;  weight of object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buoyant force = density * g * volume underwater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3352800" y="5562600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3657600" y="4419600"/>
            <a:ext cx="762794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91000" y="3886200"/>
            <a:ext cx="149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Buoyant force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5791200"/>
            <a:ext cx="85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Gravity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733800" y="44958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55626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0" y="4343400"/>
            <a:ext cx="2939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about weight of water?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4800600"/>
            <a:ext cx="2823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about sink at constant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velocity?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Archimedes’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Legend has it that Archimedes had a task to figure out the purity of the gold in the king’s crown. How much gold is in the crown? He came up the solution while taking a bath and ran naked through the streets shouting “Eureka!” or “I found it!”. There is the equation, what was his idea?</a:t>
            </a:r>
            <a:endParaRPr lang="en-US" dirty="0"/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2971800" y="5715000"/>
          <a:ext cx="3206750" cy="603250"/>
        </p:xfrm>
        <a:graphic>
          <a:graphicData uri="http://schemas.openxmlformats.org/presentationml/2006/ole">
            <p:oleObj spid="_x0000_s319491" name="Equation" r:id="rId4" imgW="12826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Demo: </a:t>
            </a:r>
            <a:r>
              <a:rPr lang="en-US" dirty="0" smtClean="0"/>
              <a:t>Bathtub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Object floats. As object’s mass increases what happens to volume under water?</a:t>
            </a:r>
          </a:p>
          <a:p>
            <a:r>
              <a:rPr lang="en-US" dirty="0" smtClean="0"/>
              <a:t>Two objects have the same volume, one floats and one sinks, do they have the same buoyant force?</a:t>
            </a:r>
          </a:p>
          <a:p>
            <a:r>
              <a:rPr lang="en-US" dirty="0" smtClean="0"/>
              <a:t>Coke vs. Diet Coke, which floats higher?</a:t>
            </a:r>
          </a:p>
          <a:p>
            <a:r>
              <a:rPr lang="en-US" dirty="0" smtClean="0"/>
              <a:t>Fresh water vs. Sea water, what is buoyant force on floating object?</a:t>
            </a:r>
          </a:p>
          <a:p>
            <a:r>
              <a:rPr lang="en-US" dirty="0" smtClean="0"/>
              <a:t>Rocks in a floating boat. What happens if they get pitched out?</a:t>
            </a:r>
          </a:p>
          <a:p>
            <a:r>
              <a:rPr lang="en-US" dirty="0" smtClean="0"/>
              <a:t>Funny block flip…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= Force/Area</a:t>
            </a:r>
          </a:p>
          <a:p>
            <a:r>
              <a:rPr lang="en-US" dirty="0" smtClean="0"/>
              <a:t>Pressure increases with depth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Pascal’s principle – pressure changes at one point occur at all points</a:t>
            </a:r>
          </a:p>
          <a:p>
            <a:r>
              <a:rPr lang="en-US" dirty="0" smtClean="0"/>
              <a:t>Buoyant force is equivalent to the weight of the water displaced</a:t>
            </a:r>
          </a:p>
          <a:p>
            <a:endParaRPr lang="en-US" dirty="0"/>
          </a:p>
        </p:txBody>
      </p:sp>
      <p:graphicFrame>
        <p:nvGraphicFramePr>
          <p:cNvPr id="337921" name="Object 1"/>
          <p:cNvGraphicFramePr>
            <a:graphicFrameLocks noChangeAspect="1"/>
          </p:cNvGraphicFramePr>
          <p:nvPr/>
        </p:nvGraphicFramePr>
        <p:xfrm>
          <a:off x="2971800" y="5486400"/>
          <a:ext cx="3206750" cy="603250"/>
        </p:xfrm>
        <a:graphic>
          <a:graphicData uri="http://schemas.openxmlformats.org/presentationml/2006/ole">
            <p:oleObj spid="_x0000_s337921" name="Equation" r:id="rId4" imgW="1282680" imgH="241200" progId="Equation.3">
              <p:embed/>
            </p:oleObj>
          </a:graphicData>
        </a:graphic>
      </p:graphicFrame>
      <p:graphicFrame>
        <p:nvGraphicFramePr>
          <p:cNvPr id="337922" name="Object 2"/>
          <p:cNvGraphicFramePr>
            <a:graphicFrameLocks noChangeAspect="1"/>
          </p:cNvGraphicFramePr>
          <p:nvPr/>
        </p:nvGraphicFramePr>
        <p:xfrm>
          <a:off x="3505200" y="2819400"/>
          <a:ext cx="1704975" cy="545592"/>
        </p:xfrm>
        <a:graphic>
          <a:graphicData uri="http://schemas.openxmlformats.org/presentationml/2006/ole">
            <p:oleObj spid="_x0000_s337922" name="Equation" r:id="rId5" imgW="6346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Fluid Statics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Pressure and Pascal’s Principle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Buoyant Force and Archimedes’ Principle</a:t>
            </a:r>
          </a:p>
          <a:p>
            <a:r>
              <a:rPr lang="en-US" dirty="0" smtClean="0"/>
              <a:t>Fluid Dynamics</a:t>
            </a:r>
          </a:p>
          <a:p>
            <a:pPr lvl="1"/>
            <a:r>
              <a:rPr lang="en-US" dirty="0" smtClean="0"/>
              <a:t>Equation of Continuity</a:t>
            </a:r>
          </a:p>
          <a:p>
            <a:pPr lvl="1"/>
            <a:r>
              <a:rPr lang="en-US" dirty="0" smtClean="0"/>
              <a:t>Bernoulli’s Equation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0.2-kg coke can floats in fresh water (1000. kg/m</a:t>
            </a:r>
            <a:r>
              <a:rPr lang="en-US" baseline="30000" dirty="0" smtClean="0"/>
              <a:t>3</a:t>
            </a:r>
            <a:r>
              <a:rPr lang="en-US" dirty="0" smtClean="0"/>
              <a:t>). The can is 12 cm long and has a radius of 2.5 cm. What is the buoyant force on the can?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2.0 N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2.3 N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1.8 N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0.3 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Fluid Statics: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Pressure- feeling of compression or tension all around object</a:t>
            </a:r>
          </a:p>
          <a:p>
            <a:pPr lvl="1"/>
            <a:r>
              <a:rPr lang="en-US" dirty="0" smtClean="0"/>
              <a:t>As area goes down pressure goes up – nail head vs. nail point</a:t>
            </a:r>
          </a:p>
          <a:p>
            <a:pPr lvl="1"/>
            <a:r>
              <a:rPr lang="en-US" dirty="0" smtClean="0"/>
              <a:t>As force goes up pressure goes up – baby laying on chest vs. adult laying on chest!</a:t>
            </a:r>
            <a:endParaRPr lang="en-US" baseline="30000" dirty="0" smtClean="0"/>
          </a:p>
          <a:p>
            <a:pPr lvl="1"/>
            <a:r>
              <a:rPr lang="en-US" dirty="0" smtClean="0"/>
              <a:t>Force is perpendicular to surface area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4953000"/>
            <a:ext cx="914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98688" y="5105400"/>
          <a:ext cx="1724025" cy="1371600"/>
        </p:xfrm>
        <a:graphic>
          <a:graphicData uri="http://schemas.openxmlformats.org/presentationml/2006/ole">
            <p:oleObj spid="_x0000_s300033" name="Equation" r:id="rId4" imgW="495000" imgH="3934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5410200" y="6248400"/>
            <a:ext cx="1752600" cy="228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0"/>
          </p:cNvCxnSpPr>
          <p:nvPr/>
        </p:nvCxnSpPr>
        <p:spPr>
          <a:xfrm rot="10800000" flipV="1">
            <a:off x="6286500" y="5715000"/>
            <a:ext cx="7239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48400" y="56388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858794" y="6020594"/>
            <a:ext cx="4556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52578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Shear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5791200"/>
            <a:ext cx="989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a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(0) Force is perpendicular to surface area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3124200"/>
            <a:ext cx="2590800" cy="2667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895600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324100" y="38481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324894" y="544750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1447800" y="4953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352800" y="4953000"/>
            <a:ext cx="5326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2324100" y="4533900"/>
            <a:ext cx="5341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67000" y="320040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48006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257800" y="3124200"/>
            <a:ext cx="2590800" cy="2667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895600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6249194" y="54094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705600" y="4951411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715000" y="4953000"/>
            <a:ext cx="5326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249194" y="4495006"/>
            <a:ext cx="4564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324600" y="4800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a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(1) Pressure increases as you go down in a fluid due to weight of fluid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3200400"/>
            <a:ext cx="2590800" cy="2667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19600" y="2971800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6553202" y="4495800"/>
            <a:ext cx="60959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6553200" y="55626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72200" y="427886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48768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5334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239000" y="426720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533400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7200900" y="49911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24800" y="48006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baseline="-25000" dirty="0"/>
          </a:p>
        </p:txBody>
      </p:sp>
      <p:graphicFrame>
        <p:nvGraphicFramePr>
          <p:cNvPr id="346114" name="Object 2"/>
          <p:cNvGraphicFramePr>
            <a:graphicFrameLocks noChangeAspect="1"/>
          </p:cNvGraphicFramePr>
          <p:nvPr/>
        </p:nvGraphicFramePr>
        <p:xfrm>
          <a:off x="1447800" y="3352800"/>
          <a:ext cx="2286000" cy="3059629"/>
        </p:xfrm>
        <a:graphic>
          <a:graphicData uri="http://schemas.openxmlformats.org/presentationml/2006/ole">
            <p:oleObj spid="_x0000_s346114" name="Equation" r:id="rId4" imgW="1015920" imgH="135864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484706" y="4876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a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(2) Pascal’s Principle – if you apply a CHANGE in pressure at any point in a confined fluid, an equal CHANGE in pressure occurs at every point in fluid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3810000"/>
            <a:ext cx="2590800" cy="2667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0" y="3581400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55626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905000" y="4648200"/>
            <a:ext cx="2590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24200" y="3733800"/>
            <a:ext cx="1524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05400" y="3810000"/>
            <a:ext cx="2590800" cy="2667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05400" y="3581400"/>
            <a:ext cx="2590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105400" y="4648200"/>
            <a:ext cx="2590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24600" y="3733800"/>
            <a:ext cx="1524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781006" y="4191000"/>
            <a:ext cx="4579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0" y="3581400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772400" y="4572000"/>
            <a:ext cx="99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P=</a:t>
            </a:r>
            <a:r>
              <a:rPr lang="el-GR" dirty="0" smtClean="0"/>
              <a:t>Δ</a:t>
            </a:r>
            <a:r>
              <a:rPr lang="en-US" dirty="0" smtClean="0"/>
              <a:t>F/A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6172994" y="51808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172994" y="62476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162800" y="57150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5181600" y="57150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in a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(2) Pascal’s Principle – if you apply a CHANGE in pressure at any point in a confined fluid, an equal CHANGE in pressure occurs at every point in fluid</a:t>
            </a:r>
            <a:endParaRPr lang="en-US" dirty="0"/>
          </a:p>
        </p:txBody>
      </p:sp>
      <p:pic>
        <p:nvPicPr>
          <p:cNvPr id="21" name="Picture 2" descr="http://t1.gstatic.com/images?q=tbn:ANd9GcQGsx26AdLuWewBjZr7dAhFwmYmJWCZw4Qkjh2nYDIp4dQbMXvWW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581400"/>
            <a:ext cx="4761752" cy="3010532"/>
          </a:xfrm>
          <a:prstGeom prst="rect">
            <a:avLst/>
          </a:prstGeom>
          <a:noFill/>
        </p:spPr>
      </p:pic>
      <p:graphicFrame>
        <p:nvGraphicFramePr>
          <p:cNvPr id="347138" name="Object 2"/>
          <p:cNvGraphicFramePr>
            <a:graphicFrameLocks noChangeAspect="1"/>
          </p:cNvGraphicFramePr>
          <p:nvPr/>
        </p:nvGraphicFramePr>
        <p:xfrm>
          <a:off x="1524000" y="3751263"/>
          <a:ext cx="1476449" cy="2954337"/>
        </p:xfrm>
        <a:graphic>
          <a:graphicData uri="http://schemas.openxmlformats.org/presentationml/2006/ole">
            <p:oleObj spid="_x0000_s347138" name="Equation" r:id="rId5" imgW="72360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</TotalTime>
  <Words>557</Words>
  <Application>Microsoft Office PowerPoint</Application>
  <PresentationFormat>On-screen Show (4:3)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PHYS16 – Lecture 32</vt:lpstr>
      <vt:lpstr>This Week</vt:lpstr>
      <vt:lpstr>Fluids pre-question</vt:lpstr>
      <vt:lpstr>Fluid Statics: Pressure</vt:lpstr>
      <vt:lpstr>Pressure</vt:lpstr>
      <vt:lpstr>Pressure in a Fluid</vt:lpstr>
      <vt:lpstr>Pressure in a Fluid</vt:lpstr>
      <vt:lpstr>Pressure in a Fluid</vt:lpstr>
      <vt:lpstr>Pressure in a Fluid</vt:lpstr>
      <vt:lpstr>Pressure in a Fluid</vt:lpstr>
      <vt:lpstr>Example Question</vt:lpstr>
      <vt:lpstr>Example Question</vt:lpstr>
      <vt:lpstr>Fluid Statics: Buoyant Force</vt:lpstr>
      <vt:lpstr>Buoyant Force</vt:lpstr>
      <vt:lpstr>Floating or Sinking?</vt:lpstr>
      <vt:lpstr>Archimedes’ Principle</vt:lpstr>
      <vt:lpstr>Demo: Bathtub Physics</vt:lpstr>
      <vt:lpstr>Main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318</cp:revision>
  <dcterms:created xsi:type="dcterms:W3CDTF">2010-09-09T09:10:07Z</dcterms:created>
  <dcterms:modified xsi:type="dcterms:W3CDTF">2011-04-25T14:36:47Z</dcterms:modified>
</cp:coreProperties>
</file>