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547" r:id="rId3"/>
    <p:sldId id="546" r:id="rId4"/>
    <p:sldId id="535" r:id="rId5"/>
    <p:sldId id="521" r:id="rId6"/>
    <p:sldId id="532" r:id="rId7"/>
    <p:sldId id="533" r:id="rId8"/>
    <p:sldId id="534" r:id="rId9"/>
    <p:sldId id="536" r:id="rId10"/>
    <p:sldId id="538" r:id="rId11"/>
    <p:sldId id="541" r:id="rId12"/>
    <p:sldId id="542" r:id="rId13"/>
    <p:sldId id="545" r:id="rId14"/>
    <p:sldId id="549" r:id="rId15"/>
    <p:sldId id="550" r:id="rId16"/>
    <p:sldId id="548" r:id="rId17"/>
    <p:sldId id="4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89167" autoAdjust="0"/>
  </p:normalViewPr>
  <p:slideViewPr>
    <p:cSldViewPr>
      <p:cViewPr varScale="1">
        <p:scale>
          <a:sx n="59" d="100"/>
          <a:sy n="59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jpeg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jpeg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36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943600"/>
            <a:ext cx="8077200" cy="762000"/>
          </a:xfrm>
        </p:spPr>
        <p:txBody>
          <a:bodyPr/>
          <a:lstStyle/>
          <a:p>
            <a:pPr algn="r"/>
            <a:r>
              <a:rPr lang="en-US" dirty="0" smtClean="0"/>
              <a:t>Ch. 15 Oscillations</a:t>
            </a:r>
          </a:p>
        </p:txBody>
      </p:sp>
      <p:sp>
        <p:nvSpPr>
          <p:cNvPr id="32770" name="AutoShape 2" descr="data:image/jpeg;base64,/9j/4AAQSkZJRgABAQAAAQABAAD/2wBDAAkGBwgHBgkIBwgKCgkLDRYPDQwMDRsUFRAWIB0iIiAdHx8kKDQsJCYxJx8fLT0tMTU3Ojo6Iys/RD84QzQ5Ojf/2wBDAQoKCg0MDRoPDxo3JR8lNzc3Nzc3Nzc3Nzc3Nzc3Nzc3Nzc3Nzc3Nzc3Nzc3Nzc3Nzc3Nzc3Nzc3Nzc3Nzc3Nzf/wAARCACdAOwDASIAAhEBAxEB/8QAGwAAAwEBAQEBAAAAAAAAAAAAAwQFAgEGAAf/xAA4EAACAgEDAwMDAgQEBgMBAAABAgMRAAQSIQUxQRMiUTJhcRSBBiORoRVCUuEkNLHB0fAlYvFD/8QAGAEBAQEBAQAAAAAAAAAAAAAAAQACAwT/xAAeEQEBAAMAAwEBAQAAAAAAAAAAAQIREiExQRMDUf/aAAwDAQACEQMRAD8A851aUjULXxmwHMamjQj5rxzi/ViP1w23t++HM0iRuiHgxgEZ7PrziwE7S1duLxuSYHSwqqAEMSzXy35+2Ah3jRngUcJ6DvphKPpVjfOITverOxDBWY7SRwaONaAF5ZKY2KIFXeLagCL/APqsim2ABPHPIr84/wBMEb6b1fUUMW21fuGEW9GzBJFrg5+k3/0yTr5WbSmNnYorkqt8Ak80MsaiKSLVKWJo9gfxkfVoraOVi1NuPGNTHJ0UYFXR5JrN6Jy3Ybjt/rg2X/45CDzzmumsY9rA+4DjDaD6huLiSRQp3/SB2x1VJidwQAoF884r1ASTT3NYNgn/ALY7GI90fqqRFQ3le5GMVM9HXQwdU0kvUw02mbl0jNN2P9ecY0M3TY/4i9ZtJNPoknYxwd2Ir23+O+KsmmknA01xpGC1yGy/PAr574BdVPpZjLBKySL7Q47gduDgi/XGE+sleFFVZHJRV4As8Vi4Uou1hyO+G6tRANcnzgNOpeM0e2BHjorESardjvQ5GbVTxk+1huIqxxxdfucQQ/y057McZ6Q6prRtLb2UhvivGMBiSZ2ZomoqlqvFcX/v5xnRMG0yhrNCjRxR6aWS6Bsm67/bGengnTuQpIBIDDsM3PaT9SvuO26H374jqUvTy+02HBu8q6uEiMuz0e+2vGJzRiUtFEwpkBtuKwqTtRzpoW+DRz7Z6uoXYwAAvnPtjNAYiRYbg4Ce4pEFg8jkecwVN4nmiEirwnDH4zXSZYhHUysxAITnsfvghI/6V0U8brr7/OL6GQo7Kw5DdsfoXtJrNLpNZp31WhXURbmBF01Htz4xebUyT9Qid9gABTsaA+9cnFdUQFv/AEsCMxqGK7XU/BzVn0BSVHq5CaNNew/GUxMzKpXha4HxkvWo36jfRplBvKOiZfQFsAR844zyqS6rA0es96nkWDmp6QtsbcPaLqs+10zanXCJ3VB/rIwclhm3DyO/4zDR/RVIgSSTYhNFqvb+wwyAlVTftDMbJPGA0OwBGlDemWG7YaNfbHQIQXBLMvu2nsbr/titIrXbADzf55w/SVY7gASbzkSepqjGCiBmq2PAxnpwfRzko1mypKnuMJ7SksrjXozOx5Asi+K+MU1mhvpup1SsVhDkKzrW9vgYbUN/xYahz/4xqPq+nX+Ddd0qZJmladXhKgbRRHn9scrpR54n/wCPXNaBk20wNlTWBYn9H+/bCaNlUKCOaOCVNDqo5Quh6hI66EyiV3jUF1NEcYAkBWCk7aIF98TQMxc7bQVfH3x6cQuUGiRvctbSPOW/J14C2MBGxBq++fOvqSFFBJYgADuecchEyoizRkojVtxPUsvrPtBBqx9sQZ/ifp0/T5xBPC0blAwUsDwfx+DktIpoIwzxkLf1dxeP9QnM7QyauWRrADMTbVgtL1DUaSHUafSS/wAiVlLAqDdHjvmdIHTkSRste4Nd5zp0hj6nFYBIPntn0Ubx7yQApPFHtgdMVXqELPe3fzXfGeGVvWsJNRJJJFRY+wqu1SPxnOnu8ZePfw/cA9/98a1S+rrPSkkJRVJUA8Cu+ffw0+jHURFr3ZdNLYcgf0/vWatOk/Wyu6EM1gX4xKNGldVQ8lSDl3rA0hXUjRsWiSQiMsOSvg55+It7KJsNX5y9oqwapQSLBxWZVMCNutjdiu1HKGp0s2nlIlRlEgsE+cnygiIgdgT2zNilPwOeVXuRYIzEAWWZaZFdlO7iqPeyfOY0re5AT3FY10jTxajqHoysFdiAhLUFPez+15IxHop9fui0kZdym4C/jAlD6BWQFXUUQRzYw+m1E+kZXhZonoru+Rn2nkX0HaQ7pbvcebObnlkr1Cb1oNOaACijnYZEMaleBXk5nUkzaYsRyG8ZvRSxNp19QEEccZfV8d1+mK9QJGDc3KQTxvOXuoaYtqyQp5OSHgiVZTLvDmzEUoi77H7V5yzx15ON2a0zpEiqAOT3wxiDQj07L7iCPAxSBPoBP++VI5oNPojHJtbeCylfF5lpDbTyF34AobiSQOBhNC4897wWqkBZwjWoPBquM7oQQaPe8J7S/Pp9O8ccqzn1Qu5lri/AvJM4CdNm3Rspd7Ryvcdjzj0iEkHgEKLGTZnkbSSRszbQ5KrfFnHJBaN1EVyR+oD/AJcHCKYWpUA/0wmntIB3BvnNxRte/wCr3djkg2QqpZXHuv2+e+V+nPphoSTGf1KgkEHmuMXTVRz6t1lgQLt28D6fvgIvCKQaahzkh1nkFWzAluxwGsZWnVowVPp8gnzjEiyCQmZgWLWSTyTgtYyFo4wgVgDyPOOk51FGOniZSCWHYDJ6KR3BFVxlTXSSLoISlBlrawXkG+/5xJpd0fvSpbtmPnMpxPrfnzgp1jj1ETROW9wskdjhY13SOfnx+2Kzn+aQ9imF1/bKh6GaQLGSC3uFEcUR3wMbokysvzhPURdCfUg3OQpVzdVXau2KvtVoyrBwQCa8H4zptGdaS7SAtRv4ye8Go0qRvLGUD+9GPZgO9H85Umijk3Mr0dgLbj3P2xDXbwEjMjNGlhEZrCA8kD98L7UB1sk2p1aBizttIAxHUwxxrW+yRbArW0/GOTna8Um5g45UjJ+qYkPfJ5v74ZKRtdv8ooLr4w8Olk1OrEcO3fV2zBRxz3+cX6fOFj5APGFmncI8KsQjNvI++ZnpGJJHNiRr2tx9hQzWgiWWKe5ApQ3z5xbdYU+GQc/jDjRSx/zGA2yLdXzmpfIsZKuNPIa9t2DmNFJplhqVGLbj2xqFoj6qlXKbRtQ81kfkE5VR+knURf4tJuUGM2u5VBKj5F8XnnNZCvqsFHFmrPOVNFr4nd0koi7yfrJIm1J9EnYe151+s/GItP6ksSgkEnwOcxqozGm0jm2GVNDPJpSHWJWR1K264prgBEKo98xlG8UGThyKvnDaIgcj5zLL/ON/ObgQJJwQb5rOf0qk5vYe3trM6jVx6zpqxyQqs0TG5VAG9T2B+SO1/GbKo6EtIFKpYX5xP00Gll2myR2GNQChVhULz/1zNTRqGYMqs3tJwEJLLz/+Y5PrZHESELSMCOO+SBT/AJlm55+rm7xnTHTmRwNyp3FHm6w3TToRq536hGzAqduzwcT0y/zStD6u5yQ4DO1XzfnBT+2dLFnkYfURmE3Y+eMFKNrIZFaje2vGKd1DFtEAWIo+M5IyNpWDJuloH1PNZ3UQOemGUqQvazxZxaGwpBsUvnChyPhz3OKaoETP/XKUbhG3DyPGKdUaEaknT7wpQXvHN+f2wqen0h1M/RZJNIoIEVSgHlUFWSPjkc/bIuweijnlQ4Bw3TyW0yKGIUgg0TzX/wCDMSbFhpVYqre5r4POaR9/SacNGuxCp2Kef64p6Y1GuRW2AyUASQoBPFk+BjEghIieNnquAPBxTUQSIizMQeK/fGwSsa+IQbY02tJC9Wp3Ka44PbEdTpi0bTMV2vIRQNEGvj4x5d5SUovCk3fIAydLbPIpA5oj7fjCmNjo2sh6LF1SRF/STOyRuGBJI8Ed84/pGEWLc/5sWAnWJVb1RE25kDE7T8kc5pv+XQV7uMzDW1P8mJj4sHNxyv60fJ2/SRgloacjmw/b84dAI03EbqYWcQOu+LU7XPJBvEJEBdjwOe2XXSHUgFZgEiUVuQKWNc+TkSeAmVirD92AxqPaRm9WYgkgXhIzISrHsMHpZxvdjEGU/wCTsD9s3bg2DtU9gBxl0tHUnYsqBjtHNXjiui9PkcIxkBosQCu09x+cm6b3zoL2gmtxPa/OVeq6fSQaeFdLqfXDR3IBdK19sbkZHnZCu87ga3c18fb9s3CyjUyegXKBrQvV1fF5ubTkIHPAJ8ecxBQLKq8k9z8ZgrUWll6jrI0V1DSsFLNwNxzHUOlz9L1EuleRTqENHYCVr5v98BZBoGgBffOj2xFtUrurRkR09EH5xqTEiaNnV/rBN58UIcAg38ZvTxMwci2pqLYzJABJ/KO9QBz8Y6DsvTtRB6WpcL6U97CGBJ/bxnIIAj2fntnzkesNxYLyay91DpGh/wALj1/SNdHP6aBtVHI9FSa4A/N/0zNuqYRh6XNqgCg9rMBR+fFZzrGmk6dN+j1UILgAhu/Bwuv6nLrWjRE9LZ2K4tq4tVq5i8hklk4t3Nk4+QDFM6aTc5JjjJAWx/3v+tYu0JkLyxqfSN1Zsj84xp5HhSVTEpLDkMv/AEwenaSJfSf6CexP2yTC6Rl1ASUFTwSCRgOqokWqRgAwK8jHBQcbbJ+MV6r6YnTY4cbBZ2kUfj/fJLH8PaQ9Sh2IkEfpBpLlfZYAFj++KdQ1k2uDPIUCqoRVjUKKUDwPP3wGgbbCaNgPn0wBLqKAPc+RxjIjQ/5RRAGbm3G3t/ti0rSUN9siubW6v7ZT07btBEsKiNm72SC35PnF9Qv6hT6EYQqLYlxz8nG0Qn6/qxvEkaqQDwg5N88nzWT2Vy5YJQCUeO2UYWQaqMqAtqLJ5BrMTrE+oamCqxJCr2wKRpy4lG9rCEFVft+2GWVvWJdQf/r4zJ4kACgEcEjzjUMMVM8je82KwiYlaOVJ2cESGiABxgIJDtYAWCLojG4jEV9P0+WB5vAiH09qupU15OOgaMEvpLIVIUGjeB1UEbSkqaFf5u+N6Yq+jcSSuZFPsBPH758VjP1Hnzjpm10QRCFTCrj2e8n5z6N5UmiPDrGwIDZa0ugOoiKMwG0ecXGjAmaq4PFZTGemt0q96jUmU1uY80KxieFlgWhwBjkGnjVWNktfAoVWMSoradUMYu/qs5aO3mp1ZowATyf6Z9pIQG9x/N5Xl0vA9vB44zMGk5J27vmuMNJnYslIKHtsMfP2wDaVv0nqWOTWzyMsRaZNjOxpxVKF4r85yGMR7riEgI7Y6W3n4ojGrgGjz2OGicxI4K+0jtXfKKadnRYz9CsSB8YSPQpLNsWgG+eMtIPpPSD1LUlHnTSgIWDuCQ1fHP8AXJxg9N64NHgg/wB89BtkfSHRgKERt33sffF20cbKlrTLwynzlpEJDGdGA271lbgiqI/65qSWeOBWKsvwa7/ONvo2CsdhIFE0M+ljaRVU7tg7AnscgRSQPE7uoZmFLz2HzikEUsvvChq5I/8AOVhpNoBQKOCDRN8fIOZ0UHpsx3UK5Umrw0tpRDNLJUYF/wCkcD8YDWqSijYKHc56DTx7HZogwYkngWKwOp0jSAyowG3kq1c46ultG09iJ6ogEdsK8DMzOOzdqypBpVrcY+DyQPONQCLTah5G0wkjZCApkIr9xlJVtMhLyxL6jFmUbVvwM+jgJL7+VSvaDy34x3Q6YvGQsZIS2Y32H/v9cL6JhXYRyy2KN3iEWZQJRaBQewBvF9UkfqRmPuDlaSFy9kEG+9YKeFkYMQPm6ypQ5YXWUhxTfHzmliZSGI233xnWQTyuJY73A8NWMqjOqhwOB3GZkVpKEEAAbeW5Nc4CYMsnNsd3Jz0fS9Doi+pOvleIhA0S3t3H+nxiM+jva0YY2fqK0pNX3+e3GI9Eoo3jh3GrY9rzpF83/bG20xaRgy0a5xlNHEqKHXmv9WakFWPTVY12ybiwsiqo4NFAavnG2gUbVTsBySeD35znolUsGyTXbDben2jlOnd9oFshXlQc+k2tGoUDluftg0WQSCvnGZdPLpzFLKg2uNy0bvLwgpNBLGrPwVHntf2574MKhAVBXzeH1UszcSPYLc0OLzkTKokJtTItDb/e8vK0+URksriiRxR4GN6bQUH3TojFCVINhvkXgJqJCqbFcWMPBHHNpwkETmaMM8jM3BX4rM7pkInTSQyKWVSLvaDdfnOSxi2IHN3S+MPpJFiDzyfSfBNAZvSahGkWaNEmUGthHtb85dDRdUZl/l7vvRxyF4YJYpmQPt52tyDhYmjTUuib/SdQJFA5/a8WYPp5Vl2H0r+kcWMvad1Wp9aeWVVVVc2VUVx8YFWAr6WAG1Q3gZnaXPHnhR5z5WIIpPeDurHSrMMYB3FeOazPpQsl7j626tlcVjUUyPIzSqPd2oYqzgO4CkEG6rkZbTbAI22Imqph2vOtpo5IVl3x7rI9Ov74OAb3c7wpC3Rvn7YRkYqQvAUc4guIyvcHtQP2xk6N5ow0Sl1Bosqmh/4zv86Vo0pSyj6iKJH3xljr+m6RUDPEuov2A8MB5vDa0TWD0y6huR9u+cETGRQyEk9hm4C2wuSpDGvlhm5Gb+WUc7kPHA4x3UxNpplcxvGyyICzhzX9smSwtqn2pQ+Tj2t1GonZpmkBdjRN12zjJCoj/ThhajeGP+bzX2/OERNNKyoqn3KPF4M6ZkLBkKkHkHwcoSK8LhZKFc185hGDkKoBJ7k8fN5tkq0EkiG7YKtk/bMyLI8Ppb29MHcFvgN81840x95XcKHbb2GcdgwAApq73wcQWg06GRd52g+TzzhjCoJ7V+DhEjdIWmAXalXzyfxndyk2SSTzknrpukuj7U2Mu0WQPOLnQTLEY2UBa4LLln9UjM4ie1HF5xpgy0CeBzni6yevUedHTnva6kE+cak0SXE0yFgBtK3QNDjnxldZBYLAEAdgcWll3WpQH4yuWVaxxxntLfRKQoIIjPlvnPtLoISSu+9xoCsf9dkhCmO6PcnBLpCzF1mYFv8ATfGa6yHOO/DU2ijZyTGpSMAGhW75zx3U31urLtBGVhS728ULz1oi/TSvIdQ5aq2kWDkTUSwerNp1kEaSXZ/OONrOUnx4XV6l9Q6rG7k9vc2PdP6jL0mb2OWUiyt5Ym6LpIiBpWDsR9XesUT+HZGkLF915ty1VvQdYg6hIGZvRlIN7+xyl+nkn9m0uT9I+wyX0roWj00MzdSlYOtGLaf/AHnKXR9XqInLnUbgeFBAJy3/AIZP9BfSuQKN33rg5uOL0mLwFlZTxuWyfm8uCPeocqpY+RxmJo90u5Y1HFbjycz21xEWJZIpBIpoX7twq8DqPU1ur2RxuDEOWMezg+Sf82WzpF3h2Xe93uc3WOMqMzGV7ZvqPnK/0XEeeXQp7nXf6wICAchjfP8AbMPpwRS1fnn6sqNpF/XCSP6FACgd/vzgNfqDACgh3PyQxFV++H6XZv8AOaT5NMy6utrEBuNw5OGk0gkjYesCENKpYtwfj7ZKn6j1GFbmdGfgbnWzWUdD1nSSxIZhtl2020Ej850tc9PtLpoxKQzmrr6ePGY1kJ0rsA+8LyaOVItXoZyrRyqqg0QV7XgdRJpzqYtMjijyxY8YdHlG0UDzFtRLuBPKKe2HKl1G8MxU0Ky9qNPpkDBXVFC8jxWed1PU3TXhYYkOjU7QQtkn5/rjM5VcL9fBTJI3qygCuSBe37YDT6aV/UZUZ4ouXYGiBiwOojnd0BCseT4N5b6QyyqVIZC5AYkGhm9saTxGJodPFDH/ADUDEsqe57PYm+aAzQQ+nGpQoBZL3d/t4yvJovSLBI3KgkkqODz/AGzUOluYtMA4YcgGiMuhpFfTCd3WJyEA7MNtm+ef/e+MxaXpUsayajVzwue8fpXt8d75x+XSP6pYkuK2BWHYeO2dh0FxgMgJHFnDe/pk087B/EupB96C/wD645o+vTzOysKXycknQc2OMPDonB9py4h6r1UGsUgMXsec7Nr4kBBN5GhSQUCTWakgsWScOI13VH/E4Txuwv8AicQrYxBqqzz0ke08DBMsvcXj+cHdXptWJeB2OS9Vo4pWs1uzGlE7CipwraScm8ZJGerWF0oiUG822oeKO4jyM02llrnOrAwWiLy5lXVeb6v1XqEwKIzIPkZI0vWNbo5AWkZh9znsJen+oTaDEdT0FZTwmXMW6N0r+K/VpXY/uctr1sMPr/vnmtP/AAyIzag46ek+mQAWvKY432usp6eh/wAWBj74H/FWa+GyQ0TxIQc5DPVKeGHfL88V3VgawvboxBJ7Xg5Na4Uq5LDuOcmhiCdrd82qM45y/OHutSumoeparDafSaRNwPY5iLRktZ84eXSEkUT2wsWx9PAgZo9KkZLqQS4uvuPvgtR0+P1NssxEin3V853T6d42DBiD8g5toAWLG78nCY+TcnF06spjklZlPycx6On0SAEgi7GYmUr2JH74vPB6yUzE4zGC5Wq8Ji18jNp3YIFHDVwc6sCRuVkk2mu+RdHHNpXLQSMt+MLJJKzW/Jy/NdqH6gorbp2YHjdeYgn1Do7s0bAcLYq8nEllo52OVlXaG4zXEZuT08nVYmgg/wCEAkUDc12CcWbXQuSxCoT45GSFkpCC1nF2k5+o/wBcJ/OHuqB0Y+M6sSrxlCRQLFYk/DHMTK10uMjYiBHGYki4rCQnPpCd2WxoCPShu4xmPRKOTWEUe3NlyBhbWpI3Hpo18DN+kpB4xcysBhFY1d4bp1GJUAB4xauccbkUcUnG0cZqVnKOEqO+aQocnap2AsHM6eZ/nNatjHUWTtC+2ji8htuBeA9VhwDgm1Dq2EhtMTwq68gXkrUaYKxNDHTOzeMBO13xnTFzpJPg49GKUcd8X2AjGo0Hpg42qNq7DteHjZmI5xVBT3eNwd8zTPY3IGKTvtPJx+The3jInUHO7g5nHy1l6FaTd5sZhyVF3iqO23vnHkb5zppz6MLMAKJzRlUjismmVt2aDn5xWzjEHMcXi/qtdZoOcgMzkDAl7ODkcjB+ocQ//9k=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AutoShape 4" descr="data:image/jpeg;base64,/9j/4AAQSkZJRgABAQAAAQABAAD/2wBDAAkGBwgHBgkIBwgKCgkLDRYPDQwMDRsUFRAWIB0iIiAdHx8kKDQsJCYxJx8fLT0tMTU3Ojo6Iys/RD84QzQ5Ojf/2wBDAQoKCg0MDRoPDxo3JR8lNzc3Nzc3Nzc3Nzc3Nzc3Nzc3Nzc3Nzc3Nzc3Nzc3Nzc3Nzc3Nzc3Nzc3Nzc3Nzc3Nzf/wAARCACdAOwDASIAAhEBAxEB/8QAGwAAAwEBAQEBAAAAAAAAAAAAAwQFAgEGAAf/xAA4EAACAgEDAwMDAgQEBgMBAAABAgMRAAQSIQUxQRMiUTJhcRSBBiORoRVCUuEkNLHB0fAlYvFD/8QAGAEBAQEBAQAAAAAAAAAAAAAAAQACAwT/xAAeEQEBAAMAAwEBAQAAAAAAAAAAAQIREiExQRMDUf/aAAwDAQACEQMRAD8A851aUjULXxmwHMamjQj5rxzi/ViP1w23t++HM0iRuiHgxgEZ7PrziwE7S1duLxuSYHSwqqAEMSzXy35+2Ah3jRngUcJ6DvphKPpVjfOITverOxDBWY7SRwaONaAF5ZKY2KIFXeLagCL/APqsim2ABPHPIr84/wBMEb6b1fUUMW21fuGEW9GzBJFrg5+k3/0yTr5WbSmNnYorkqt8Ak80MsaiKSLVKWJo9gfxkfVoraOVi1NuPGNTHJ0UYFXR5JrN6Jy3Ybjt/rg2X/45CDzzmumsY9rA+4DjDaD6huLiSRQp3/SB2x1VJidwQAoF884r1ASTT3NYNgn/ALY7GI90fqqRFQ3le5GMVM9HXQwdU0kvUw02mbl0jNN2P9ecY0M3TY/4i9ZtJNPoknYxwd2Ir23+O+KsmmknA01xpGC1yGy/PAr574BdVPpZjLBKySL7Q47gduDgi/XGE+sleFFVZHJRV4As8Vi4Uou1hyO+G6tRANcnzgNOpeM0e2BHjorESardjvQ5GbVTxk+1huIqxxxdfucQQ/y057McZ6Q6prRtLb2UhvivGMBiSZ2ZomoqlqvFcX/v5xnRMG0yhrNCjRxR6aWS6Bsm67/bGengnTuQpIBIDDsM3PaT9SvuO26H374jqUvTy+02HBu8q6uEiMuz0e+2vGJzRiUtFEwpkBtuKwqTtRzpoW+DRz7Z6uoXYwAAvnPtjNAYiRYbg4Ce4pEFg8jkecwVN4nmiEirwnDH4zXSZYhHUysxAITnsfvghI/6V0U8brr7/OL6GQo7Kw5DdsfoXtJrNLpNZp31WhXURbmBF01Htz4xebUyT9Qid9gABTsaA+9cnFdUQFv/AEsCMxqGK7XU/BzVn0BSVHq5CaNNew/GUxMzKpXha4HxkvWo36jfRplBvKOiZfQFsAR844zyqS6rA0es96nkWDmp6QtsbcPaLqs+10zanXCJ3VB/rIwclhm3DyO/4zDR/RVIgSSTYhNFqvb+wwyAlVTftDMbJPGA0OwBGlDemWG7YaNfbHQIQXBLMvu2nsbr/titIrXbADzf55w/SVY7gASbzkSepqjGCiBmq2PAxnpwfRzko1mypKnuMJ7SksrjXozOx5Asi+K+MU1mhvpup1SsVhDkKzrW9vgYbUN/xYahz/4xqPq+nX+Ddd0qZJmladXhKgbRRHn9scrpR54n/wCPXNaBk20wNlTWBYn9H+/bCaNlUKCOaOCVNDqo5Quh6hI66EyiV3jUF1NEcYAkBWCk7aIF98TQMxc7bQVfH3x6cQuUGiRvctbSPOW/J14C2MBGxBq++fOvqSFFBJYgADuecchEyoizRkojVtxPUsvrPtBBqx9sQZ/ifp0/T5xBPC0blAwUsDwfx+DktIpoIwzxkLf1dxeP9QnM7QyauWRrADMTbVgtL1DUaSHUafSS/wAiVlLAqDdHjvmdIHTkSRste4Nd5zp0hj6nFYBIPntn0Ubx7yQApPFHtgdMVXqELPe3fzXfGeGVvWsJNRJJJFRY+wqu1SPxnOnu8ZePfw/cA9/98a1S+rrPSkkJRVJUA8Cu+ffw0+jHURFr3ZdNLYcgf0/vWatOk/Wyu6EM1gX4xKNGldVQ8lSDl3rA0hXUjRsWiSQiMsOSvg55+It7KJsNX5y9oqwapQSLBxWZVMCNutjdiu1HKGp0s2nlIlRlEgsE+cnygiIgdgT2zNilPwOeVXuRYIzEAWWZaZFdlO7iqPeyfOY0re5AT3FY10jTxajqHoysFdiAhLUFPez+15IxHop9fui0kZdym4C/jAlD6BWQFXUUQRzYw+m1E+kZXhZonoru+Rn2nkX0HaQ7pbvcebObnlkr1Cb1oNOaACijnYZEMaleBXk5nUkzaYsRyG8ZvRSxNp19QEEccZfV8d1+mK9QJGDc3KQTxvOXuoaYtqyQp5OSHgiVZTLvDmzEUoi77H7V5yzx15ON2a0zpEiqAOT3wxiDQj07L7iCPAxSBPoBP++VI5oNPojHJtbeCylfF5lpDbTyF34AobiSQOBhNC4897wWqkBZwjWoPBquM7oQQaPe8J7S/Pp9O8ccqzn1Qu5lri/AvJM4CdNm3Rspd7Ryvcdjzj0iEkHgEKLGTZnkbSSRszbQ5KrfFnHJBaN1EVyR+oD/AJcHCKYWpUA/0wmntIB3BvnNxRte/wCr3djkg2QqpZXHuv2+e+V+nPphoSTGf1KgkEHmuMXTVRz6t1lgQLt28D6fvgIvCKQaahzkh1nkFWzAluxwGsZWnVowVPp8gnzjEiyCQmZgWLWSTyTgtYyFo4wgVgDyPOOk51FGOniZSCWHYDJ6KR3BFVxlTXSSLoISlBlrawXkG+/5xJpd0fvSpbtmPnMpxPrfnzgp1jj1ETROW9wskdjhY13SOfnx+2Kzn+aQ9imF1/bKh6GaQLGSC3uFEcUR3wMbokysvzhPURdCfUg3OQpVzdVXau2KvtVoyrBwQCa8H4zptGdaS7SAtRv4ye8Go0qRvLGUD+9GPZgO9H85Umijk3Mr0dgLbj3P2xDXbwEjMjNGlhEZrCA8kD98L7UB1sk2p1aBizttIAxHUwxxrW+yRbArW0/GOTna8Um5g45UjJ+qYkPfJ5v74ZKRtdv8ooLr4w8Olk1OrEcO3fV2zBRxz3+cX6fOFj5APGFmncI8KsQjNvI++ZnpGJJHNiRr2tx9hQzWgiWWKe5ApQ3z5xbdYU+GQc/jDjRSx/zGA2yLdXzmpfIsZKuNPIa9t2DmNFJplhqVGLbj2xqFoj6qlXKbRtQ81kfkE5VR+knURf4tJuUGM2u5VBKj5F8XnnNZCvqsFHFmrPOVNFr4nd0koi7yfrJIm1J9EnYe151+s/GItP6ksSgkEnwOcxqozGm0jm2GVNDPJpSHWJWR1K264prgBEKo98xlG8UGThyKvnDaIgcj5zLL/ON/ObgQJJwQb5rOf0qk5vYe3trM6jVx6zpqxyQqs0TG5VAG9T2B+SO1/GbKo6EtIFKpYX5xP00Gll2myR2GNQChVhULz/1zNTRqGYMqs3tJwEJLLz/+Y5PrZHESELSMCOO+SBT/AJlm55+rm7xnTHTmRwNyp3FHm6w3TToRq536hGzAqduzwcT0y/zStD6u5yQ4DO1XzfnBT+2dLFnkYfURmE3Y+eMFKNrIZFaje2vGKd1DFtEAWIo+M5IyNpWDJuloH1PNZ3UQOemGUqQvazxZxaGwpBsUvnChyPhz3OKaoETP/XKUbhG3DyPGKdUaEaknT7wpQXvHN+f2wqen0h1M/RZJNIoIEVSgHlUFWSPjkc/bIuweijnlQ4Bw3TyW0yKGIUgg0TzX/wCDMSbFhpVYqre5r4POaR9/SacNGuxCp2Kef64p6Y1GuRW2AyUASQoBPFk+BjEghIieNnquAPBxTUQSIizMQeK/fGwSsa+IQbY02tJC9Wp3Ka44PbEdTpi0bTMV2vIRQNEGvj4x5d5SUovCk3fIAydLbPIpA5oj7fjCmNjo2sh6LF1SRF/STOyRuGBJI8Ed84/pGEWLc/5sWAnWJVb1RE25kDE7T8kc5pv+XQV7uMzDW1P8mJj4sHNxyv60fJ2/SRgloacjmw/b84dAI03EbqYWcQOu+LU7XPJBvEJEBdjwOe2XXSHUgFZgEiUVuQKWNc+TkSeAmVirD92AxqPaRm9WYgkgXhIzISrHsMHpZxvdjEGU/wCTsD9s3bg2DtU9gBxl0tHUnYsqBjtHNXjiui9PkcIxkBosQCu09x+cm6b3zoL2gmtxPa/OVeq6fSQaeFdLqfXDR3IBdK19sbkZHnZCu87ga3c18fb9s3CyjUyegXKBrQvV1fF5ubTkIHPAJ8ecxBQLKq8k9z8ZgrUWll6jrI0V1DSsFLNwNxzHUOlz9L1EuleRTqENHYCVr5v98BZBoGgBffOj2xFtUrurRkR09EH5xqTEiaNnV/rBN58UIcAg38ZvTxMwci2pqLYzJABJ/KO9QBz8Y6DsvTtRB6WpcL6U97CGBJ/bxnIIAj2fntnzkesNxYLyay91DpGh/wALj1/SNdHP6aBtVHI9FSa4A/N/0zNuqYRh6XNqgCg9rMBR+fFZzrGmk6dN+j1UILgAhu/Bwuv6nLrWjRE9LZ2K4tq4tVq5i8hklk4t3Nk4+QDFM6aTc5JjjJAWx/3v+tYu0JkLyxqfSN1Zsj84xp5HhSVTEpLDkMv/AEwenaSJfSf6CexP2yTC6Rl1ASUFTwSCRgOqokWqRgAwK8jHBQcbbJ+MV6r6YnTY4cbBZ2kUfj/fJLH8PaQ9Sh2IkEfpBpLlfZYAFj++KdQ1k2uDPIUCqoRVjUKKUDwPP3wGgbbCaNgPn0wBLqKAPc+RxjIjQ/5RRAGbm3G3t/ti0rSUN9siubW6v7ZT07btBEsKiNm72SC35PnF9Qv6hT6EYQqLYlxz8nG0Qn6/qxvEkaqQDwg5N88nzWT2Vy5YJQCUeO2UYWQaqMqAtqLJ5BrMTrE+oamCqxJCr2wKRpy4lG9rCEFVft+2GWVvWJdQf/r4zJ4kACgEcEjzjUMMVM8je82KwiYlaOVJ2cESGiABxgIJDtYAWCLojG4jEV9P0+WB5vAiH09qupU15OOgaMEvpLIVIUGjeB1UEbSkqaFf5u+N6Yq+jcSSuZFPsBPH758VjP1Hnzjpm10QRCFTCrj2e8n5z6N5UmiPDrGwIDZa0ugOoiKMwG0ecXGjAmaq4PFZTGemt0q96jUmU1uY80KxieFlgWhwBjkGnjVWNktfAoVWMSoradUMYu/qs5aO3mp1ZowATyf6Z9pIQG9x/N5Xl0vA9vB44zMGk5J27vmuMNJnYslIKHtsMfP2wDaVv0nqWOTWzyMsRaZNjOxpxVKF4r85yGMR7riEgI7Y6W3n4ojGrgGjz2OGicxI4K+0jtXfKKadnRYz9CsSB8YSPQpLNsWgG+eMtIPpPSD1LUlHnTSgIWDuCQ1fHP8AXJxg9N64NHgg/wB89BtkfSHRgKERt33sffF20cbKlrTLwynzlpEJDGdGA271lbgiqI/65qSWeOBWKsvwa7/ONvo2CsdhIFE0M+ljaRVU7tg7AnscgRSQPE7uoZmFLz2HzikEUsvvChq5I/8AOVhpNoBQKOCDRN8fIOZ0UHpsx3UK5Umrw0tpRDNLJUYF/wCkcD8YDWqSijYKHc56DTx7HZogwYkngWKwOp0jSAyowG3kq1c46ultG09iJ6ogEdsK8DMzOOzdqypBpVrcY+DyQPONQCLTah5G0wkjZCApkIr9xlJVtMhLyxL6jFmUbVvwM+jgJL7+VSvaDy34x3Q6YvGQsZIS2Y32H/v9cL6JhXYRyy2KN3iEWZQJRaBQewBvF9UkfqRmPuDlaSFy9kEG+9YKeFkYMQPm6ypQ5YXWUhxTfHzmliZSGI233xnWQTyuJY73A8NWMqjOqhwOB3GZkVpKEEAAbeW5Nc4CYMsnNsd3Jz0fS9Doi+pOvleIhA0S3t3H+nxiM+jva0YY2fqK0pNX3+e3GI9Eoo3jh3GrY9rzpF83/bG20xaRgy0a5xlNHEqKHXmv9WakFWPTVY12ybiwsiqo4NFAavnG2gUbVTsBySeD35znolUsGyTXbDben2jlOnd9oFshXlQc+k2tGoUDluftg0WQSCvnGZdPLpzFLKg2uNy0bvLwgpNBLGrPwVHntf2574MKhAVBXzeH1UszcSPYLc0OLzkTKokJtTItDb/e8vK0+URksriiRxR4GN6bQUH3TojFCVINhvkXgJqJCqbFcWMPBHHNpwkETmaMM8jM3BX4rM7pkInTSQyKWVSLvaDdfnOSxi2IHN3S+MPpJFiDzyfSfBNAZvSahGkWaNEmUGthHtb85dDRdUZl/l7vvRxyF4YJYpmQPt52tyDhYmjTUuib/SdQJFA5/a8WYPp5Vl2H0r+kcWMvad1Wp9aeWVVVVc2VUVx8YFWAr6WAG1Q3gZnaXPHnhR5z5WIIpPeDurHSrMMYB3FeOazPpQsl7j626tlcVjUUyPIzSqPd2oYqzgO4CkEG6rkZbTbAI22Imqph2vOtpo5IVl3x7rI9Ov74OAb3c7wpC3Rvn7YRkYqQvAUc4guIyvcHtQP2xk6N5ow0Sl1Bosqmh/4zv86Vo0pSyj6iKJH3xljr+m6RUDPEuov2A8MB5vDa0TWD0y6huR9u+cETGRQyEk9hm4C2wuSpDGvlhm5Gb+WUc7kPHA4x3UxNpplcxvGyyICzhzX9smSwtqn2pQ+Tj2t1GonZpmkBdjRN12zjJCoj/ThhajeGP+bzX2/OERNNKyoqn3KPF4M6ZkLBkKkHkHwcoSK8LhZKFc185hGDkKoBJ7k8fN5tkq0EkiG7YKtk/bMyLI8Ppb29MHcFvgN81840x95XcKHbb2GcdgwAApq73wcQWg06GRd52g+TzzhjCoJ7V+DhEjdIWmAXalXzyfxndyk2SSTzknrpukuj7U2Mu0WQPOLnQTLEY2UBa4LLln9UjM4ie1HF5xpgy0CeBzni6yevUedHTnva6kE+cak0SXE0yFgBtK3QNDjnxldZBYLAEAdgcWll3WpQH4yuWVaxxxntLfRKQoIIjPlvnPtLoISSu+9xoCsf9dkhCmO6PcnBLpCzF1mYFv8ATfGa6yHOO/DU2ijZyTGpSMAGhW75zx3U31urLtBGVhS728ULz1oi/TSvIdQ5aq2kWDkTUSwerNp1kEaSXZ/OONrOUnx4XV6l9Q6rG7k9vc2PdP6jL0mb2OWUiyt5Ym6LpIiBpWDsR9XesUT+HZGkLF915ty1VvQdYg6hIGZvRlIN7+xyl+nkn9m0uT9I+wyX0roWj00MzdSlYOtGLaf/AHnKXR9XqInLnUbgeFBAJy3/AIZP9BfSuQKN33rg5uOL0mLwFlZTxuWyfm8uCPeocqpY+RxmJo90u5Y1HFbjycz21xEWJZIpBIpoX7twq8DqPU1ur2RxuDEOWMezg+Sf82WzpF3h2Xe93uc3WOMqMzGV7ZvqPnK/0XEeeXQp7nXf6wICAchjfP8AbMPpwRS1fnn6sqNpF/XCSP6FACgd/vzgNfqDACgh3PyQxFV++H6XZv8AOaT5NMy6utrEBuNw5OGk0gkjYesCENKpYtwfj7ZKn6j1GFbmdGfgbnWzWUdD1nSSxIZhtl2020Ej850tc9PtLpoxKQzmrr6ePGY1kJ0rsA+8LyaOVItXoZyrRyqqg0QV7XgdRJpzqYtMjijyxY8YdHlG0UDzFtRLuBPKKe2HKl1G8MxU0Ky9qNPpkDBXVFC8jxWed1PU3TXhYYkOjU7QQtkn5/rjM5VcL9fBTJI3qygCuSBe37YDT6aV/UZUZ4ouXYGiBiwOojnd0BCseT4N5b6QyyqVIZC5AYkGhm9saTxGJodPFDH/ADUDEsqe57PYm+aAzQQ+nGpQoBZL3d/t4yvJovSLBI3KgkkqODz/AGzUOluYtMA4YcgGiMuhpFfTCd3WJyEA7MNtm+ef/e+MxaXpUsayajVzwue8fpXt8d75x+XSP6pYkuK2BWHYeO2dh0FxgMgJHFnDe/pk087B/EupB96C/wD645o+vTzOysKXycknQc2OMPDonB9py4h6r1UGsUgMXsec7Nr4kBBN5GhSQUCTWakgsWScOI13VH/E4Txuwv8AicQrYxBqqzz0ke08DBMsvcXj+cHdXptWJeB2OS9Vo4pWs1uzGlE7CipwraScm8ZJGerWF0oiUG822oeKO4jyM02llrnOrAwWiLy5lXVeb6v1XqEwKIzIPkZI0vWNbo5AWkZh9znsJen+oTaDEdT0FZTwmXMW6N0r+K/VpXY/uctr1sMPr/vnmtP/AAyIzag46ek+mQAWvKY432usp6eh/wAWBj74H/FWa+GyQ0TxIQc5DPVKeGHfL88V3VgawvboxBJ7Xg5Na4Uq5LDuOcmhiCdrd82qM45y/OHutSumoeparDafSaRNwPY5iLRktZ84eXSEkUT2wsWx9PAgZo9KkZLqQS4uvuPvgtR0+P1NssxEin3V853T6d42DBiD8g5toAWLG78nCY+TcnF06spjklZlPycx6On0SAEgi7GYmUr2JH74vPB6yUzE4zGC5Wq8Ji18jNp3YIFHDVwc6sCRuVkk2mu+RdHHNpXLQSMt+MLJJKzW/Jy/NdqH6gorbp2YHjdeYgn1Do7s0bAcLYq8nEllo52OVlXaG4zXEZuT08nVYmgg/wCEAkUDc12CcWbXQuSxCoT45GSFkpCC1nF2k5+o/wBcJ/OHuqB0Y+M6sSrxlCRQLFYk/DHMTK10uMjYiBHGYki4rCQnPpCd2WxoCPShu4xmPRKOTWEUe3NlyBhbWpI3Hpo18DN+kpB4xcysBhFY1d4bp1GJUAB4xauccbkUcUnG0cZqVnKOEqO+aQocnap2AsHM6eZ/nNatjHUWTtC+2ji8htuBeA9VhwDgm1Dq2EhtMTwq68gXkrUaYKxNDHTOzeMBO13xnTFzpJPg49GKUcd8X2AjGo0Hpg42qNq7DteHjZmI5xVBT3eNwd8zTPY3IGKTvtPJx+The3jInUHO7g5nHy1l6FaTd5sZhyVF3iqO23vnHkb5zppz6MLMAKJzRlUjismmVt2aDn5xWzjEHMcXi/qtdZoOcgMzkDAl7ODkcjB+ocQ//9k=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74" name="AutoShape 2" descr="http://1.bp.blogspot.com/_1V7wnZxPqok/SfhTKqUoaoI/AAAAAAAAMPs/h60D0w2B7dU/s400/cartoon+math+miracle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5748" name="AutoShape 4" descr="http://imgs.xkcd.com/comics/resonance.png"/>
          <p:cNvSpPr>
            <a:spLocks noChangeAspect="1" noChangeArrowheads="1"/>
          </p:cNvSpPr>
          <p:nvPr/>
        </p:nvSpPr>
        <p:spPr bwMode="auto">
          <a:xfrm>
            <a:off x="155575" y="-1143000"/>
            <a:ext cx="6105525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 descr="resonanc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9811" y="1747838"/>
            <a:ext cx="8206989" cy="32051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4953000"/>
            <a:ext cx="108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Xkcd.com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Simple Harmonic Motion:</a:t>
            </a:r>
            <a:br>
              <a:rPr lang="en-US" dirty="0" smtClean="0"/>
            </a:br>
            <a:r>
              <a:rPr lang="en-US" dirty="0" smtClean="0"/>
              <a:t>Damping and Resonance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Damping – when a force (friction, air drag) causes the oscillator to lose energy</a:t>
            </a:r>
            <a:endParaRPr lang="en-US" dirty="0"/>
          </a:p>
        </p:txBody>
      </p:sp>
      <p:sp>
        <p:nvSpPr>
          <p:cNvPr id="468994" name="AutoShape 2" descr="http://beltoforion.de/pendulum_revisited/Damped_oscillation_graph2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8996" name="AutoShape 4" descr="http://beltoforion.de/pendulum_revisited/Damped_oscillation_graph2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8998" name="AutoShape 6" descr="http://beltoforion.de/pendulum_revisited/Damped_oscillation_graph2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600200" y="2743200"/>
            <a:ext cx="3696766" cy="3171825"/>
            <a:chOff x="1600200" y="3000375"/>
            <a:chExt cx="3696766" cy="3171825"/>
          </a:xfrm>
        </p:grpSpPr>
        <p:pic>
          <p:nvPicPr>
            <p:cNvPr id="7" name="Picture 6" descr="Damped_oscillation_graph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00200" y="3000375"/>
              <a:ext cx="3696766" cy="3171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133600" y="3352800"/>
              <a:ext cx="31771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graphicFrame>
        <p:nvGraphicFramePr>
          <p:cNvPr id="468999" name="Object 7"/>
          <p:cNvGraphicFramePr>
            <a:graphicFrameLocks noChangeAspect="1"/>
          </p:cNvGraphicFramePr>
          <p:nvPr/>
        </p:nvGraphicFramePr>
        <p:xfrm>
          <a:off x="685800" y="5600700"/>
          <a:ext cx="8001000" cy="1028700"/>
        </p:xfrm>
        <a:graphic>
          <a:graphicData uri="http://schemas.openxmlformats.org/presentationml/2006/ole">
            <p:oleObj spid="_x0000_s468999" name="Equation" r:id="rId5" imgW="3555720" imgH="457200" progId="Equation.3">
              <p:embed/>
            </p:oleObj>
          </a:graphicData>
        </a:graphic>
      </p:graphicFrame>
      <p:graphicFrame>
        <p:nvGraphicFramePr>
          <p:cNvPr id="469001" name="Object 9"/>
          <p:cNvGraphicFramePr>
            <a:graphicFrameLocks noChangeAspect="1"/>
          </p:cNvGraphicFramePr>
          <p:nvPr/>
        </p:nvGraphicFramePr>
        <p:xfrm>
          <a:off x="5791200" y="3581400"/>
          <a:ext cx="1638300" cy="533400"/>
        </p:xfrm>
        <a:graphic>
          <a:graphicData uri="http://schemas.openxmlformats.org/presentationml/2006/ole">
            <p:oleObj spid="_x0000_s469001" name="Equation" r:id="rId6" imgW="545760" imgH="177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6611779"/>
            <a:ext cx="41216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http://beltoforion.de/pendulum_revisited/Damped_oscillation_graph2.png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Resonance – when a driving force has the same frequency of oscillation as the oscillator</a:t>
            </a:r>
            <a:endParaRPr lang="en-US" dirty="0"/>
          </a:p>
        </p:txBody>
      </p:sp>
      <p:graphicFrame>
        <p:nvGraphicFramePr>
          <p:cNvPr id="470018" name="Object 2"/>
          <p:cNvGraphicFramePr>
            <a:graphicFrameLocks noChangeAspect="1"/>
          </p:cNvGraphicFramePr>
          <p:nvPr/>
        </p:nvGraphicFramePr>
        <p:xfrm>
          <a:off x="5791200" y="4572000"/>
          <a:ext cx="1828800" cy="685800"/>
        </p:xfrm>
        <a:graphic>
          <a:graphicData uri="http://schemas.openxmlformats.org/presentationml/2006/ole">
            <p:oleObj spid="_x0000_s470018" name="Equation" r:id="rId4" imgW="609480" imgH="228600" progId="Equation.3">
              <p:embed/>
            </p:oleObj>
          </a:graphicData>
        </a:graphic>
      </p:graphicFrame>
      <p:sp>
        <p:nvSpPr>
          <p:cNvPr id="470020" name="AutoShape 4" descr="http://t0.gstatic.com/images?q=tbn:ANd9GcRM-4xo8tySmjcT__tQg_4lDiorGHEg7BTbMj8EFkxp379dpusMNA"/>
          <p:cNvSpPr>
            <a:spLocks noChangeAspect="1" noChangeArrowheads="1"/>
          </p:cNvSpPr>
          <p:nvPr/>
        </p:nvSpPr>
        <p:spPr bwMode="auto">
          <a:xfrm>
            <a:off x="155575" y="-738188"/>
            <a:ext cx="2286000" cy="1552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resonance graph.jpg"/>
          <p:cNvPicPr>
            <a:picLocks noChangeAspect="1"/>
          </p:cNvPicPr>
          <p:nvPr/>
        </p:nvPicPr>
        <p:blipFill>
          <a:blip r:embed="rId5" cstate="print"/>
          <a:srcRect t="4834"/>
          <a:stretch>
            <a:fillRect/>
          </a:stretch>
        </p:blipFill>
        <p:spPr>
          <a:xfrm>
            <a:off x="1066800" y="3352800"/>
            <a:ext cx="4642123" cy="30003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0" y="4572000"/>
            <a:ext cx="76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67000" y="4648200"/>
            <a:ext cx="76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 Resonance vs. Damping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would you want to have resonance or damping? When would resonance or damping be unwanted?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9600" y="46482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Damping – when you don’t want oscillations: buildings, bridges</a:t>
            </a:r>
          </a:p>
          <a:p>
            <a:r>
              <a:rPr lang="en-US" sz="2000" dirty="0" smtClean="0"/>
              <a:t>Resonance – when you want to have oscillations: pushing a kid on a swing, making standing waves in cavity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Oscillations pre-question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bouncing ball an example of simple harmonic motion?</a:t>
            </a:r>
          </a:p>
          <a:p>
            <a:endParaRPr lang="en-US" dirty="0" smtClean="0"/>
          </a:p>
          <a:p>
            <a:pPr marL="971550" lvl="1" indent="-514350">
              <a:buAutoNum type="alphaUcParenR"/>
            </a:pPr>
            <a:r>
              <a:rPr lang="en-US" dirty="0" smtClean="0"/>
              <a:t>Yes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733800"/>
            <a:ext cx="1752600" cy="53340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Oscillations pre-question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Two kids are swinging on two swings of the same height – one kid is a little chubbier than the other. Neglecting frictional forces, which kid completes a back and forth swing in the fastest time?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A) The chubby kid</a:t>
            </a:r>
          </a:p>
          <a:p>
            <a:pPr lvl="1">
              <a:buNone/>
            </a:pPr>
            <a:r>
              <a:rPr lang="en-US" dirty="0" smtClean="0"/>
              <a:t>B) The skinny kid</a:t>
            </a:r>
          </a:p>
          <a:p>
            <a:pPr lvl="1">
              <a:buNone/>
            </a:pPr>
            <a:r>
              <a:rPr lang="en-US" dirty="0" smtClean="0"/>
              <a:t>C) The kid who pushes off the ground the best</a:t>
            </a:r>
          </a:p>
          <a:p>
            <a:pPr lvl="1">
              <a:buNone/>
            </a:pPr>
            <a:r>
              <a:rPr lang="en-US" dirty="0" smtClean="0"/>
              <a:t>D) Both complete in the same time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5486400"/>
            <a:ext cx="5029200" cy="60960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Oscillations pre-question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mass on a spring is driven at a driving frequency (red curve) and the resulting position vs. time of the mass is given (blue curve). Which case is closest to resonance? </a:t>
            </a:r>
            <a:endParaRPr lang="en-US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352800"/>
            <a:ext cx="5638800" cy="3212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905000" y="4953000"/>
            <a:ext cx="2895600" cy="160020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 - SHM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Movement is dependent upon amplitude, period and phase</a:t>
            </a:r>
          </a:p>
          <a:p>
            <a:endParaRPr lang="en-US" dirty="0" smtClean="0"/>
          </a:p>
          <a:p>
            <a:r>
              <a:rPr lang="en-US" dirty="0" smtClean="0"/>
              <a:t>Restoring Force creates oscillation</a:t>
            </a:r>
          </a:p>
          <a:p>
            <a:endParaRPr lang="en-US" dirty="0" smtClean="0"/>
          </a:p>
          <a:p>
            <a:r>
              <a:rPr lang="en-US" dirty="0" smtClean="0"/>
              <a:t>Energy is dependent on amplitude</a:t>
            </a:r>
          </a:p>
          <a:p>
            <a:endParaRPr lang="en-US" dirty="0" smtClean="0"/>
          </a:p>
          <a:p>
            <a:r>
              <a:rPr lang="en-US" dirty="0" smtClean="0"/>
              <a:t>Damping decreases A, Resonance increases A</a:t>
            </a:r>
          </a:p>
          <a:p>
            <a:endParaRPr lang="en-US" dirty="0"/>
          </a:p>
        </p:txBody>
      </p:sp>
      <p:graphicFrame>
        <p:nvGraphicFramePr>
          <p:cNvPr id="337921" name="Object 1"/>
          <p:cNvGraphicFramePr>
            <a:graphicFrameLocks noChangeAspect="1"/>
          </p:cNvGraphicFramePr>
          <p:nvPr/>
        </p:nvGraphicFramePr>
        <p:xfrm>
          <a:off x="4114800" y="2209800"/>
          <a:ext cx="3048000" cy="984250"/>
        </p:xfrm>
        <a:graphic>
          <a:graphicData uri="http://schemas.openxmlformats.org/presentationml/2006/ole">
            <p:oleObj spid="_x0000_s337921" name="Equation" r:id="rId4" imgW="1218960" imgH="393480" progId="Equation.3">
              <p:embed/>
            </p:oleObj>
          </a:graphicData>
        </a:graphic>
      </p:graphicFrame>
      <p:graphicFrame>
        <p:nvGraphicFramePr>
          <p:cNvPr id="337924" name="Object 4"/>
          <p:cNvGraphicFramePr>
            <a:graphicFrameLocks noChangeAspect="1"/>
          </p:cNvGraphicFramePr>
          <p:nvPr/>
        </p:nvGraphicFramePr>
        <p:xfrm>
          <a:off x="7010400" y="3352800"/>
          <a:ext cx="1365250" cy="444500"/>
        </p:xfrm>
        <a:graphic>
          <a:graphicData uri="http://schemas.openxmlformats.org/presentationml/2006/ole">
            <p:oleObj spid="_x0000_s337924" name="Equation" r:id="rId5" imgW="545760" imgH="177480" progId="Equation.3">
              <p:embed/>
            </p:oleObj>
          </a:graphicData>
        </a:graphic>
      </p:graphicFrame>
      <p:graphicFrame>
        <p:nvGraphicFramePr>
          <p:cNvPr id="337925" name="Object 5"/>
          <p:cNvGraphicFramePr>
            <a:graphicFrameLocks noChangeAspect="1"/>
          </p:cNvGraphicFramePr>
          <p:nvPr/>
        </p:nvGraphicFramePr>
        <p:xfrm>
          <a:off x="6934200" y="4267200"/>
          <a:ext cx="1587500" cy="984250"/>
        </p:xfrm>
        <a:graphic>
          <a:graphicData uri="http://schemas.openxmlformats.org/presentationml/2006/ole">
            <p:oleObj spid="_x0000_s337925" name="Equation" r:id="rId6" imgW="634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Oscillations pre-question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mass on a spring is driven at a driving frequency (red curve) and the resulting position vs. time of the mass is given (blue curve). Which case is closest to resonance? </a:t>
            </a:r>
            <a:endParaRPr lang="en-US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352800"/>
            <a:ext cx="5638800" cy="3212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Oscillations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Harmonic Motion</a:t>
            </a:r>
          </a:p>
          <a:p>
            <a:pPr lvl="1"/>
            <a:r>
              <a:rPr lang="en-US" dirty="0" smtClean="0"/>
              <a:t>Position, Velocity, Acceleration</a:t>
            </a:r>
          </a:p>
          <a:p>
            <a:pPr lvl="1"/>
            <a:r>
              <a:rPr lang="en-US" dirty="0" smtClean="0"/>
              <a:t>Force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Energy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Resonance and Damping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Simple Harmonic Motion – Cheat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Position, Velocity, and Acceleration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Restoring Force gives </a:t>
            </a:r>
            <a:r>
              <a:rPr lang="en-US" dirty="0" err="1" smtClean="0"/>
              <a:t>ang</a:t>
            </a:r>
            <a:r>
              <a:rPr lang="en-US" dirty="0" smtClean="0"/>
              <a:t>. freq. dependence</a:t>
            </a:r>
            <a:endParaRPr lang="en-US" dirty="0"/>
          </a:p>
        </p:txBody>
      </p:sp>
      <p:graphicFrame>
        <p:nvGraphicFramePr>
          <p:cNvPr id="455682" name="Object 2"/>
          <p:cNvGraphicFramePr>
            <a:graphicFrameLocks noChangeAspect="1"/>
          </p:cNvGraphicFramePr>
          <p:nvPr/>
        </p:nvGraphicFramePr>
        <p:xfrm>
          <a:off x="609600" y="2209800"/>
          <a:ext cx="8305800" cy="1759703"/>
        </p:xfrm>
        <a:graphic>
          <a:graphicData uri="http://schemas.openxmlformats.org/presentationml/2006/ole">
            <p:oleObj spid="_x0000_s455682" name="Equation" r:id="rId4" imgW="2997000" imgH="634680" progId="Equation.3">
              <p:embed/>
            </p:oleObj>
          </a:graphicData>
        </a:graphic>
      </p:graphicFrame>
      <p:graphicFrame>
        <p:nvGraphicFramePr>
          <p:cNvPr id="455683" name="Object 3"/>
          <p:cNvGraphicFramePr>
            <a:graphicFrameLocks noChangeAspect="1"/>
          </p:cNvGraphicFramePr>
          <p:nvPr/>
        </p:nvGraphicFramePr>
        <p:xfrm>
          <a:off x="990600" y="4953000"/>
          <a:ext cx="5219700" cy="1333500"/>
        </p:xfrm>
        <a:graphic>
          <a:graphicData uri="http://schemas.openxmlformats.org/presentationml/2006/ole">
            <p:oleObj spid="_x0000_s455683" name="Equation" r:id="rId5" imgW="17398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Simple Harmonic Motion:</a:t>
            </a:r>
            <a:br>
              <a:rPr lang="en-US" dirty="0" smtClean="0"/>
            </a:br>
            <a:r>
              <a:rPr lang="en-US" dirty="0" smtClean="0"/>
              <a:t>Restoring Force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What is the period of a pendulum?</a:t>
            </a:r>
            <a:endParaRPr lang="en-US" dirty="0"/>
          </a:p>
        </p:txBody>
      </p:sp>
      <p:pic>
        <p:nvPicPr>
          <p:cNvPr id="430082" name="Picture 2" descr="http://upload.wikimedia.org/wikipedia/en/thumb/a/a8/Pendulum.png/300px-Pendulu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057400"/>
            <a:ext cx="2857500" cy="4419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611779"/>
            <a:ext cx="505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http://upload.wikimedia.org/wikipedia/en/thumb/a/a8/Pendulum.png/300px-Pendulum.png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105400"/>
            <a:ext cx="43814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Where is the restoring</a:t>
            </a:r>
          </a:p>
          <a:p>
            <a:r>
              <a:rPr lang="en-US" sz="2800" dirty="0" smtClean="0"/>
              <a:t> force the greatest? Where is</a:t>
            </a:r>
          </a:p>
          <a:p>
            <a:r>
              <a:rPr lang="en-US" sz="2800" dirty="0" smtClean="0"/>
              <a:t>tension the greatest?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494155" y="6150114"/>
            <a:ext cx="36498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Restoring force – At top of swing!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Tension – At bottom of swing</a:t>
            </a:r>
            <a:endParaRPr lang="en-US" sz="2000" dirty="0">
              <a:solidFill>
                <a:srgbClr val="7030A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24600" y="2438400"/>
          <a:ext cx="1854886" cy="1225550"/>
        </p:xfrm>
        <a:graphic>
          <a:graphicData uri="http://schemas.openxmlformats.org/presentationml/2006/ole">
            <p:oleObj spid="_x0000_s477185" name="Equation" r:id="rId5" imgW="7110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Simple Harmonic Motion:</a:t>
            </a:r>
            <a:br>
              <a:rPr lang="en-US" dirty="0" smtClean="0"/>
            </a:br>
            <a:r>
              <a:rPr lang="en-US" dirty="0" smtClean="0"/>
              <a:t>Energy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in SHM</a:t>
            </a:r>
            <a:endParaRPr lang="en-US" dirty="0"/>
          </a:p>
        </p:txBody>
      </p:sp>
      <p:graphicFrame>
        <p:nvGraphicFramePr>
          <p:cNvPr id="433154" name="Object 2"/>
          <p:cNvGraphicFramePr>
            <a:graphicFrameLocks noChangeAspect="1"/>
          </p:cNvGraphicFramePr>
          <p:nvPr/>
        </p:nvGraphicFramePr>
        <p:xfrm>
          <a:off x="609600" y="1371600"/>
          <a:ext cx="7810500" cy="3619500"/>
        </p:xfrm>
        <a:graphic>
          <a:graphicData uri="http://schemas.openxmlformats.org/presentationml/2006/ole">
            <p:oleObj spid="_x0000_s433154" name="Equation" r:id="rId4" imgW="2603160" imgH="1206360" progId="Equation.3">
              <p:embed/>
            </p:oleObj>
          </a:graphicData>
        </a:graphic>
      </p:graphicFrame>
      <p:pic>
        <p:nvPicPr>
          <p:cNvPr id="433156" name="Picture 4" descr="http://www.farraguttn.com/science/milligan/APPhys/SHMOver_files/image02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34764" y="3842688"/>
            <a:ext cx="4318711" cy="27867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6611779"/>
            <a:ext cx="45320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http://www.farraguttn.com/science/milligan/APPhys/SHMOver_files/image022.jpg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0.5-kg mass hits a spring with a velocity of 2 m/s and sticks </a:t>
            </a:r>
            <a:r>
              <a:rPr lang="en-US" dirty="0" err="1" smtClean="0"/>
              <a:t>wikthout</a:t>
            </a:r>
            <a:r>
              <a:rPr lang="en-US" smtClean="0"/>
              <a:t> energy loss. </a:t>
            </a:r>
            <a:r>
              <a:rPr lang="en-US" dirty="0" smtClean="0"/>
              <a:t>The spring starts in its equilibrium position and has a spring constant of 0.5 N/m. What is the amplitude of the oscillation?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4648200"/>
            <a:ext cx="83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733800" y="49530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38600" y="4953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4419600" y="4648200"/>
            <a:ext cx="3048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4572000" y="4800600"/>
            <a:ext cx="6096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914900" y="4762500"/>
            <a:ext cx="609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6019800" y="4724400"/>
            <a:ext cx="3810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5257800" y="4800601"/>
            <a:ext cx="6096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50292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600700" y="4762500"/>
            <a:ext cx="609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134100" y="5067300"/>
            <a:ext cx="1447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28800" y="4419600"/>
            <a:ext cx="1066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19600" y="6091535"/>
            <a:ext cx="11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A = 2 m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7450</TotalTime>
  <Words>458</Words>
  <Application>Microsoft Office PowerPoint</Application>
  <PresentationFormat>On-screen Show (4:3)</PresentationFormat>
  <Paragraphs>82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PHYS16 – Lecture 36</vt:lpstr>
      <vt:lpstr>Oscillations pre-question</vt:lpstr>
      <vt:lpstr>Outline for Oscillations</vt:lpstr>
      <vt:lpstr>Simple Harmonic Motion – Cheat Sheet</vt:lpstr>
      <vt:lpstr>Simple Harmonic Motion: Restoring Force</vt:lpstr>
      <vt:lpstr>Example Question</vt:lpstr>
      <vt:lpstr>Simple Harmonic Motion: Energy</vt:lpstr>
      <vt:lpstr>Energy in SHM</vt:lpstr>
      <vt:lpstr>Example Question</vt:lpstr>
      <vt:lpstr>Simple Harmonic Motion: Damping and Resonance</vt:lpstr>
      <vt:lpstr>Damping</vt:lpstr>
      <vt:lpstr>Resonance</vt:lpstr>
      <vt:lpstr>Discussion: Resonance vs. Damping</vt:lpstr>
      <vt:lpstr>Oscillations pre-question</vt:lpstr>
      <vt:lpstr>Oscillations pre-question</vt:lpstr>
      <vt:lpstr>Oscillations pre-question</vt:lpstr>
      <vt:lpstr>Main Points - SHM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422</cp:revision>
  <dcterms:created xsi:type="dcterms:W3CDTF">2010-09-09T09:10:07Z</dcterms:created>
  <dcterms:modified xsi:type="dcterms:W3CDTF">2011-04-25T14:33:57Z</dcterms:modified>
</cp:coreProperties>
</file>