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547" r:id="rId3"/>
    <p:sldId id="546" r:id="rId4"/>
    <p:sldId id="535" r:id="rId5"/>
    <p:sldId id="521" r:id="rId6"/>
    <p:sldId id="532" r:id="rId7"/>
    <p:sldId id="533" r:id="rId8"/>
    <p:sldId id="534" r:id="rId9"/>
    <p:sldId id="536" r:id="rId10"/>
    <p:sldId id="538" r:id="rId11"/>
    <p:sldId id="541" r:id="rId12"/>
    <p:sldId id="542" r:id="rId13"/>
    <p:sldId id="545" r:id="rId14"/>
    <p:sldId id="549" r:id="rId15"/>
    <p:sldId id="550" r:id="rId16"/>
    <p:sldId id="548" r:id="rId17"/>
    <p:sldId id="4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9167" autoAdjust="0"/>
  </p:normalViewPr>
  <p:slideViewPr>
    <p:cSldViewPr>
      <p:cViewPr varScale="1">
        <p:scale>
          <a:sx n="59" d="100"/>
          <a:sy n="59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36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943600"/>
            <a:ext cx="8077200" cy="762000"/>
          </a:xfrm>
        </p:spPr>
        <p:txBody>
          <a:bodyPr/>
          <a:lstStyle/>
          <a:p>
            <a:pPr algn="r"/>
            <a:r>
              <a:rPr lang="en-US" dirty="0" smtClean="0"/>
              <a:t>Ch. 15 Oscillations</a:t>
            </a:r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74" name="AutoShape 2" descr="http://1.bp.blogspot.com/_1V7wnZxPqok/SfhTKqUoaoI/AAAAAAAAMPs/h60D0w2B7dU/s400/cartoon+math+miracl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748" name="AutoShape 4" descr="http://imgs.xkcd.com/comics/resonance.png"/>
          <p:cNvSpPr>
            <a:spLocks noChangeAspect="1" noChangeArrowheads="1"/>
          </p:cNvSpPr>
          <p:nvPr/>
        </p:nvSpPr>
        <p:spPr bwMode="auto">
          <a:xfrm>
            <a:off x="155575" y="-1143000"/>
            <a:ext cx="610552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resona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811" y="1747838"/>
            <a:ext cx="8206989" cy="32051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4953000"/>
            <a:ext cx="108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Xkcd.com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Harmonic Motion:</a:t>
            </a:r>
            <a:br>
              <a:rPr lang="en-US" dirty="0" smtClean="0"/>
            </a:br>
            <a:r>
              <a:rPr lang="en-US" dirty="0" smtClean="0"/>
              <a:t>Damping and Resonance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Damping – when a force (friction, air drag) causes the oscillator to lose energy</a:t>
            </a:r>
            <a:endParaRPr lang="en-US" dirty="0"/>
          </a:p>
        </p:txBody>
      </p:sp>
      <p:sp>
        <p:nvSpPr>
          <p:cNvPr id="468994" name="AutoShape 2" descr="http://beltoforion.de/pendulum_revisited/Damped_oscillation_graph2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8996" name="AutoShape 4" descr="http://beltoforion.de/pendulum_revisited/Damped_oscillation_graph2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8998" name="AutoShape 6" descr="http://beltoforion.de/pendulum_revisited/Damped_oscillation_graph2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2743200"/>
            <a:ext cx="3696766" cy="3171825"/>
            <a:chOff x="1600200" y="3000375"/>
            <a:chExt cx="3696766" cy="3171825"/>
          </a:xfrm>
        </p:grpSpPr>
        <p:pic>
          <p:nvPicPr>
            <p:cNvPr id="7" name="Picture 6" descr="Damped_oscillation_graph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00200" y="3000375"/>
              <a:ext cx="3696766" cy="3171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133600" y="3352800"/>
              <a:ext cx="3177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aphicFrame>
        <p:nvGraphicFramePr>
          <p:cNvPr id="468999" name="Object 7"/>
          <p:cNvGraphicFramePr>
            <a:graphicFrameLocks noChangeAspect="1"/>
          </p:cNvGraphicFramePr>
          <p:nvPr/>
        </p:nvGraphicFramePr>
        <p:xfrm>
          <a:off x="685800" y="5600700"/>
          <a:ext cx="8001000" cy="1028700"/>
        </p:xfrm>
        <a:graphic>
          <a:graphicData uri="http://schemas.openxmlformats.org/presentationml/2006/ole">
            <p:oleObj spid="_x0000_s468999" name="Equation" r:id="rId5" imgW="3555720" imgH="457200" progId="Equation.3">
              <p:embed/>
            </p:oleObj>
          </a:graphicData>
        </a:graphic>
      </p:graphicFrame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5791200" y="3581400"/>
          <a:ext cx="1638300" cy="533400"/>
        </p:xfrm>
        <a:graphic>
          <a:graphicData uri="http://schemas.openxmlformats.org/presentationml/2006/ole">
            <p:oleObj spid="_x0000_s469001" name="Equation" r:id="rId6" imgW="54576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611779"/>
            <a:ext cx="41216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http://beltoforion.de/pendulum_revisited/Damped_oscillation_graph2.png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Resonance – when a driving force has the same frequency of oscillation as the oscillator</a:t>
            </a:r>
            <a:endParaRPr lang="en-US" dirty="0"/>
          </a:p>
        </p:txBody>
      </p:sp>
      <p:graphicFrame>
        <p:nvGraphicFramePr>
          <p:cNvPr id="470018" name="Object 2"/>
          <p:cNvGraphicFramePr>
            <a:graphicFrameLocks noChangeAspect="1"/>
          </p:cNvGraphicFramePr>
          <p:nvPr/>
        </p:nvGraphicFramePr>
        <p:xfrm>
          <a:off x="5791200" y="4572000"/>
          <a:ext cx="1828800" cy="685800"/>
        </p:xfrm>
        <a:graphic>
          <a:graphicData uri="http://schemas.openxmlformats.org/presentationml/2006/ole">
            <p:oleObj spid="_x0000_s470018" name="Equation" r:id="rId4" imgW="609480" imgH="228600" progId="Equation.3">
              <p:embed/>
            </p:oleObj>
          </a:graphicData>
        </a:graphic>
      </p:graphicFrame>
      <p:sp>
        <p:nvSpPr>
          <p:cNvPr id="470020" name="AutoShape 4" descr="http://t0.gstatic.com/images?q=tbn:ANd9GcRM-4xo8tySmjcT__tQg_4lDiorGHEg7BTbMj8EFkxp379dpusMNA"/>
          <p:cNvSpPr>
            <a:spLocks noChangeAspect="1" noChangeArrowheads="1"/>
          </p:cNvSpPr>
          <p:nvPr/>
        </p:nvSpPr>
        <p:spPr bwMode="auto">
          <a:xfrm>
            <a:off x="155575" y="-738188"/>
            <a:ext cx="2286000" cy="1552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resonance graph.jpg"/>
          <p:cNvPicPr>
            <a:picLocks noChangeAspect="1"/>
          </p:cNvPicPr>
          <p:nvPr/>
        </p:nvPicPr>
        <p:blipFill>
          <a:blip r:embed="rId5" cstate="print"/>
          <a:srcRect t="4834"/>
          <a:stretch>
            <a:fillRect/>
          </a:stretch>
        </p:blipFill>
        <p:spPr>
          <a:xfrm>
            <a:off x="1066800" y="3352800"/>
            <a:ext cx="4642123" cy="3000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0" y="45720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0" y="46482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Resonance vs. 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you want to have resonance or damping? When would resonance or damping be unwanted?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4648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Damping – when you don’t want oscillations: buildings, bridges</a:t>
            </a:r>
          </a:p>
          <a:p>
            <a:r>
              <a:rPr lang="en-US" sz="2000" dirty="0" smtClean="0"/>
              <a:t>Resonance – when you want to have oscillations: pushing a kid on a swing, making standing waves in cavity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Oscillations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bouncing ball an example of simple harmonic motion?</a:t>
            </a:r>
          </a:p>
          <a:p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Yes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733800"/>
            <a:ext cx="1752600" cy="5334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Oscillations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kids are swinging on two swings of the same height – one kid is a little chubbier than the other. Neglecting frictional forces, which kid completes a back and forth swing in the fastest time?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A) The chubby kid</a:t>
            </a:r>
          </a:p>
          <a:p>
            <a:pPr lvl="1">
              <a:buNone/>
            </a:pPr>
            <a:r>
              <a:rPr lang="en-US" dirty="0" smtClean="0"/>
              <a:t>B) The skinny kid</a:t>
            </a:r>
          </a:p>
          <a:p>
            <a:pPr lvl="1">
              <a:buNone/>
            </a:pPr>
            <a:r>
              <a:rPr lang="en-US" dirty="0" smtClean="0"/>
              <a:t>C) The kid who pushes off the ground the best</a:t>
            </a:r>
          </a:p>
          <a:p>
            <a:pPr lvl="1">
              <a:buNone/>
            </a:pPr>
            <a:r>
              <a:rPr lang="en-US" dirty="0" smtClean="0"/>
              <a:t>D) Both complete in the same time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486400"/>
            <a:ext cx="5029200" cy="6096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Oscillations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mass on a spring is driven at a driving frequency (red curve) and the resulting position vs. time of the mass is given (blue curve). Which case is closest to resonance? </a:t>
            </a:r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352800"/>
            <a:ext cx="5638800" cy="321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4953000"/>
            <a:ext cx="2895600" cy="16002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-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Movement is dependent upon amplitude, period and phase</a:t>
            </a:r>
          </a:p>
          <a:p>
            <a:endParaRPr lang="en-US" dirty="0" smtClean="0"/>
          </a:p>
          <a:p>
            <a:r>
              <a:rPr lang="en-US" dirty="0" smtClean="0"/>
              <a:t>Restoring Force creates oscillation</a:t>
            </a:r>
          </a:p>
          <a:p>
            <a:endParaRPr lang="en-US" dirty="0" smtClean="0"/>
          </a:p>
          <a:p>
            <a:r>
              <a:rPr lang="en-US" dirty="0" smtClean="0"/>
              <a:t>Energy is dependent on amplitude</a:t>
            </a:r>
          </a:p>
          <a:p>
            <a:endParaRPr lang="en-US" dirty="0" smtClean="0"/>
          </a:p>
          <a:p>
            <a:r>
              <a:rPr lang="en-US" dirty="0" smtClean="0"/>
              <a:t>Damping decreases A, Resonance increases A</a:t>
            </a:r>
          </a:p>
          <a:p>
            <a:endParaRPr lang="en-US" dirty="0"/>
          </a:p>
        </p:txBody>
      </p:sp>
      <p:graphicFrame>
        <p:nvGraphicFramePr>
          <p:cNvPr id="337921" name="Object 1"/>
          <p:cNvGraphicFramePr>
            <a:graphicFrameLocks noChangeAspect="1"/>
          </p:cNvGraphicFramePr>
          <p:nvPr/>
        </p:nvGraphicFramePr>
        <p:xfrm>
          <a:off x="4114800" y="2209800"/>
          <a:ext cx="3048000" cy="984250"/>
        </p:xfrm>
        <a:graphic>
          <a:graphicData uri="http://schemas.openxmlformats.org/presentationml/2006/ole">
            <p:oleObj spid="_x0000_s337921" name="Equation" r:id="rId4" imgW="1218960" imgH="393480" progId="Equation.3">
              <p:embed/>
            </p:oleObj>
          </a:graphicData>
        </a:graphic>
      </p:graphicFrame>
      <p:graphicFrame>
        <p:nvGraphicFramePr>
          <p:cNvPr id="337924" name="Object 4"/>
          <p:cNvGraphicFramePr>
            <a:graphicFrameLocks noChangeAspect="1"/>
          </p:cNvGraphicFramePr>
          <p:nvPr/>
        </p:nvGraphicFramePr>
        <p:xfrm>
          <a:off x="7010400" y="3352800"/>
          <a:ext cx="1365250" cy="444500"/>
        </p:xfrm>
        <a:graphic>
          <a:graphicData uri="http://schemas.openxmlformats.org/presentationml/2006/ole">
            <p:oleObj spid="_x0000_s337924" name="Equation" r:id="rId5" imgW="545760" imgH="177480" progId="Equation.3">
              <p:embed/>
            </p:oleObj>
          </a:graphicData>
        </a:graphic>
      </p:graphicFrame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6934200" y="4267200"/>
          <a:ext cx="1587500" cy="984250"/>
        </p:xfrm>
        <a:graphic>
          <a:graphicData uri="http://schemas.openxmlformats.org/presentationml/2006/ole">
            <p:oleObj spid="_x0000_s337925" name="Equation" r:id="rId6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Oscillations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mass on a spring is driven at a driving frequency (red curve) and the resulting position vs. time of the mass is given (blue curve). Which case is closest to resonance? </a:t>
            </a:r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352800"/>
            <a:ext cx="5638800" cy="321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Oscillations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Harmonic Motion</a:t>
            </a:r>
          </a:p>
          <a:p>
            <a:pPr lvl="1"/>
            <a:r>
              <a:rPr lang="en-US" dirty="0" smtClean="0"/>
              <a:t>Position, Velocity, Acceleration</a:t>
            </a:r>
          </a:p>
          <a:p>
            <a:pPr lvl="1"/>
            <a:r>
              <a:rPr lang="en-US" dirty="0" smtClean="0"/>
              <a:t>Force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Energy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Resonance and Damping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Harmonic Motion –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Position, Velocity, and Acceleration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Restoring Force gives </a:t>
            </a:r>
            <a:r>
              <a:rPr lang="en-US" dirty="0" err="1" smtClean="0"/>
              <a:t>ang</a:t>
            </a:r>
            <a:r>
              <a:rPr lang="en-US" dirty="0" smtClean="0"/>
              <a:t>. freq. dependence</a:t>
            </a:r>
            <a:endParaRPr lang="en-US" dirty="0"/>
          </a:p>
        </p:txBody>
      </p:sp>
      <p:graphicFrame>
        <p:nvGraphicFramePr>
          <p:cNvPr id="455682" name="Object 2"/>
          <p:cNvGraphicFramePr>
            <a:graphicFrameLocks noChangeAspect="1"/>
          </p:cNvGraphicFramePr>
          <p:nvPr/>
        </p:nvGraphicFramePr>
        <p:xfrm>
          <a:off x="609600" y="2209800"/>
          <a:ext cx="8305800" cy="1759703"/>
        </p:xfrm>
        <a:graphic>
          <a:graphicData uri="http://schemas.openxmlformats.org/presentationml/2006/ole">
            <p:oleObj spid="_x0000_s455682" name="Equation" r:id="rId4" imgW="2997000" imgH="634680" progId="Equation.3">
              <p:embed/>
            </p:oleObj>
          </a:graphicData>
        </a:graphic>
      </p:graphicFrame>
      <p:graphicFrame>
        <p:nvGraphicFramePr>
          <p:cNvPr id="455683" name="Object 3"/>
          <p:cNvGraphicFramePr>
            <a:graphicFrameLocks noChangeAspect="1"/>
          </p:cNvGraphicFramePr>
          <p:nvPr/>
        </p:nvGraphicFramePr>
        <p:xfrm>
          <a:off x="990600" y="4953000"/>
          <a:ext cx="5219700" cy="1333500"/>
        </p:xfrm>
        <a:graphic>
          <a:graphicData uri="http://schemas.openxmlformats.org/presentationml/2006/ole">
            <p:oleObj spid="_x0000_s455683" name="Equation" r:id="rId5" imgW="17398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Harmonic Motion:</a:t>
            </a:r>
            <a:br>
              <a:rPr lang="en-US" dirty="0" smtClean="0"/>
            </a:br>
            <a:r>
              <a:rPr lang="en-US" dirty="0" smtClean="0"/>
              <a:t>Restoring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What is the period of a pendulum?</a:t>
            </a:r>
            <a:endParaRPr lang="en-US" dirty="0"/>
          </a:p>
        </p:txBody>
      </p:sp>
      <p:pic>
        <p:nvPicPr>
          <p:cNvPr id="430082" name="Picture 2" descr="http://upload.wikimedia.org/wikipedia/en/thumb/a/a8/Pendulum.png/300px-Pendul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057400"/>
            <a:ext cx="2857500" cy="4419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611779"/>
            <a:ext cx="505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http://upload.wikimedia.org/wikipedia/en/thumb/a/a8/Pendulum.png/300px-Pendulum.png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43814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 is the restoring</a:t>
            </a:r>
          </a:p>
          <a:p>
            <a:r>
              <a:rPr lang="en-US" sz="2800" dirty="0" smtClean="0"/>
              <a:t> force the greatest? Where is</a:t>
            </a:r>
          </a:p>
          <a:p>
            <a:r>
              <a:rPr lang="en-US" sz="2800" dirty="0" smtClean="0"/>
              <a:t>tension the greatest?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94155" y="6150114"/>
            <a:ext cx="3649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Restoring force – At top of swing!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Tension – At bottom of swing</a:t>
            </a:r>
            <a:endParaRPr lang="en-US" sz="2000" dirty="0">
              <a:solidFill>
                <a:srgbClr val="7030A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24600" y="2438400"/>
          <a:ext cx="1854886" cy="1225550"/>
        </p:xfrm>
        <a:graphic>
          <a:graphicData uri="http://schemas.openxmlformats.org/presentationml/2006/ole">
            <p:oleObj spid="_x0000_s477185" name="Equation" r:id="rId5" imgW="7110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Harmonic Motion:</a:t>
            </a:r>
            <a:br>
              <a:rPr lang="en-US" dirty="0" smtClean="0"/>
            </a:br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SHM</a:t>
            </a:r>
            <a:endParaRPr lang="en-US" dirty="0"/>
          </a:p>
        </p:txBody>
      </p:sp>
      <p:graphicFrame>
        <p:nvGraphicFramePr>
          <p:cNvPr id="433154" name="Object 2"/>
          <p:cNvGraphicFramePr>
            <a:graphicFrameLocks noChangeAspect="1"/>
          </p:cNvGraphicFramePr>
          <p:nvPr/>
        </p:nvGraphicFramePr>
        <p:xfrm>
          <a:off x="609600" y="1371600"/>
          <a:ext cx="7810500" cy="3619500"/>
        </p:xfrm>
        <a:graphic>
          <a:graphicData uri="http://schemas.openxmlformats.org/presentationml/2006/ole">
            <p:oleObj spid="_x0000_s433154" name="Equation" r:id="rId4" imgW="2603160" imgH="1206360" progId="Equation.3">
              <p:embed/>
            </p:oleObj>
          </a:graphicData>
        </a:graphic>
      </p:graphicFrame>
      <p:pic>
        <p:nvPicPr>
          <p:cNvPr id="433156" name="Picture 4" descr="http://www.farraguttn.com/science/milligan/APPhys/SHMOver_files/image0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4764" y="3842688"/>
            <a:ext cx="4318711" cy="27867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611779"/>
            <a:ext cx="45320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http://www.farraguttn.com/science/milligan/APPhys/SHMOver_files/image022.jpg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0.5-kg mass hits a spring with a velocity of 2 m/s and sticks </a:t>
            </a:r>
            <a:r>
              <a:rPr lang="en-US" dirty="0" err="1" smtClean="0"/>
              <a:t>wikthout</a:t>
            </a:r>
            <a:r>
              <a:rPr lang="en-US" smtClean="0"/>
              <a:t> energy loss. </a:t>
            </a:r>
            <a:r>
              <a:rPr lang="en-US" dirty="0" smtClean="0"/>
              <a:t>The spring starts in its equilibrium position and has a spring constant of 0.5 N/m. What is the amplitude of the oscillation?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46482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733800" y="49530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8600" y="495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419600" y="4648200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572000" y="48006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914900" y="4762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019800" y="4724400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257800" y="4800601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50292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00700" y="4762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134100" y="5067300"/>
            <a:ext cx="1447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8800" y="4419600"/>
            <a:ext cx="1066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600" y="6091535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 = 2 m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7450</TotalTime>
  <Words>458</Words>
  <Application>Microsoft Office PowerPoint</Application>
  <PresentationFormat>On-screen Show (4:3)</PresentationFormat>
  <Paragraphs>82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PHYS16 – Lecture 36</vt:lpstr>
      <vt:lpstr>Oscillations pre-question</vt:lpstr>
      <vt:lpstr>Outline for Oscillations</vt:lpstr>
      <vt:lpstr>Simple Harmonic Motion – Cheat Sheet</vt:lpstr>
      <vt:lpstr>Simple Harmonic Motion: Restoring Force</vt:lpstr>
      <vt:lpstr>Example Question</vt:lpstr>
      <vt:lpstr>Simple Harmonic Motion: Energy</vt:lpstr>
      <vt:lpstr>Energy in SHM</vt:lpstr>
      <vt:lpstr>Example Question</vt:lpstr>
      <vt:lpstr>Simple Harmonic Motion: Damping and Resonance</vt:lpstr>
      <vt:lpstr>Damping</vt:lpstr>
      <vt:lpstr>Resonance</vt:lpstr>
      <vt:lpstr>Discussion: Resonance vs. Damping</vt:lpstr>
      <vt:lpstr>Oscillations pre-question</vt:lpstr>
      <vt:lpstr>Oscillations pre-question</vt:lpstr>
      <vt:lpstr>Oscillations pre-question</vt:lpstr>
      <vt:lpstr>Main Points - SHM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422</cp:revision>
  <dcterms:created xsi:type="dcterms:W3CDTF">2010-09-09T09:10:07Z</dcterms:created>
  <dcterms:modified xsi:type="dcterms:W3CDTF">2011-04-25T14:33:57Z</dcterms:modified>
</cp:coreProperties>
</file>