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53" r:id="rId3"/>
    <p:sldId id="573" r:id="rId4"/>
    <p:sldId id="574" r:id="rId5"/>
    <p:sldId id="564" r:id="rId6"/>
    <p:sldId id="562" r:id="rId7"/>
    <p:sldId id="575" r:id="rId8"/>
    <p:sldId id="576" r:id="rId9"/>
    <p:sldId id="577" r:id="rId10"/>
    <p:sldId id="578" r:id="rId11"/>
    <p:sldId id="544" r:id="rId12"/>
    <p:sldId id="565" r:id="rId13"/>
    <p:sldId id="566" r:id="rId14"/>
    <p:sldId id="568" r:id="rId15"/>
    <p:sldId id="569" r:id="rId16"/>
    <p:sldId id="570" r:id="rId17"/>
    <p:sldId id="579" r:id="rId18"/>
    <p:sldId id="571" r:id="rId19"/>
    <p:sldId id="580" r:id="rId20"/>
    <p:sldId id="572" r:id="rId21"/>
    <p:sldId id="4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9167" autoAdjust="0"/>
  </p:normalViewPr>
  <p:slideViewPr>
    <p:cSldViewPr>
      <p:cViewPr varScale="1">
        <p:scale>
          <a:sx n="59" d="100"/>
          <a:sy n="59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9957-DC0C-442D-B49C-55F2B22ADD2F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5C75-BA31-4FD8-AC78-A79723257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E763-CB73-4D79-8E15-B7A68BEAF4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B851-3012-4745-A4FA-5CE6B88337B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ws.kettering.edu/~drussell/Demos/reflect/reflec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PHYS16 – Lecture </a:t>
            </a:r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943600"/>
            <a:ext cx="8077200" cy="685800"/>
          </a:xfrm>
        </p:spPr>
        <p:txBody>
          <a:bodyPr/>
          <a:lstStyle/>
          <a:p>
            <a:pPr algn="r"/>
            <a:r>
              <a:rPr lang="en-US" dirty="0" smtClean="0"/>
              <a:t>Ch. 16 Wave Motion</a:t>
            </a:r>
            <a:endParaRPr lang="en-US" dirty="0"/>
          </a:p>
        </p:txBody>
      </p:sp>
      <p:sp>
        <p:nvSpPr>
          <p:cNvPr id="32770" name="AutoShape 2" descr="data:image/jpeg;base64,/9j/4AAQSkZJRgABAQAAAQABAAD/2wBDAAkGBwgHBgkIBwgKCgkLDRYPDQwMDRsUFRAWIB0iIiAdHx8kKDQsJCYxJx8fLT0tMTU3Ojo6Iys/RD84QzQ5Ojf/2wBDAQoKCg0MDRoPDxo3JR8lNzc3Nzc3Nzc3Nzc3Nzc3Nzc3Nzc3Nzc3Nzc3Nzc3Nzc3Nzc3Nzc3Nzc3Nzc3Nzc3Nzf/wAARCACdAOwDASIAAhEBAxEB/8QAGwAAAwEBAQEBAAAAAAAAAAAAAwQFAgEGAAf/xAA4EAACAgEDAwMDAgQEBgMBAAABAgMRAAQSIQUxQRMiUTJhcRSBBiORoRVCUuEkNLHB0fAlYvFD/8QAGAEBAQEBAQAAAAAAAAAAAAAAAQACAwT/xAAeEQEBAAMAAwEBAQAAAAAAAAAAAQIREiExQRMDUf/aAAwDAQACEQMRAD8A851aUjULXxmwHMamjQj5rxzi/ViP1w23t++HM0iRuiHgxgEZ7PrziwE7S1duLxuSYHSwqqAEMSzXy35+2Ah3jRngUcJ6DvphKPpVjfOITverOxDBWY7SRwaONaAF5ZKY2KIFXeLagCL/APqsim2ABPHPIr84/wBMEb6b1fUUMW21fuGEW9GzBJFrg5+k3/0yTr5WbSmNnYorkqt8Ak80MsaiKSLVKWJo9gfxkfVoraOVi1NuPGNTHJ0UYFXR5JrN6Jy3Ybjt/rg2X/45CDzzmumsY9rA+4DjDaD6huLiSRQp3/SB2x1VJidwQAoF884r1ASTT3NYNgn/ALY7GI90fqqRFQ3le5GMVM9HXQwdU0kvUw02mbl0jNN2P9ecY0M3TY/4i9ZtJNPoknYxwd2Ir23+O+KsmmknA01xpGC1yGy/PAr574BdVPpZjLBKySL7Q47gduDgi/XGE+sleFFVZHJRV4As8Vi4Uou1hyO+G6tRANcnzgNOpeM0e2BHjorESardjvQ5GbVTxk+1huIqxxxdfucQQ/y057McZ6Q6prRtLb2UhvivGMBiSZ2ZomoqlqvFcX/v5xnRMG0yhrNCjRxR6aWS6Bsm67/bGengnTuQpIBIDDsM3PaT9SvuO26H374jqUvTy+02HBu8q6uEiMuz0e+2vGJzRiUtFEwpkBtuKwqTtRzpoW+DRz7Z6uoXYwAAvnPtjNAYiRYbg4Ce4pEFg8jkecwVN4nmiEirwnDH4zXSZYhHUysxAITnsfvghI/6V0U8brr7/OL6GQo7Kw5DdsfoXtJrNLpNZp31WhXURbmBF01Htz4xebUyT9Qid9gABTsaA+9cnFdUQFv/AEsCMxqGK7XU/BzVn0BSVHq5CaNNew/GUxMzKpXha4HxkvWo36jfRplBvKOiZfQFsAR844zyqS6rA0es96nkWDmp6QtsbcPaLqs+10zanXCJ3VB/rIwclhm3DyO/4zDR/RVIgSSTYhNFqvb+wwyAlVTftDMbJPGA0OwBGlDemWG7YaNfbHQIQXBLMvu2nsbr/titIrXbADzf55w/SVY7gASbzkSepqjGCiBmq2PAxnpwfRzko1mypKnuMJ7SksrjXozOx5Asi+K+MU1mhvpup1SsVhDkKzrW9vgYbUN/xYahz/4xqPq+nX+Ddd0qZJmladXhKgbRRHn9scrpR54n/wCPXNaBk20wNlTWBYn9H+/bCaNlUKCOaOCVNDqo5Quh6hI66EyiV3jUF1NEcYAkBWCk7aIF98TQMxc7bQVfH3x6cQuUGiRvctbSPOW/J14C2MBGxBq++fOvqSFFBJYgADuecchEyoizRkojVtxPUsvrPtBBqx9sQZ/ifp0/T5xBPC0blAwUsDwfx+DktIpoIwzxkLf1dxeP9QnM7QyauWRrADMTbVgtL1DUaSHUafSS/wAiVlLAqDdHjvmdIHTkSRste4Nd5zp0hj6nFYBIPntn0Ubx7yQApPFHtgdMVXqELPe3fzXfGeGVvWsJNRJJJFRY+wqu1SPxnOnu8ZePfw/cA9/98a1S+rrPSkkJRVJUA8Cu+ffw0+jHURFr3ZdNLYcgf0/vWatOk/Wyu6EM1gX4xKNGldVQ8lSDl3rA0hXUjRsWiSQiMsOSvg55+It7KJsNX5y9oqwapQSLBxWZVMCNutjdiu1HKGp0s2nlIlRlEgsE+cnygiIgdgT2zNilPwOeVXuRYIzEAWWZaZFdlO7iqPeyfOY0re5AT3FY10jTxajqHoysFdiAhLUFPez+15IxHop9fui0kZdym4C/jAlD6BWQFXUUQRzYw+m1E+kZXhZonoru+Rn2nkX0HaQ7pbvcebObnlkr1Cb1oNOaACijnYZEMaleBXk5nUkzaYsRyG8ZvRSxNp19QEEccZfV8d1+mK9QJGDc3KQTxvOXuoaYtqyQp5OSHgiVZTLvDmzEUoi77H7V5yzx15ON2a0zpEiqAOT3wxiDQj07L7iCPAxSBPoBP++VI5oNPojHJtbeCylfF5lpDbTyF34AobiSQOBhNC4897wWqkBZwjWoPBquM7oQQaPe8J7S/Pp9O8ccqzn1Qu5lri/AvJM4CdNm3Rspd7Ryvcdjzj0iEkHgEKLGTZnkbSSRszbQ5KrfFnHJBaN1EVyR+oD/AJcHCKYWpUA/0wmntIB3BvnNxRte/wCr3djkg2QqpZXHuv2+e+V+nPphoSTGf1KgkEHmuMXTVRz6t1lgQLt28D6fvgIvCKQaahzkh1nkFWzAluxwGsZWnVowVPp8gnzjEiyCQmZgWLWSTyTgtYyFo4wgVgDyPOOk51FGOniZSCWHYDJ6KR3BFVxlTXSSLoISlBlrawXkG+/5xJpd0fvSpbtmPnMpxPrfnzgp1jj1ETROW9wskdjhY13SOfnx+2Kzn+aQ9imF1/bKh6GaQLGSC3uFEcUR3wMbokysvzhPURdCfUg3OQpVzdVXau2KvtVoyrBwQCa8H4zptGdaS7SAtRv4ye8Go0qRvLGUD+9GPZgO9H85Umijk3Mr0dgLbj3P2xDXbwEjMjNGlhEZrCA8kD98L7UB1sk2p1aBizttIAxHUwxxrW+yRbArW0/GOTna8Um5g45UjJ+qYkPfJ5v74ZKRtdv8ooLr4w8Olk1OrEcO3fV2zBRxz3+cX6fOFj5APGFmncI8KsQjNvI++ZnpGJJHNiRr2tx9hQzWgiWWKe5ApQ3z5xbdYU+GQc/jDjRSx/zGA2yLdXzmpfIsZKuNPIa9t2DmNFJplhqVGLbj2xqFoj6qlXKbRtQ81kfkE5VR+knURf4tJuUGM2u5VBKj5F8XnnNZCvqsFHFmrPOVNFr4nd0koi7yfrJIm1J9EnYe151+s/GItP6ksSgkEnwOcxqozGm0jm2GVNDPJpSHWJWR1K264prgBEKo98xlG8UGThyKvnDaIgcj5zLL/ON/ObgQJJwQb5rOf0qk5vYe3trM6jVx6zpqxyQqs0TG5VAG9T2B+SO1/GbKo6EtIFKpYX5xP00Gll2myR2GNQChVhULz/1zNTRqGYMqs3tJwEJLLz/+Y5PrZHESELSMCOO+SBT/AJlm55+rm7xnTHTmRwNyp3FHm6w3TToRq536hGzAqduzwcT0y/zStD6u5yQ4DO1XzfnBT+2dLFnkYfURmE3Y+eMFKNrIZFaje2vGKd1DFtEAWIo+M5IyNpWDJuloH1PNZ3UQOemGUqQvazxZxaGwpBsUvnChyPhz3OKaoETP/XKUbhG3DyPGKdUaEaknT7wpQXvHN+f2wqen0h1M/RZJNIoIEVSgHlUFWSPjkc/bIuweijnlQ4Bw3TyW0yKGIUgg0TzX/wCDMSbFhpVYqre5r4POaR9/SacNGuxCp2Kef64p6Y1GuRW2AyUASQoBPFk+BjEghIieNnquAPBxTUQSIizMQeK/fGwSsa+IQbY02tJC9Wp3Ka44PbEdTpi0bTMV2vIRQNEGvj4x5d5SUovCk3fIAydLbPIpA5oj7fjCmNjo2sh6LF1SRF/STOyRuGBJI8Ed84/pGEWLc/5sWAnWJVb1RE25kDE7T8kc5pv+XQV7uMzDW1P8mJj4sHNxyv60fJ2/SRgloacjmw/b84dAI03EbqYWcQOu+LU7XPJBvEJEBdjwOe2XXSHUgFZgEiUVuQKWNc+TkSeAmVirD92AxqPaRm9WYgkgXhIzISrHsMHpZxvdjEGU/wCTsD9s3bg2DtU9gBxl0tHUnYsqBjtHNXjiui9PkcIxkBosQCu09x+cm6b3zoL2gmtxPa/OVeq6fSQaeFdLqfXDR3IBdK19sbkZHnZCu87ga3c18fb9s3CyjUyegXKBrQvV1fF5ubTkIHPAJ8ecxBQLKq8k9z8ZgrUWll6jrI0V1DSsFLNwNxzHUOlz9L1EuleRTqENHYCVr5v98BZBoGgBffOj2xFtUrurRkR09EH5xqTEiaNnV/rBN58UIcAg38ZvTxMwci2pqLYzJABJ/KO9QBz8Y6DsvTtRB6WpcL6U97CGBJ/bxnIIAj2fntnzkesNxYLyay91DpGh/wALj1/SNdHP6aBtVHI9FSa4A/N/0zNuqYRh6XNqgCg9rMBR+fFZzrGmk6dN+j1UILgAhu/Bwuv6nLrWjRE9LZ2K4tq4tVq5i8hklk4t3Nk4+QDFM6aTc5JjjJAWx/3v+tYu0JkLyxqfSN1Zsj84xp5HhSVTEpLDkMv/AEwenaSJfSf6CexP2yTC6Rl1ASUFTwSCRgOqokWqRgAwK8jHBQcbbJ+MV6r6YnTY4cbBZ2kUfj/fJLH8PaQ9Sh2IkEfpBpLlfZYAFj++KdQ1k2uDPIUCqoRVjUKKUDwPP3wGgbbCaNgPn0wBLqKAPc+RxjIjQ/5RRAGbm3G3t/ti0rSUN9siubW6v7ZT07btBEsKiNm72SC35PnF9Qv6hT6EYQqLYlxz8nG0Qn6/qxvEkaqQDwg5N88nzWT2Vy5YJQCUeO2UYWQaqMqAtqLJ5BrMTrE+oamCqxJCr2wKRpy4lG9rCEFVft+2GWVvWJdQf/r4zJ4kACgEcEjzjUMMVM8je82KwiYlaOVJ2cESGiABxgIJDtYAWCLojG4jEV9P0+WB5vAiH09qupU15OOgaMEvpLIVIUGjeB1UEbSkqaFf5u+N6Yq+jcSSuZFPsBPH758VjP1Hnzjpm10QRCFTCrj2e8n5z6N5UmiPDrGwIDZa0ugOoiKMwG0ecXGjAmaq4PFZTGemt0q96jUmU1uY80KxieFlgWhwBjkGnjVWNktfAoVWMSoradUMYu/qs5aO3mp1ZowATyf6Z9pIQG9x/N5Xl0vA9vB44zMGk5J27vmuMNJnYslIKHtsMfP2wDaVv0nqWOTWzyMsRaZNjOxpxVKF4r85yGMR7riEgI7Y6W3n4ojGrgGjz2OGicxI4K+0jtXfKKadnRYz9CsSB8YSPQpLNsWgG+eMtIPpPSD1LUlHnTSgIWDuCQ1fHP8AXJxg9N64NHgg/wB89BtkfSHRgKERt33sffF20cbKlrTLwynzlpEJDGdGA271lbgiqI/65qSWeOBWKsvwa7/ONvo2CsdhIFE0M+ljaRVU7tg7AnscgRSQPE7uoZmFLz2HzikEUsvvChq5I/8AOVhpNoBQKOCDRN8fIOZ0UHpsx3UK5Umrw0tpRDNLJUYF/wCkcD8YDWqSijYKHc56DTx7HZogwYkngWKwOp0jSAyowG3kq1c46ultG09iJ6ogEdsK8DMzOOzdqypBpVrcY+DyQPONQCLTah5G0wkjZCApkIr9xlJVtMhLyxL6jFmUbVvwM+jgJL7+VSvaDy34x3Q6YvGQsZIS2Y32H/v9cL6JhXYRyy2KN3iEWZQJRaBQewBvF9UkfqRmPuDlaSFy9kEG+9YKeFkYMQPm6ypQ5YXWUhxTfHzmliZSGI233xnWQTyuJY73A8NWMqjOqhwOB3GZkVpKEEAAbeW5Nc4CYMsnNsd3Jz0fS9Doi+pOvleIhA0S3t3H+nxiM+jva0YY2fqK0pNX3+e3GI9Eoo3jh3GrY9rzpF83/bG20xaRgy0a5xlNHEqKHXmv9WakFWPTVY12ybiwsiqo4NFAavnG2gUbVTsBySeD35znolUsGyTXbDben2jlOnd9oFshXlQc+k2tGoUDluftg0WQSCvnGZdPLpzFLKg2uNy0bvLwgpNBLGrPwVHntf2574MKhAVBXzeH1UszcSPYLc0OLzkTKokJtTItDb/e8vK0+URksriiRxR4GN6bQUH3TojFCVINhvkXgJqJCqbFcWMPBHHNpwkETmaMM8jM3BX4rM7pkInTSQyKWVSLvaDdfnOSxi2IHN3S+MPpJFiDzyfSfBNAZvSahGkWaNEmUGthHtb85dDRdUZl/l7vvRxyF4YJYpmQPt52tyDhYmjTUuib/SdQJFA5/a8WYPp5Vl2H0r+kcWMvad1Wp9aeWVVVVc2VUVx8YFWAr6WAG1Q3gZnaXPHnhR5z5WIIpPeDurHSrMMYB3FeOazPpQsl7j626tlcVjUUyPIzSqPd2oYqzgO4CkEG6rkZbTbAI22Imqph2vOtpo5IVl3x7rI9Ov74OAb3c7wpC3Rvn7YRkYqQvAUc4guIyvcHtQP2xk6N5ow0Sl1Bosqmh/4zv86Vo0pSyj6iKJH3xljr+m6RUDPEuov2A8MB5vDa0TWD0y6huR9u+cETGRQyEk9hm4C2wuSpDGvlhm5Gb+WUc7kPHA4x3UxNpplcxvGyyICzhzX9smSwtqn2pQ+Tj2t1GonZpmkBdjRN12zjJCoj/ThhajeGP+bzX2/OERNNKyoqn3KPF4M6ZkLBkKkHkHwcoSK8LhZKFc185hGDkKoBJ7k8fN5tkq0EkiG7YKtk/bMyLI8Ppb29MHcFvgN81840x95XcKHbb2GcdgwAApq73wcQWg06GRd52g+TzzhjCoJ7V+DhEjdIWmAXalXzyfxndyk2SSTzknrpukuj7U2Mu0WQPOLnQTLEY2UBa4LLln9UjM4ie1HF5xpgy0CeBzni6yevUedHTnva6kE+cak0SXE0yFgBtK3QNDjnxldZBYLAEAdgcWll3WpQH4yuWVaxxxntLfRKQoIIjPlvnPtLoISSu+9xoCsf9dkhCmO6PcnBLpCzF1mYFv8ATfGa6yHOO/DU2ijZyTGpSMAGhW75zx3U31urLtBGVhS728ULz1oi/TSvIdQ5aq2kWDkTUSwerNp1kEaSXZ/OONrOUnx4XV6l9Q6rG7k9vc2PdP6jL0mb2OWUiyt5Ym6LpIiBpWDsR9XesUT+HZGkLF915ty1VvQdYg6hIGZvRlIN7+xyl+nkn9m0uT9I+wyX0roWj00MzdSlYOtGLaf/AHnKXR9XqInLnUbgeFBAJy3/AIZP9BfSuQKN33rg5uOL0mLwFlZTxuWyfm8uCPeocqpY+RxmJo90u5Y1HFbjycz21xEWJZIpBIpoX7twq8DqPU1ur2RxuDEOWMezg+Sf82WzpF3h2Xe93uc3WOMqMzGV7ZvqPnK/0XEeeXQp7nXf6wICAchjfP8AbMPpwRS1fnn6sqNpF/XCSP6FACgd/vzgNfqDACgh3PyQxFV++H6XZv8AOaT5NMy6utrEBuNw5OGk0gkjYesCENKpYtwfj7ZKn6j1GFbmdGfgbnWzWUdD1nSSxIZhtl2020Ej850tc9PtLpoxKQzmrr6ePGY1kJ0rsA+8LyaOVItXoZyrRyqqg0QV7XgdRJpzqYtMjijyxY8YdHlG0UDzFtRLuBPKKe2HKl1G8MxU0Ky9qNPpkDBXVFC8jxWed1PU3TXhYYkOjU7QQtkn5/rjM5VcL9fBTJI3qygCuSBe37YDT6aV/UZUZ4ouXYGiBiwOojnd0BCseT4N5b6QyyqVIZC5AYkGhm9saTxGJodPFDH/ADUDEsqe57PYm+aAzQQ+nGpQoBZL3d/t4yvJovSLBI3KgkkqODz/AGzUOluYtMA4YcgGiMuhpFfTCd3WJyEA7MNtm+ef/e+MxaXpUsayajVzwue8fpXt8d75x+XSP6pYkuK2BWHYeO2dh0FxgMgJHFnDe/pk087B/EupB96C/wD645o+vTzOysKXycknQc2OMPDonB9py4h6r1UGsUgMXsec7Nr4kBBN5GhSQUCTWakgsWScOI13VH/E4Txuwv8AicQrYxBqqzz0ke08DBMsvcXj+cHdXptWJeB2OS9Vo4pWs1uzGlE7CipwraScm8ZJGerWF0oiUG822oeKO4jyM02llrnOrAwWiLy5lXVeb6v1XqEwKIzIPkZI0vWNbo5AWkZh9znsJen+oTaDEdT0FZTwmXMW6N0r+K/VpXY/uctr1sMPr/vnmtP/AAyIzag46ek+mQAWvKY432usp6eh/wAWBj74H/FWa+GyQ0TxIQc5DPVKeGHfL88V3VgawvboxBJ7Xg5Na4Uq5LDuOcmhiCdrd82qM45y/OHutSumoeparDafSaRNwPY5iLRktZ84eXSEkUT2wsWx9PAgZo9KkZLqQS4uvuPvgtR0+P1NssxEin3V853T6d42DBiD8g5toAWLG78nCY+TcnF06spjklZlPycx6On0SAEgi7GYmUr2JH74vPB6yUzE4zGC5Wq8Ji18jNp3YIFHDVwc6sCRuVkk2mu+RdHHNpXLQSMt+MLJJKzW/Jy/NdqH6gorbp2YHjdeYgn1Do7s0bAcLYq8nEllo52OVlXaG4zXEZuT08nVYmgg/wCEAkUDc12CcWbXQuSxCoT45GSFkpCC1nF2k5+o/wBcJ/OHuqB0Y+M6sSrxlCRQLFYk/DHMTK10uMjYiBHGYki4rCQnPpCd2WxoCPShu4xmPRKOTWEUe3NlyBhbWpI3Hpo18DN+kpB4xcysBhFY1d4bp1GJUAB4xauccbkUcUnG0cZqVnKOEqO+aQocnap2AsHM6eZ/nNatjHUWTtC+2ji8htuBeA9VhwDgm1Dq2EhtMTwq68gXkrUaYKxNDHTOzeMBO13xnTFzpJPg49GKUcd8X2AjGo0Hpg42qNq7DteHjZmI5xVBT3eNwd8zTPY3IGKTvtPJx+The3jInUHO7g5nHy1l6FaTd5sZhyVF3iqO23vnHkb5zppz6MLMAKJzRlUjismmVt2aDn5xWzjEHMcXi/qtdZoOcgMzkDAl7ODkcjB+ocQ//9k="/>
          <p:cNvSpPr>
            <a:spLocks noChangeAspect="1" noChangeArrowheads="1"/>
          </p:cNvSpPr>
          <p:nvPr/>
        </p:nvSpPr>
        <p:spPr bwMode="auto">
          <a:xfrm>
            <a:off x="155575" y="-547688"/>
            <a:ext cx="17145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BDAAkGBwgHBgkIBwgKCgkLDRYPDQwMDRsUFRAWIB0iIiAdHx8kKDQsJCYxJx8fLT0tMTU3Ojo6Iys/RD84QzQ5Ojf/2wBDAQoKCg0MDRoPDxo3JR8lNzc3Nzc3Nzc3Nzc3Nzc3Nzc3Nzc3Nzc3Nzc3Nzc3Nzc3Nzc3Nzc3Nzc3Nzc3Nzc3Nzf/wAARCACdAOwDASIAAhEBAxEB/8QAGwAAAwEBAQEBAAAAAAAAAAAAAwQFAgEGAAf/xAA4EAACAgEDAwMDAgQEBgMBAAABAgMRAAQSIQUxQRMiUTJhcRSBBiORoRVCUuEkNLHB0fAlYvFD/8QAGAEBAQEBAQAAAAAAAAAAAAAAAQACAwT/xAAeEQEBAAMAAwEBAQAAAAAAAAAAAQIREiExQRMDUf/aAAwDAQACEQMRAD8A851aUjULXxmwHMamjQj5rxzi/ViP1w23t++HM0iRuiHgxgEZ7PrziwE7S1duLxuSYHSwqqAEMSzXy35+2Ah3jRngUcJ6DvphKPpVjfOITverOxDBWY7SRwaONaAF5ZKY2KIFXeLagCL/APqsim2ABPHPIr84/wBMEb6b1fUUMW21fuGEW9GzBJFrg5+k3/0yTr5WbSmNnYorkqt8Ak80MsaiKSLVKWJo9gfxkfVoraOVi1NuPGNTHJ0UYFXR5JrN6Jy3Ybjt/rg2X/45CDzzmumsY9rA+4DjDaD6huLiSRQp3/SB2x1VJidwQAoF884r1ASTT3NYNgn/ALY7GI90fqqRFQ3le5GMVM9HXQwdU0kvUw02mbl0jNN2P9ecY0M3TY/4i9ZtJNPoknYxwd2Ir23+O+KsmmknA01xpGC1yGy/PAr574BdVPpZjLBKySL7Q47gduDgi/XGE+sleFFVZHJRV4As8Vi4Uou1hyO+G6tRANcnzgNOpeM0e2BHjorESardjvQ5GbVTxk+1huIqxxxdfucQQ/y057McZ6Q6prRtLb2UhvivGMBiSZ2ZomoqlqvFcX/v5xnRMG0yhrNCjRxR6aWS6Bsm67/bGengnTuQpIBIDDsM3PaT9SvuO26H374jqUvTy+02HBu8q6uEiMuz0e+2vGJzRiUtFEwpkBtuKwqTtRzpoW+DRz7Z6uoXYwAAvnPtjNAYiRYbg4Ce4pEFg8jkecwVN4nmiEirwnDH4zXSZYhHUysxAITnsfvghI/6V0U8brr7/OL6GQo7Kw5DdsfoXtJrNLpNZp31WhXURbmBF01Htz4xebUyT9Qid9gABTsaA+9cnFdUQFv/AEsCMxqGK7XU/BzVn0BSVHq5CaNNew/GUxMzKpXha4HxkvWo36jfRplBvKOiZfQFsAR844zyqS6rA0es96nkWDmp6QtsbcPaLqs+10zanXCJ3VB/rIwclhm3DyO/4zDR/RVIgSSTYhNFqvb+wwyAlVTftDMbJPGA0OwBGlDemWG7YaNfbHQIQXBLMvu2nsbr/titIrXbADzf55w/SVY7gASbzkSepqjGCiBmq2PAxnpwfRzko1mypKnuMJ7SksrjXozOx5Asi+K+MU1mhvpup1SsVhDkKzrW9vgYbUN/xYahz/4xqPq+nX+Ddd0qZJmladXhKgbRRHn9scrpR54n/wCPXNaBk20wNlTWBYn9H+/bCaNlUKCOaOCVNDqo5Quh6hI66EyiV3jUF1NEcYAkBWCk7aIF98TQMxc7bQVfH3x6cQuUGiRvctbSPOW/J14C2MBGxBq++fOvqSFFBJYgADuecchEyoizRkojVtxPUsvrPtBBqx9sQZ/ifp0/T5xBPC0blAwUsDwfx+DktIpoIwzxkLf1dxeP9QnM7QyauWRrADMTbVgtL1DUaSHUafSS/wAiVlLAqDdHjvmdIHTkSRste4Nd5zp0hj6nFYBIPntn0Ubx7yQApPFHtgdMVXqELPe3fzXfGeGVvWsJNRJJJFRY+wqu1SPxnOnu8ZePfw/cA9/98a1S+rrPSkkJRVJUA8Cu+ffw0+jHURFr3ZdNLYcgf0/vWatOk/Wyu6EM1gX4xKNGldVQ8lSDl3rA0hXUjRsWiSQiMsOSvg55+It7KJsNX5y9oqwapQSLBxWZVMCNutjdiu1HKGp0s2nlIlRlEgsE+cnygiIgdgT2zNilPwOeVXuRYIzEAWWZaZFdlO7iqPeyfOY0re5AT3FY10jTxajqHoysFdiAhLUFPez+15IxHop9fui0kZdym4C/jAlD6BWQFXUUQRzYw+m1E+kZXhZonoru+Rn2nkX0HaQ7pbvcebObnlkr1Cb1oNOaACijnYZEMaleBXk5nUkzaYsRyG8ZvRSxNp19QEEccZfV8d1+mK9QJGDc3KQTxvOXuoaYtqyQp5OSHgiVZTLvDmzEUoi77H7V5yzx15ON2a0zpEiqAOT3wxiDQj07L7iCPAxSBPoBP++VI5oNPojHJtbeCylfF5lpDbTyF34AobiSQOBhNC4897wWqkBZwjWoPBquM7oQQaPe8J7S/Pp9O8ccqzn1Qu5lri/AvJM4CdNm3Rspd7Ryvcdjzj0iEkHgEKLGTZnkbSSRszbQ5KrfFnHJBaN1EVyR+oD/AJcHCKYWpUA/0wmntIB3BvnNxRte/wCr3djkg2QqpZXHuv2+e+V+nPphoSTGf1KgkEHmuMXTVRz6t1lgQLt28D6fvgIvCKQaahzkh1nkFWzAluxwGsZWnVowVPp8gnzjEiyCQmZgWLWSTyTgtYyFo4wgVgDyPOOk51FGOniZSCWHYDJ6KR3BFVxlTXSSLoISlBlrawXkG+/5xJpd0fvSpbtmPnMpxPrfnzgp1jj1ETROW9wskdjhY13SOfnx+2Kzn+aQ9imF1/bKh6GaQLGSC3uFEcUR3wMbokysvzhPURdCfUg3OQpVzdVXau2KvtVoyrBwQCa8H4zptGdaS7SAtRv4ye8Go0qRvLGUD+9GPZgO9H85Umijk3Mr0dgLbj3P2xDXbwEjMjNGlhEZrCA8kD98L7UB1sk2p1aBizttIAxHUwxxrW+yRbArW0/GOTna8Um5g45UjJ+qYkPfJ5v74ZKRtdv8ooLr4w8Olk1OrEcO3fV2zBRxz3+cX6fOFj5APGFmncI8KsQjNvI++ZnpGJJHNiRr2tx9hQzWgiWWKe5ApQ3z5xbdYU+GQc/jDjRSx/zGA2yLdXzmpfIsZKuNPIa9t2DmNFJplhqVGLbj2xqFoj6qlXKbRtQ81kfkE5VR+knURf4tJuUGM2u5VBKj5F8XnnNZCvqsFHFmrPOVNFr4nd0koi7yfrJIm1J9EnYe151+s/GItP6ksSgkEnwOcxqozGm0jm2GVNDPJpSHWJWR1K264prgBEKo98xlG8UGThyKvnDaIgcj5zLL/ON/ObgQJJwQb5rOf0qk5vYe3trM6jVx6zpqxyQqs0TG5VAG9T2B+SO1/GbKo6EtIFKpYX5xP00Gll2myR2GNQChVhULz/1zNTRqGYMqs3tJwEJLLz/+Y5PrZHESELSMCOO+SBT/AJlm55+rm7xnTHTmRwNyp3FHm6w3TToRq536hGzAqduzwcT0y/zStD6u5yQ4DO1XzfnBT+2dLFnkYfURmE3Y+eMFKNrIZFaje2vGKd1DFtEAWIo+M5IyNpWDJuloH1PNZ3UQOemGUqQvazxZxaGwpBsUvnChyPhz3OKaoETP/XKUbhG3DyPGKdUaEaknT7wpQXvHN+f2wqen0h1M/RZJNIoIEVSgHlUFWSPjkc/bIuweijnlQ4Bw3TyW0yKGIUgg0TzX/wCDMSbFhpVYqre5r4POaR9/SacNGuxCp2Kef64p6Y1GuRW2AyUASQoBPFk+BjEghIieNnquAPBxTUQSIizMQeK/fGwSsa+IQbY02tJC9Wp3Ka44PbEdTpi0bTMV2vIRQNEGvj4x5d5SUovCk3fIAydLbPIpA5oj7fjCmNjo2sh6LF1SRF/STOyRuGBJI8Ed84/pGEWLc/5sWAnWJVb1RE25kDE7T8kc5pv+XQV7uMzDW1P8mJj4sHNxyv60fJ2/SRgloacjmw/b84dAI03EbqYWcQOu+LU7XPJBvEJEBdjwOe2XXSHUgFZgEiUVuQKWNc+TkSeAmVirD92AxqPaRm9WYgkgXhIzISrHsMHpZxvdjEGU/wCTsD9s3bg2DtU9gBxl0tHUnYsqBjtHNXjiui9PkcIxkBosQCu09x+cm6b3zoL2gmtxPa/OVeq6fSQaeFdLqfXDR3IBdK19sbkZHnZCu87ga3c18fb9s3CyjUyegXKBrQvV1fF5ubTkIHPAJ8ecxBQLKq8k9z8ZgrUWll6jrI0V1DSsFLNwNxzHUOlz9L1EuleRTqENHYCVr5v98BZBoGgBffOj2xFtUrurRkR09EH5xqTEiaNnV/rBN58UIcAg38ZvTxMwci2pqLYzJABJ/KO9QBz8Y6DsvTtRB6WpcL6U97CGBJ/bxnIIAj2fntnzkesNxYLyay91DpGh/wALj1/SNdHP6aBtVHI9FSa4A/N/0zNuqYRh6XNqgCg9rMBR+fFZzrGmk6dN+j1UILgAhu/Bwuv6nLrWjRE9LZ2K4tq4tVq5i8hklk4t3Nk4+QDFM6aTc5JjjJAWx/3v+tYu0JkLyxqfSN1Zsj84xp5HhSVTEpLDkMv/AEwenaSJfSf6CexP2yTC6Rl1ASUFTwSCRgOqokWqRgAwK8jHBQcbbJ+MV6r6YnTY4cbBZ2kUfj/fJLH8PaQ9Sh2IkEfpBpLlfZYAFj++KdQ1k2uDPIUCqoRVjUKKUDwPP3wGgbbCaNgPn0wBLqKAPc+RxjIjQ/5RRAGbm3G3t/ti0rSUN9siubW6v7ZT07btBEsKiNm72SC35PnF9Qv6hT6EYQqLYlxz8nG0Qn6/qxvEkaqQDwg5N88nzWT2Vy5YJQCUeO2UYWQaqMqAtqLJ5BrMTrE+oamCqxJCr2wKRpy4lG9rCEFVft+2GWVvWJdQf/r4zJ4kACgEcEjzjUMMVM8je82KwiYlaOVJ2cESGiABxgIJDtYAWCLojG4jEV9P0+WB5vAiH09qupU15OOgaMEvpLIVIUGjeB1UEbSkqaFf5u+N6Yq+jcSSuZFPsBPH758VjP1Hnzjpm10QRCFTCrj2e8n5z6N5UmiPDrGwIDZa0ugOoiKMwG0ecXGjAmaq4PFZTGemt0q96jUmU1uY80KxieFlgWhwBjkGnjVWNktfAoVWMSoradUMYu/qs5aO3mp1ZowATyf6Z9pIQG9x/N5Xl0vA9vB44zMGk5J27vmuMNJnYslIKHtsMfP2wDaVv0nqWOTWzyMsRaZNjOxpxVKF4r85yGMR7riEgI7Y6W3n4ojGrgGjz2OGicxI4K+0jtXfKKadnRYz9CsSB8YSPQpLNsWgG+eMtIPpPSD1LUlHnTSgIWDuCQ1fHP8AXJxg9N64NHgg/wB89BtkfSHRgKERt33sffF20cbKlrTLwynzlpEJDGdGA271lbgiqI/65qSWeOBWKsvwa7/ONvo2CsdhIFE0M+ljaRVU7tg7AnscgRSQPE7uoZmFLz2HzikEUsvvChq5I/8AOVhpNoBQKOCDRN8fIOZ0UHpsx3UK5Umrw0tpRDNLJUYF/wCkcD8YDWqSijYKHc56DTx7HZogwYkngWKwOp0jSAyowG3kq1c46ultG09iJ6ogEdsK8DMzOOzdqypBpVrcY+DyQPONQCLTah5G0wkjZCApkIr9xlJVtMhLyxL6jFmUbVvwM+jgJL7+VSvaDy34x3Q6YvGQsZIS2Y32H/v9cL6JhXYRyy2KN3iEWZQJRaBQewBvF9UkfqRmPuDlaSFy9kEG+9YKeFkYMQPm6ypQ5YXWUhxTfHzmliZSGI233xnWQTyuJY73A8NWMqjOqhwOB3GZkVpKEEAAbeW5Nc4CYMsnNsd3Jz0fS9Doi+pOvleIhA0S3t3H+nxiM+jva0YY2fqK0pNX3+e3GI9Eoo3jh3GrY9rzpF83/bG20xaRgy0a5xlNHEqKHXmv9WakFWPTVY12ybiwsiqo4NFAavnG2gUbVTsBySeD35znolUsGyTXbDben2jlOnd9oFshXlQc+k2tGoUDluftg0WQSCvnGZdPLpzFLKg2uNy0bvLwgpNBLGrPwVHntf2574MKhAVBXzeH1UszcSPYLc0OLzkTKokJtTItDb/e8vK0+URksriiRxR4GN6bQUH3TojFCVINhvkXgJqJCqbFcWMPBHHNpwkETmaMM8jM3BX4rM7pkInTSQyKWVSLvaDdfnOSxi2IHN3S+MPpJFiDzyfSfBNAZvSahGkWaNEmUGthHtb85dDRdUZl/l7vvRxyF4YJYpmQPt52tyDhYmjTUuib/SdQJFA5/a8WYPp5Vl2H0r+kcWMvad1Wp9aeWVVVVc2VUVx8YFWAr6WAG1Q3gZnaXPHnhR5z5WIIpPeDurHSrMMYB3FeOazPpQsl7j626tlcVjUUyPIzSqPd2oYqzgO4CkEG6rkZbTbAI22Imqph2vOtpo5IVl3x7rI9Ov74OAb3c7wpC3Rvn7YRkYqQvAUc4guIyvcHtQP2xk6N5ow0Sl1Bosqmh/4zv86Vo0pSyj6iKJH3xljr+m6RUDPEuov2A8MB5vDa0TWD0y6huR9u+cETGRQyEk9hm4C2wuSpDGvlhm5Gb+WUc7kPHA4x3UxNpplcxvGyyICzhzX9smSwtqn2pQ+Tj2t1GonZpmkBdjRN12zjJCoj/ThhajeGP+bzX2/OERNNKyoqn3KPF4M6ZkLBkKkHkHwcoSK8LhZKFc185hGDkKoBJ7k8fN5tkq0EkiG7YKtk/bMyLI8Ppb29MHcFvgN81840x95XcKHbb2GcdgwAApq73wcQWg06GRd52g+TzzhjCoJ7V+DhEjdIWmAXalXzyfxndyk2SSTzknrpukuj7U2Mu0WQPOLnQTLEY2UBa4LLln9UjM4ie1HF5xpgy0CeBzni6yevUedHTnva6kE+cak0SXE0yFgBtK3QNDjnxldZBYLAEAdgcWll3WpQH4yuWVaxxxntLfRKQoIIjPlvnPtLoISSu+9xoCsf9dkhCmO6PcnBLpCzF1mYFv8ATfGa6yHOO/DU2ijZyTGpSMAGhW75zx3U31urLtBGVhS728ULz1oi/TSvIdQ5aq2kWDkTUSwerNp1kEaSXZ/OONrOUnx4XV6l9Q6rG7k9vc2PdP6jL0mb2OWUiyt5Ym6LpIiBpWDsR9XesUT+HZGkLF915ty1VvQdYg6hIGZvRlIN7+xyl+nkn9m0uT9I+wyX0roWj00MzdSlYOtGLaf/AHnKXR9XqInLnUbgeFBAJy3/AIZP9BfSuQKN33rg5uOL0mLwFlZTxuWyfm8uCPeocqpY+RxmJo90u5Y1HFbjycz21xEWJZIpBIpoX7twq8DqPU1ur2RxuDEOWMezg+Sf82WzpF3h2Xe93uc3WOMqMzGV7ZvqPnK/0XEeeXQp7nXf6wICAchjfP8AbMPpwRS1fnn6sqNpF/XCSP6FACgd/vzgNfqDACgh3PyQxFV++H6XZv8AOaT5NMy6utrEBuNw5OGk0gkjYesCENKpYtwfj7ZKn6j1GFbmdGfgbnWzWUdD1nSSxIZhtl2020Ej850tc9PtLpoxKQzmrr6ePGY1kJ0rsA+8LyaOVItXoZyrRyqqg0QV7XgdRJpzqYtMjijyxY8YdHlG0UDzFtRLuBPKKe2HKl1G8MxU0Ky9qNPpkDBXVFC8jxWed1PU3TXhYYkOjU7QQtkn5/rjM5VcL9fBTJI3qygCuSBe37YDT6aV/UZUZ4ouXYGiBiwOojnd0BCseT4N5b6QyyqVIZC5AYkGhm9saTxGJodPFDH/ADUDEsqe57PYm+aAzQQ+nGpQoBZL3d/t4yvJovSLBI3KgkkqODz/AGzUOluYtMA4YcgGiMuhpFfTCd3WJyEA7MNtm+ef/e+MxaXpUsayajVzwue8fpXt8d75x+XSP6pYkuK2BWHYeO2dh0FxgMgJHFnDe/pk087B/EupB96C/wD645o+vTzOysKXycknQc2OMPDonB9py4h6r1UGsUgMXsec7Nr4kBBN5GhSQUCTWakgsWScOI13VH/E4Txuwv8AicQrYxBqqzz0ke08DBMsvcXj+cHdXptWJeB2OS9Vo4pWs1uzGlE7CipwraScm8ZJGerWF0oiUG822oeKO4jyM02llrnOrAwWiLy5lXVeb6v1XqEwKIzIPkZI0vWNbo5AWkZh9znsJen+oTaDEdT0FZTwmXMW6N0r+K/VpXY/uctr1sMPr/vnmtP/AAyIzag46ek+mQAWvKY432usp6eh/wAWBj74H/FWa+GyQ0TxIQc5DPVKeGHfL88V3VgawvboxBJ7Xg5Na4Uq5LDuOcmhiCdrd82qM45y/OHutSumoeparDafSaRNwPY5iLRktZ84eXSEkUT2wsWx9PAgZo9KkZLqQS4uvuPvgtR0+P1NssxEin3V853T6d42DBiD8g5toAWLG78nCY+TcnF06spjklZlPycx6On0SAEgi7GYmUr2JH74vPB6yUzE4zGC5Wq8Ji18jNp3YIFHDVwc6sCRuVkk2mu+RdHHNpXLQSMt+MLJJKzW/Jy/NdqH6gorbp2YHjdeYgn1Do7s0bAcLYq8nEllo52OVlXaG4zXEZuT08nVYmgg/wCEAkUDc12CcWbXQuSxCoT45GSFkpCC1nF2k5+o/wBcJ/OHuqB0Y+M6sSrxlCRQLFYk/DHMTK10uMjYiBHGYki4rCQnPpCd2WxoCPShu4xmPRKOTWEUe3NlyBhbWpI3Hpo18DN+kpB4xcysBhFY1d4bp1GJUAB4xauccbkUcUnG0cZqVnKOEqO+aQocnap2AsHM6eZ/nNatjHUWTtC+2ji8htuBeA9VhwDgm1Dq2EhtMTwq68gXkrUaYKxNDHTOzeMBO13xnTFzpJPg49GKUcd8X2AjGo0Hpg42qNq7DteHjZmI5xVBT3eNwd8zTPY3IGKTvtPJx+The3jInUHO7g5nHy1l6FaTd5sZhyVF3iqO23vnHkb5zppz6MLMAKJzRlUjismmVt2aDn5xWzjEHMcXi/qtdZoOcgMzkDAl7ODkcjB+ocQ//9k="/>
          <p:cNvSpPr>
            <a:spLocks noChangeAspect="1" noChangeArrowheads="1"/>
          </p:cNvSpPr>
          <p:nvPr/>
        </p:nvSpPr>
        <p:spPr bwMode="auto">
          <a:xfrm>
            <a:off x="155575" y="-547688"/>
            <a:ext cx="17145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74" name="AutoShape 2" descr="http://1.bp.blogspot.com/_1V7wnZxPqok/SfhTKqUoaoI/AAAAAAAAMPs/h60D0w2B7dU/s400/cartoon+math+miracle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9778" name="Picture 2" descr="http://t3.gstatic.com/images?q=tbn:ANd9GcQb3Zt6PNQSNIxzkLKXdjxu0DYU22VI_4fS5LoQ_F9VT5jlg1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53981"/>
            <a:ext cx="3924300" cy="38038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9849" y="4812268"/>
            <a:ext cx="357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“Interference is much clearer in HD”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Wave on String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http://paws.kettering.edu/~drussell/Demos/reflect/reflect.html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Superposition, Interference, and Standing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 and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Superposition - When two stimuli overlap they will superimpose, or the new stimulus will be the sum of the two individual stimuli</a:t>
            </a:r>
          </a:p>
          <a:p>
            <a:r>
              <a:rPr lang="en-US" dirty="0" smtClean="0"/>
              <a:t>Interference – the superposition of two or more waves, amplitudes sum together</a:t>
            </a:r>
          </a:p>
          <a:p>
            <a:pPr lvl="1"/>
            <a:r>
              <a:rPr lang="en-US" dirty="0" smtClean="0"/>
              <a:t>“out of phase” or phases shifted by 180 degrees then they will “destructively” interfere </a:t>
            </a:r>
          </a:p>
          <a:p>
            <a:pPr lvl="1"/>
            <a:r>
              <a:rPr lang="en-US" dirty="0" smtClean="0"/>
              <a:t>“in phase” or phases not shifted then they will “constructively” interfere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pic>
        <p:nvPicPr>
          <p:cNvPr id="527361" name="Picture 1"/>
          <p:cNvPicPr>
            <a:picLocks noChangeAspect="1" noChangeArrowheads="1"/>
          </p:cNvPicPr>
          <p:nvPr/>
        </p:nvPicPr>
        <p:blipFill>
          <a:blip r:embed="rId3" cstate="print"/>
          <a:srcRect r="54488"/>
          <a:stretch>
            <a:fillRect/>
          </a:stretch>
        </p:blipFill>
        <p:spPr bwMode="auto">
          <a:xfrm>
            <a:off x="457200" y="1783715"/>
            <a:ext cx="4343400" cy="46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029200" y="2895600"/>
            <a:ext cx="3710941" cy="2362200"/>
            <a:chOff x="5105400" y="2895600"/>
            <a:chExt cx="3081338" cy="1905000"/>
          </a:xfrm>
        </p:grpSpPr>
        <p:pic>
          <p:nvPicPr>
            <p:cNvPr id="527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9102" t="54113"/>
            <a:stretch>
              <a:fillRect/>
            </a:stretch>
          </p:blipFill>
          <p:spPr bwMode="auto">
            <a:xfrm>
              <a:off x="5105400" y="3100387"/>
              <a:ext cx="3081338" cy="170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477000" y="28956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5257800" y="48768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5638800"/>
            <a:ext cx="160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Destructive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6972300" y="2628900"/>
            <a:ext cx="8374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1676400"/>
            <a:ext cx="1753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Constructive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63631" y="6629400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PhET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 1</a:t>
            </a:r>
            <a:endParaRPr lang="en-US" dirty="0"/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7" y="1676400"/>
            <a:ext cx="6481763" cy="467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63631" y="661177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PhET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420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30983"/>
          <a:stretch>
            <a:fillRect/>
          </a:stretch>
        </p:blipFill>
        <p:spPr bwMode="auto">
          <a:xfrm>
            <a:off x="2590800" y="304800"/>
            <a:ext cx="4271963" cy="212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63631" y="661177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PhET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666750"/>
            <a:ext cx="66579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63631" y="661177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PhET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waveforms is a superposition of the other waveforms?</a:t>
            </a:r>
            <a:endParaRPr lang="en-US" dirty="0"/>
          </a:p>
        </p:txBody>
      </p:sp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86780"/>
            <a:ext cx="5181600" cy="285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6172200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Standing waves – waves that constructively interfere in a cavity and “stand” in one spot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4471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http://kottan-labs.bgsu.edu/teaching/workshop2001/chapter7_files/image023.gif</a:t>
            </a:r>
            <a:endParaRPr lang="en-US" sz="1000" dirty="0"/>
          </a:p>
        </p:txBody>
      </p:sp>
      <p:pic>
        <p:nvPicPr>
          <p:cNvPr id="5" name="Picture 4" descr="harmonic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8460" y="2743200"/>
            <a:ext cx="4000500" cy="3810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180260" y="3810000"/>
            <a:ext cx="2514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460" y="4953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5660" y="5181600"/>
            <a:ext cx="133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Antinode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609260" y="3962400"/>
            <a:ext cx="1981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4" cstate="print"/>
          <a:srcRect l="55625" t="79000" r="21250" b="12000"/>
          <a:stretch>
            <a:fillRect/>
          </a:stretch>
        </p:blipFill>
        <p:spPr bwMode="auto">
          <a:xfrm>
            <a:off x="6019800" y="38100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Waves in pipes</a:t>
            </a:r>
            <a:endParaRPr lang="en-US" dirty="0"/>
          </a:p>
        </p:txBody>
      </p:sp>
      <p:pic>
        <p:nvPicPr>
          <p:cNvPr id="4" name="Picture 4" descr="1813"/>
          <p:cNvPicPr>
            <a:picLocks noChangeAspect="1" noChangeArrowheads="1"/>
          </p:cNvPicPr>
          <p:nvPr/>
        </p:nvPicPr>
        <p:blipFill>
          <a:blip r:embed="rId4" cstate="print"/>
          <a:srcRect t="24235" b="25333"/>
          <a:stretch>
            <a:fillRect/>
          </a:stretch>
        </p:blipFill>
        <p:spPr bwMode="auto">
          <a:xfrm>
            <a:off x="990600" y="1676400"/>
            <a:ext cx="7239000" cy="342900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71800" y="5105400"/>
          <a:ext cx="3340894" cy="1168400"/>
        </p:xfrm>
        <a:graphic>
          <a:graphicData uri="http://schemas.openxmlformats.org/presentationml/2006/ole">
            <p:oleObj spid="_x0000_s577538" name="Equation" r:id="rId5" imgW="232380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16 Wave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Mechanical Waves</a:t>
            </a:r>
          </a:p>
          <a:p>
            <a:pPr lvl="1"/>
            <a:r>
              <a:rPr lang="en-US" dirty="0" smtClean="0"/>
              <a:t>Transverse vs. Longitudinal</a:t>
            </a:r>
          </a:p>
          <a:p>
            <a:pPr lvl="1"/>
            <a:r>
              <a:rPr lang="en-US" dirty="0" smtClean="0"/>
              <a:t>Properties</a:t>
            </a:r>
          </a:p>
          <a:p>
            <a:r>
              <a:rPr lang="en-US" dirty="0" smtClean="0"/>
              <a:t>Example: Wave on a String</a:t>
            </a:r>
          </a:p>
          <a:p>
            <a:pPr lvl="1"/>
            <a:r>
              <a:rPr lang="en-US" dirty="0" smtClean="0"/>
              <a:t>How the wave propagates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Reflection and Transmission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Superposition and Standing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string of 0.25 kg/m is stretched to a tension of 4 N between 2 plates that are 0.5 m apart. What is the wavelength of the first harmonic in the string?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4 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2 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1 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0.5 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0.25 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343400"/>
            <a:ext cx="1524000" cy="533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 -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Reflection and Transmission – if medium changes or boundary is reached then </a:t>
            </a:r>
            <a:r>
              <a:rPr lang="en-US" smtClean="0"/>
              <a:t>pulse changes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Superposition – wave amplitudes add together</a:t>
            </a:r>
          </a:p>
          <a:p>
            <a:r>
              <a:rPr lang="en-US" dirty="0" smtClean="0"/>
              <a:t>Interference – when two or more waves superimpose (destructive -&gt; less A and constructive -&gt; bigger A)</a:t>
            </a:r>
          </a:p>
          <a:p>
            <a:endParaRPr lang="en-US" dirty="0" smtClean="0"/>
          </a:p>
          <a:p>
            <a:r>
              <a:rPr lang="en-US" dirty="0" smtClean="0"/>
              <a:t>Standing waves – waves that constructively interfere within a cavity and appear to “stand” in one spot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pre-question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of the waveforms has the shortest period? </a:t>
            </a:r>
          </a:p>
          <a:p>
            <a:pPr lvl="1">
              <a:buNone/>
            </a:pPr>
            <a:r>
              <a:rPr lang="en-US" dirty="0" smtClean="0"/>
              <a:t>A) 1</a:t>
            </a:r>
            <a:r>
              <a:rPr lang="en-US" baseline="30000" dirty="0" smtClean="0"/>
              <a:t>st</a:t>
            </a:r>
            <a:r>
              <a:rPr lang="en-US" dirty="0" smtClean="0"/>
              <a:t> harmonic </a:t>
            </a:r>
          </a:p>
          <a:p>
            <a:pPr lvl="1">
              <a:buNone/>
            </a:pPr>
            <a:r>
              <a:rPr lang="en-US" dirty="0" smtClean="0"/>
              <a:t>B) 2</a:t>
            </a:r>
            <a:r>
              <a:rPr lang="en-US" baseline="30000" dirty="0" smtClean="0"/>
              <a:t>nd</a:t>
            </a:r>
            <a:r>
              <a:rPr lang="en-US" dirty="0" smtClean="0"/>
              <a:t> harmonic </a:t>
            </a:r>
          </a:p>
          <a:p>
            <a:pPr lvl="1">
              <a:buNone/>
            </a:pPr>
            <a:r>
              <a:rPr lang="en-US" dirty="0" smtClean="0"/>
              <a:t>C) 3</a:t>
            </a:r>
            <a:r>
              <a:rPr lang="en-US" baseline="30000" dirty="0" smtClean="0"/>
              <a:t>rd</a:t>
            </a:r>
            <a:r>
              <a:rPr lang="en-US" dirty="0" smtClean="0"/>
              <a:t> harmonic </a:t>
            </a:r>
          </a:p>
          <a:p>
            <a:pPr lvl="1">
              <a:buNone/>
            </a:pPr>
            <a:r>
              <a:rPr lang="en-US" dirty="0" smtClean="0"/>
              <a:t>D) Superposition of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&amp; 3</a:t>
            </a:r>
            <a:r>
              <a:rPr lang="en-US" baseline="30000" dirty="0" smtClean="0"/>
              <a:t>rd</a:t>
            </a:r>
            <a:r>
              <a:rPr lang="en-US" dirty="0" smtClean="0"/>
              <a:t> harmonic</a:t>
            </a:r>
          </a:p>
          <a:p>
            <a:pPr lvl="1">
              <a:buNone/>
            </a:pPr>
            <a:r>
              <a:rPr lang="en-US" dirty="0" smtClean="0"/>
              <a:t>E) Not enough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Reflection and Transmission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Wave on String Simulation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09800"/>
            <a:ext cx="5905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63631" y="661177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PhET</a:t>
            </a:r>
            <a:r>
              <a:rPr lang="en-US" sz="1000" dirty="0" smtClean="0"/>
              <a:t> website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Reflection – when pulse moves backward in upon reaching a boundary</a:t>
            </a:r>
          </a:p>
          <a:p>
            <a:pPr lvl="1"/>
            <a:r>
              <a:rPr lang="en-US" sz="2000" dirty="0" smtClean="0"/>
              <a:t> </a:t>
            </a:r>
            <a:r>
              <a:rPr lang="en-US" sz="2400" dirty="0" smtClean="0"/>
              <a:t>occurs when there is a change in the medium, either the string mass density changes or a boundary is reached</a:t>
            </a:r>
          </a:p>
          <a:p>
            <a:pPr lvl="1"/>
            <a:r>
              <a:rPr lang="en-US" sz="2400" dirty="0" smtClean="0"/>
              <a:t>mass density ↑ or the boundary = fixed then reflected pulse is inverted</a:t>
            </a:r>
          </a:p>
          <a:p>
            <a:pPr lvl="1"/>
            <a:r>
              <a:rPr lang="en-US" sz="2400" dirty="0" smtClean="0"/>
              <a:t>mass density ↓ or the boundary = free then the reflected pulse is NOT inverted</a:t>
            </a:r>
          </a:p>
          <a:p>
            <a:endParaRPr lang="en-US" sz="2400" dirty="0"/>
          </a:p>
        </p:txBody>
      </p:sp>
      <p:pic>
        <p:nvPicPr>
          <p:cNvPr id="6" name="Picture 4" descr="1613"/>
          <p:cNvPicPr>
            <a:picLocks noChangeAspect="1" noChangeArrowheads="1"/>
          </p:cNvPicPr>
          <p:nvPr/>
        </p:nvPicPr>
        <p:blipFill>
          <a:blip r:embed="rId3" cstate="print"/>
          <a:srcRect t="69105"/>
          <a:stretch>
            <a:fillRect/>
          </a:stretch>
        </p:blipFill>
        <p:spPr bwMode="auto">
          <a:xfrm>
            <a:off x="1447800" y="5269468"/>
            <a:ext cx="2643187" cy="953870"/>
          </a:xfrm>
          <a:prstGeom prst="rect">
            <a:avLst/>
          </a:prstGeom>
          <a:noFill/>
        </p:spPr>
      </p:pic>
      <p:pic>
        <p:nvPicPr>
          <p:cNvPr id="7" name="Picture 4" descr="1614"/>
          <p:cNvPicPr>
            <a:picLocks noChangeAspect="1" noChangeArrowheads="1"/>
          </p:cNvPicPr>
          <p:nvPr/>
        </p:nvPicPr>
        <p:blipFill>
          <a:blip r:embed="rId4" cstate="print"/>
          <a:srcRect t="65315"/>
          <a:stretch>
            <a:fillRect/>
          </a:stretch>
        </p:blipFill>
        <p:spPr bwMode="auto">
          <a:xfrm>
            <a:off x="5486400" y="4953000"/>
            <a:ext cx="2667000" cy="99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5987534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7366" y="5987534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– when the pulse moves forward upon reaching a medium change</a:t>
            </a:r>
          </a:p>
          <a:p>
            <a:pPr lvl="1"/>
            <a:r>
              <a:rPr lang="en-US" dirty="0" smtClean="0"/>
              <a:t>occurs when there is a change in the medium NOT when there is a fixed or free boundary </a:t>
            </a:r>
          </a:p>
          <a:p>
            <a:pPr lvl="1"/>
            <a:r>
              <a:rPr lang="en-US" dirty="0" smtClean="0"/>
              <a:t>transmitted pulse is never inverted</a:t>
            </a:r>
            <a:endParaRPr lang="en-US" dirty="0"/>
          </a:p>
        </p:txBody>
      </p:sp>
      <p:pic>
        <p:nvPicPr>
          <p:cNvPr id="4" name="Picture 4" descr="1615"/>
          <p:cNvPicPr>
            <a:picLocks noChangeAspect="1" noChangeArrowheads="1"/>
          </p:cNvPicPr>
          <p:nvPr/>
        </p:nvPicPr>
        <p:blipFill>
          <a:blip r:embed="rId3" cstate="print"/>
          <a:srcRect t="53127"/>
          <a:stretch>
            <a:fillRect/>
          </a:stretch>
        </p:blipFill>
        <p:spPr bwMode="auto">
          <a:xfrm>
            <a:off x="685800" y="5257800"/>
            <a:ext cx="3779315" cy="13446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2667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Mass density increases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 descr="1616"/>
          <p:cNvPicPr>
            <a:picLocks noChangeAspect="1" noChangeArrowheads="1"/>
          </p:cNvPicPr>
          <p:nvPr/>
        </p:nvPicPr>
        <p:blipFill>
          <a:blip r:embed="rId4" cstate="print"/>
          <a:srcRect t="64035"/>
          <a:stretch>
            <a:fillRect/>
          </a:stretch>
        </p:blipFill>
        <p:spPr bwMode="auto">
          <a:xfrm>
            <a:off x="4657254" y="5562600"/>
            <a:ext cx="3864446" cy="10271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19600" y="5029200"/>
            <a:ext cx="2667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Mass density decreases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conserved when a wave reaches a medium change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Speed in a medium is related to the medium properties</a:t>
            </a:r>
          </a:p>
          <a:p>
            <a:pPr lvl="1"/>
            <a:r>
              <a:rPr lang="en-US" dirty="0" smtClean="0"/>
              <a:t>mass density ↑ then speed ↓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78100" y="2819400"/>
          <a:ext cx="3900488" cy="723900"/>
        </p:xfrm>
        <a:graphic>
          <a:graphicData uri="http://schemas.openxmlformats.org/presentationml/2006/ole">
            <p:oleObj spid="_x0000_s575490" name="Equation" r:id="rId4" imgW="1231560" imgH="228600" progId="Equation.3">
              <p:embed/>
            </p:oleObj>
          </a:graphicData>
        </a:graphic>
      </p:graphicFrame>
      <p:graphicFrame>
        <p:nvGraphicFramePr>
          <p:cNvPr id="575491" name="Object 3"/>
          <p:cNvGraphicFramePr>
            <a:graphicFrameLocks noChangeAspect="1"/>
          </p:cNvGraphicFramePr>
          <p:nvPr/>
        </p:nvGraphicFramePr>
        <p:xfrm>
          <a:off x="3611563" y="5561013"/>
          <a:ext cx="2009775" cy="804862"/>
        </p:xfrm>
        <a:graphic>
          <a:graphicData uri="http://schemas.openxmlformats.org/presentationml/2006/ole">
            <p:oleObj spid="_x0000_s575491" name="Equation" r:id="rId5" imgW="6346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pulse along a string encounters a point where the string mass density increases. </a:t>
            </a:r>
          </a:p>
          <a:p>
            <a:pPr lvl="1"/>
            <a:r>
              <a:rPr lang="en-US" dirty="0" smtClean="0"/>
              <a:t>What should happen to the speed of the transmitted wave? What about the speed of the reflected wave?</a:t>
            </a:r>
          </a:p>
          <a:p>
            <a:pPr lvl="1"/>
            <a:r>
              <a:rPr lang="en-US" dirty="0" smtClean="0"/>
              <a:t>What should happen to their amplitudes?</a:t>
            </a:r>
          </a:p>
          <a:p>
            <a:pPr lvl="1"/>
            <a:r>
              <a:rPr lang="en-US" dirty="0" smtClean="0"/>
              <a:t>What should happen to their widths?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8823</TotalTime>
  <Words>561</Words>
  <Application>Microsoft Office PowerPoint</Application>
  <PresentationFormat>On-screen Show (4:3)</PresentationFormat>
  <Paragraphs>106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Microsoft Equation 3.0</vt:lpstr>
      <vt:lpstr>Equation</vt:lpstr>
      <vt:lpstr>PHYS16 – Lecture 38</vt:lpstr>
      <vt:lpstr>Ch. 16 Wave Motion</vt:lpstr>
      <vt:lpstr>Waves pre-question</vt:lpstr>
      <vt:lpstr>Reflection and Transmission</vt:lpstr>
      <vt:lpstr>Demo: Wave on String Simulation</vt:lpstr>
      <vt:lpstr>Reflection</vt:lpstr>
      <vt:lpstr>Transmission</vt:lpstr>
      <vt:lpstr>Energy and Speed</vt:lpstr>
      <vt:lpstr>Discussion</vt:lpstr>
      <vt:lpstr>Demo: Wave on String Simulation</vt:lpstr>
      <vt:lpstr>Superposition, Interference, and Standing Waves</vt:lpstr>
      <vt:lpstr>Superposition and Interference</vt:lpstr>
      <vt:lpstr>Interference</vt:lpstr>
      <vt:lpstr>Example Question 1</vt:lpstr>
      <vt:lpstr>Slide 15</vt:lpstr>
      <vt:lpstr>Slide 16</vt:lpstr>
      <vt:lpstr>Example Question</vt:lpstr>
      <vt:lpstr>Standing Waves</vt:lpstr>
      <vt:lpstr>Standing Waves in pipes</vt:lpstr>
      <vt:lpstr>Example Question 2</vt:lpstr>
      <vt:lpstr>Main Points - Waves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Grego</dc:creator>
  <cp:lastModifiedBy>Grego</cp:lastModifiedBy>
  <cp:revision>477</cp:revision>
  <dcterms:created xsi:type="dcterms:W3CDTF">2010-09-09T09:10:07Z</dcterms:created>
  <dcterms:modified xsi:type="dcterms:W3CDTF">2011-05-05T01:59:37Z</dcterms:modified>
</cp:coreProperties>
</file>