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8" r:id="rId2"/>
    <p:sldId id="353" r:id="rId3"/>
    <p:sldId id="593" r:id="rId4"/>
    <p:sldId id="598" r:id="rId5"/>
    <p:sldId id="599" r:id="rId6"/>
    <p:sldId id="600" r:id="rId7"/>
    <p:sldId id="601" r:id="rId8"/>
    <p:sldId id="606" r:id="rId9"/>
    <p:sldId id="605" r:id="rId10"/>
    <p:sldId id="602" r:id="rId11"/>
    <p:sldId id="603" r:id="rId12"/>
    <p:sldId id="604" r:id="rId13"/>
    <p:sldId id="607" r:id="rId14"/>
    <p:sldId id="609" r:id="rId15"/>
    <p:sldId id="610" r:id="rId16"/>
    <p:sldId id="611" r:id="rId17"/>
    <p:sldId id="612" r:id="rId18"/>
    <p:sldId id="620" r:id="rId19"/>
    <p:sldId id="613" r:id="rId20"/>
    <p:sldId id="614" r:id="rId21"/>
    <p:sldId id="616" r:id="rId22"/>
    <p:sldId id="617" r:id="rId23"/>
    <p:sldId id="618" r:id="rId24"/>
    <p:sldId id="619" r:id="rId25"/>
    <p:sldId id="60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89167" autoAdjust="0"/>
  </p:normalViewPr>
  <p:slideViewPr>
    <p:cSldViewPr>
      <p:cViewPr varScale="1">
        <p:scale>
          <a:sx n="59" d="100"/>
          <a:sy n="59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C9957-DC0C-442D-B49C-55F2B22ADD2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5C75-BA31-4FD8-AC78-A7972325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B851-3012-4745-A4FA-5CE6B88337B6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gi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dirty="0" smtClean="0"/>
              <a:t>PHYS16 – Lecture 41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943600"/>
            <a:ext cx="8077200" cy="685800"/>
          </a:xfrm>
        </p:spPr>
        <p:txBody>
          <a:bodyPr/>
          <a:lstStyle/>
          <a:p>
            <a:pPr algn="r"/>
            <a:r>
              <a:rPr lang="en-US" dirty="0" smtClean="0"/>
              <a:t>Ch. 17 Sound</a:t>
            </a:r>
            <a:endParaRPr lang="en-US" dirty="0"/>
          </a:p>
        </p:txBody>
      </p:sp>
      <p:sp>
        <p:nvSpPr>
          <p:cNvPr id="32770" name="AutoShape 2" descr="data:image/jpeg;base64,/9j/4AAQSkZJRgABAQAAAQABAAD/2wBDAAkGBwgHBgkIBwgKCgkLDRYPDQwMDRsUFRAWIB0iIiAdHx8kKDQsJCYxJx8fLT0tMTU3Ojo6Iys/RD84QzQ5Ojf/2wBDAQoKCg0MDRoPDxo3JR8lNzc3Nzc3Nzc3Nzc3Nzc3Nzc3Nzc3Nzc3Nzc3Nzc3Nzc3Nzc3Nzc3Nzc3Nzc3Nzc3Nzf/wAARCACdAOwDASIAAhEBAxEB/8QAGwAAAwEBAQEBAAAAAAAAAAAAAwQFAgEGAAf/xAA4EAACAgEDAwMDAgQEBgMBAAABAgMRAAQSIQUxQRMiUTJhcRSBBiORoRVCUuEkNLHB0fAlYvFD/8QAGAEBAQEBAQAAAAAAAAAAAAAAAQACAwT/xAAeEQEBAAMAAwEBAQAAAAAAAAAAAQIREiExQRMDUf/aAAwDAQACEQMRAD8A851aUjULXxmwHMamjQj5rxzi/ViP1w23t++HM0iRuiHgxgEZ7PrziwE7S1duLxuSYHSwqqAEMSzXy35+2Ah3jRngUcJ6DvphKPpVjfOITverOxDBWY7SRwaONaAF5ZKY2KIFXeLagCL/APqsim2ABPHPIr84/wBMEb6b1fUUMW21fuGEW9GzBJFrg5+k3/0yTr5WbSmNnYorkqt8Ak80MsaiKSLVKWJo9gfxkfVoraOVi1NuPGNTHJ0UYFXR5JrN6Jy3Ybjt/rg2X/45CDzzmumsY9rA+4DjDaD6huLiSRQp3/SB2x1VJidwQAoF884r1ASTT3NYNgn/ALY7GI90fqqRFQ3le5GMVM9HXQwdU0kvUw02mbl0jNN2P9ecY0M3TY/4i9ZtJNPoknYxwd2Ir23+O+KsmmknA01xpGC1yGy/PAr574BdVPpZjLBKySL7Q47gduDgi/XGE+sleFFVZHJRV4As8Vi4Uou1hyO+G6tRANcnzgNOpeM0e2BHjorESardjvQ5GbVTxk+1huIqxxxdfucQQ/y057McZ6Q6prRtLb2UhvivGMBiSZ2ZomoqlqvFcX/v5xnRMG0yhrNCjRxR6aWS6Bsm67/bGengnTuQpIBIDDsM3PaT9SvuO26H374jqUvTy+02HBu8q6uEiMuz0e+2vGJzRiUtFEwpkBtuKwqTtRzpoW+DRz7Z6uoXYwAAvnPtjNAYiRYbg4Ce4pEFg8jkecwVN4nmiEirwnDH4zXSZYhHUysxAITnsfvghI/6V0U8brr7/OL6GQo7Kw5DdsfoXtJrNLpNZp31WhXURbmBF01Htz4xebUyT9Qid9gABTsaA+9cnFdUQFv/AEsCMxqGK7XU/BzVn0BSVHq5CaNNew/GUxMzKpXha4HxkvWo36jfRplBvKOiZfQFsAR844zyqS6rA0es96nkWDmp6QtsbcPaLqs+10zanXCJ3VB/rIwclhm3DyO/4zDR/RVIgSSTYhNFqvb+wwyAlVTftDMbJPGA0OwBGlDemWG7YaNfbHQIQXBLMvu2nsbr/titIrXbADzf55w/SVY7gASbzkSepqjGCiBmq2PAxnpwfRzko1mypKnuMJ7SksrjXozOx5Asi+K+MU1mhvpup1SsVhDkKzrW9vgYbUN/xYahz/4xqPq+nX+Ddd0qZJmladXhKgbRRHn9scrpR54n/wCPXNaBk20wNlTWBYn9H+/bCaNlUKCOaOCVNDqo5Quh6hI66EyiV3jUF1NEcYAkBWCk7aIF98TQMxc7bQVfH3x6cQuUGiRvctbSPOW/J14C2MBGxBq++fOvqSFFBJYgADuecchEyoizRkojVtxPUsvrPtBBqx9sQZ/ifp0/T5xBPC0blAwUsDwfx+DktIpoIwzxkLf1dxeP9QnM7QyauWRrADMTbVgtL1DUaSHUafSS/wAiVlLAqDdHjvmdIHTkSRste4Nd5zp0hj6nFYBIPntn0Ubx7yQApPFHtgdMVXqELPe3fzXfGeGVvWsJNRJJJFRY+wqu1SPxnOnu8ZePfw/cA9/98a1S+rrPSkkJRVJUA8Cu+ffw0+jHURFr3ZdNLYcgf0/vWatOk/Wyu6EM1gX4xKNGldVQ8lSDl3rA0hXUjRsWiSQiMsOSvg55+It7KJsNX5y9oqwapQSLBxWZVMCNutjdiu1HKGp0s2nlIlRlEgsE+cnygiIgdgT2zNilPwOeVXuRYIzEAWWZaZFdlO7iqPeyfOY0re5AT3FY10jTxajqHoysFdiAhLUFPez+15IxHop9fui0kZdym4C/jAlD6BWQFXUUQRzYw+m1E+kZXhZonoru+Rn2nkX0HaQ7pbvcebObnlkr1Cb1oNOaACijnYZEMaleBXk5nUkzaYsRyG8ZvRSxNp19QEEccZfV8d1+mK9QJGDc3KQTxvOXuoaYtqyQp5OSHgiVZTLvDmzEUoi77H7V5yzx15ON2a0zpEiqAOT3wxiDQj07L7iCPAxSBPoBP++VI5oNPojHJtbeCylfF5lpDbTyF34AobiSQOBhNC4897wWqkBZwjWoPBquM7oQQaPe8J7S/Pp9O8ccqzn1Qu5lri/AvJM4CdNm3Rspd7Ryvcdjzj0iEkHgEKLGTZnkbSSRszbQ5KrfFnHJBaN1EVyR+oD/AJcHCKYWpUA/0wmntIB3BvnNxRte/wCr3djkg2QqpZXHuv2+e+V+nPphoSTGf1KgkEHmuMXTVRz6t1lgQLt28D6fvgIvCKQaahzkh1nkFWzAluxwGsZWnVowVPp8gnzjEiyCQmZgWLWSTyTgtYyFo4wgVgDyPOOk51FGOniZSCWHYDJ6KR3BFVxlTXSSLoISlBlrawXkG+/5xJpd0fvSpbtmPnMpxPrfnzgp1jj1ETROW9wskdjhY13SOfnx+2Kzn+aQ9imF1/bKh6GaQLGSC3uFEcUR3wMbokysvzhPURdCfUg3OQpVzdVXau2KvtVoyrBwQCa8H4zptGdaS7SAtRv4ye8Go0qRvLGUD+9GPZgO9H85Umijk3Mr0dgLbj3P2xDXbwEjMjNGlhEZrCA8kD98L7UB1sk2p1aBizttIAxHUwxxrW+yRbArW0/GOTna8Um5g45UjJ+qYkPfJ5v74ZKRtdv8ooLr4w8Olk1OrEcO3fV2zBRxz3+cX6fOFj5APGFmncI8KsQjNvI++ZnpGJJHNiRr2tx9hQzWgiWWKe5ApQ3z5xbdYU+GQc/jDjRSx/zGA2yLdXzmpfIsZKuNPIa9t2DmNFJplhqVGLbj2xqFoj6qlXKbRtQ81kfkE5VR+knURf4tJuUGM2u5VBKj5F8XnnNZCvqsFHFmrPOVNFr4nd0koi7yfrJIm1J9EnYe151+s/GItP6ksSgkEnwOcxqozGm0jm2GVNDPJpSHWJWR1K264prgBEKo98xlG8UGThyKvnDaIgcj5zLL/ON/ObgQJJwQb5rOf0qk5vYe3trM6jVx6zpqxyQqs0TG5VAG9T2B+SO1/GbKo6EtIFKpYX5xP00Gll2myR2GNQChVhULz/1zNTRqGYMqs3tJwEJLLz/+Y5PrZHESELSMCOO+SBT/AJlm55+rm7xnTHTmRwNyp3FHm6w3TToRq536hGzAqduzwcT0y/zStD6u5yQ4DO1XzfnBT+2dLFnkYfURmE3Y+eMFKNrIZFaje2vGKd1DFtEAWIo+M5IyNpWDJuloH1PNZ3UQOemGUqQvazxZxaGwpBsUvnChyPhz3OKaoETP/XKUbhG3DyPGKdUaEaknT7wpQXvHN+f2wqen0h1M/RZJNIoIEVSgHlUFWSPjkc/bIuweijnlQ4Bw3TyW0yKGIUgg0TzX/wCDMSbFhpVYqre5r4POaR9/SacNGuxCp2Kef64p6Y1GuRW2AyUASQoBPFk+BjEghIieNnquAPBxTUQSIizMQeK/fGwSsa+IQbY02tJC9Wp3Ka44PbEdTpi0bTMV2vIRQNEGvj4x5d5SUovCk3fIAydLbPIpA5oj7fjCmNjo2sh6LF1SRF/STOyRuGBJI8Ed84/pGEWLc/5sWAnWJVb1RE25kDE7T8kc5pv+XQV7uMzDW1P8mJj4sHNxyv60fJ2/SRgloacjmw/b84dAI03EbqYWcQOu+LU7XPJBvEJEBdjwOe2XXSHUgFZgEiUVuQKWNc+TkSeAmVirD92AxqPaRm9WYgkgXhIzISrHsMHpZxvdjEGU/wCTsD9s3bg2DtU9gBxl0tHUnYsqBjtHNXjiui9PkcIxkBosQCu09x+cm6b3zoL2gmtxPa/OVeq6fSQaeFdLqfXDR3IBdK19sbkZHnZCu87ga3c18fb9s3CyjUyegXKBrQvV1fF5ubTkIHPAJ8ecxBQLKq8k9z8ZgrUWll6jrI0V1DSsFLNwNxzHUOlz9L1EuleRTqENHYCVr5v98BZBoGgBffOj2xFtUrurRkR09EH5xqTEiaNnV/rBN58UIcAg38ZvTxMwci2pqLYzJABJ/KO9QBz8Y6DsvTtRB6WpcL6U97CGBJ/bxnIIAj2fntnzkesNxYLyay91DpGh/wALj1/SNdHP6aBtVHI9FSa4A/N/0zNuqYRh6XNqgCg9rMBR+fFZzrGmk6dN+j1UILgAhu/Bwuv6nLrWjRE9LZ2K4tq4tVq5i8hklk4t3Nk4+QDFM6aTc5JjjJAWx/3v+tYu0JkLyxqfSN1Zsj84xp5HhSVTEpLDkMv/AEwenaSJfSf6CexP2yTC6Rl1ASUFTwSCRgOqokWqRgAwK8jHBQcbbJ+MV6r6YnTY4cbBZ2kUfj/fJLH8PaQ9Sh2IkEfpBpLlfZYAFj++KdQ1k2uDPIUCqoRVjUKKUDwPP3wGgbbCaNgPn0wBLqKAPc+RxjIjQ/5RRAGbm3G3t/ti0rSUN9siubW6v7ZT07btBEsKiNm72SC35PnF9Qv6hT6EYQqLYlxz8nG0Qn6/qxvEkaqQDwg5N88nzWT2Vy5YJQCUeO2UYWQaqMqAtqLJ5BrMTrE+oamCqxJCr2wKRpy4lG9rCEFVft+2GWVvWJdQf/r4zJ4kACgEcEjzjUMMVM8je82KwiYlaOVJ2cESGiABxgIJDtYAWCLojG4jEV9P0+WB5vAiH09qupU15OOgaMEvpLIVIUGjeB1UEbSkqaFf5u+N6Yq+jcSSuZFPsBPH758VjP1Hnzjpm10QRCFTCrj2e8n5z6N5UmiPDrGwIDZa0ugOoiKMwG0ecXGjAmaq4PFZTGemt0q96jUmU1uY80KxieFlgWhwBjkGnjVWNktfAoVWMSoradUMYu/qs5aO3mp1ZowATyf6Z9pIQG9x/N5Xl0vA9vB44zMGk5J27vmuMNJnYslIKHtsMfP2wDaVv0nqWOTWzyMsRaZNjOxpxVKF4r85yGMR7riEgI7Y6W3n4ojGrgGjz2OGicxI4K+0jtXfKKadnRYz9CsSB8YSPQpLNsWgG+eMtIPpPSD1LUlHnTSgIWDuCQ1fHP8AXJxg9N64NHgg/wB89BtkfSHRgKERt33sffF20cbKlrTLwynzlpEJDGdGA271lbgiqI/65qSWeOBWKsvwa7/ONvo2CsdhIFE0M+ljaRVU7tg7AnscgRSQPE7uoZmFLz2HzikEUsvvChq5I/8AOVhpNoBQKOCDRN8fIOZ0UHpsx3UK5Umrw0tpRDNLJUYF/wCkcD8YDWqSijYKHc56DTx7HZogwYkngWKwOp0jSAyowG3kq1c46ultG09iJ6ogEdsK8DMzOOzdqypBpVrcY+DyQPONQCLTah5G0wkjZCApkIr9xlJVtMhLyxL6jFmUbVvwM+jgJL7+VSvaDy34x3Q6YvGQsZIS2Y32H/v9cL6JhXYRyy2KN3iEWZQJRaBQewBvF9UkfqRmPuDlaSFy9kEG+9YKeFkYMQPm6ypQ5YXWUhxTfHzmliZSGI233xnWQTyuJY73A8NWMqjOqhwOB3GZkVpKEEAAbeW5Nc4CYMsnNsd3Jz0fS9Doi+pOvleIhA0S3t3H+nxiM+jva0YY2fqK0pNX3+e3GI9Eoo3jh3GrY9rzpF83/bG20xaRgy0a5xlNHEqKHXmv9WakFWPTVY12ybiwsiqo4NFAavnG2gUbVTsBySeD35znolUsGyTXbDben2jlOnd9oFshXlQc+k2tGoUDluftg0WQSCvnGZdPLpzFLKg2uNy0bvLwgpNBLGrPwVHntf2574MKhAVBXzeH1UszcSPYLc0OLzkTKokJtTItDb/e8vK0+URksriiRxR4GN6bQUH3TojFCVINhvkXgJqJCqbFcWMPBHHNpwkETmaMM8jM3BX4rM7pkInTSQyKWVSLvaDdfnOSxi2IHN3S+MPpJFiDzyfSfBNAZvSahGkWaNEmUGthHtb85dDRdUZl/l7vvRxyF4YJYpmQPt52tyDhYmjTUuib/SdQJFA5/a8WYPp5Vl2H0r+kcWMvad1Wp9aeWVVVVc2VUVx8YFWAr6WAG1Q3gZnaXPHnhR5z5WIIpPeDurHSrMMYB3FeOazPpQsl7j626tlcVjUUyPIzSqPd2oYqzgO4CkEG6rkZbTbAI22Imqph2vOtpo5IVl3x7rI9Ov74OAb3c7wpC3Rvn7YRkYqQvAUc4guIyvcHtQP2xk6N5ow0Sl1Bosqmh/4zv86Vo0pSyj6iKJH3xljr+m6RUDPEuov2A8MB5vDa0TWD0y6huR9u+cETGRQyEk9hm4C2wuSpDGvlhm5Gb+WUc7kPHA4x3UxNpplcxvGyyICzhzX9smSwtqn2pQ+Tj2t1GonZpmkBdjRN12zjJCoj/ThhajeGP+bzX2/OERNNKyoqn3KPF4M6ZkLBkKkHkHwcoSK8LhZKFc185hGDkKoBJ7k8fN5tkq0EkiG7YKtk/bMyLI8Ppb29MHcFvgN81840x95XcKHbb2GcdgwAApq73wcQWg06GRd52g+TzzhjCoJ7V+DhEjdIWmAXalXzyfxndyk2SSTzknrpukuj7U2Mu0WQPOLnQTLEY2UBa4LLln9UjM4ie1HF5xpgy0CeBzni6yevUedHTnva6kE+cak0SXE0yFgBtK3QNDjnxldZBYLAEAdgcWll3WpQH4yuWVaxxxntLfRKQoIIjPlvnPtLoISSu+9xoCsf9dkhCmO6PcnBLpCzF1mYFv8ATfGa6yHOO/DU2ijZyTGpSMAGhW75zx3U31urLtBGVhS728ULz1oi/TSvIdQ5aq2kWDkTUSwerNp1kEaSXZ/OONrOUnx4XV6l9Q6rG7k9vc2PdP6jL0mb2OWUiyt5Ym6LpIiBpWDsR9XesUT+HZGkLF915ty1VvQdYg6hIGZvRlIN7+xyl+nkn9m0uT9I+wyX0roWj00MzdSlYOtGLaf/AHnKXR9XqInLnUbgeFBAJy3/AIZP9BfSuQKN33rg5uOL0mLwFlZTxuWyfm8uCPeocqpY+RxmJo90u5Y1HFbjycz21xEWJZIpBIpoX7twq8DqPU1ur2RxuDEOWMezg+Sf82WzpF3h2Xe93uc3WOMqMzGV7ZvqPnK/0XEeeXQp7nXf6wICAchjfP8AbMPpwRS1fnn6sqNpF/XCSP6FACgd/vzgNfqDACgh3PyQxFV++H6XZv8AOaT5NMy6utrEBuNw5OGk0gkjYesCENKpYtwfj7ZKn6j1GFbmdGfgbnWzWUdD1nSSxIZhtl2020Ej850tc9PtLpoxKQzmrr6ePGY1kJ0rsA+8LyaOVItXoZyrRyqqg0QV7XgdRJpzqYtMjijyxY8YdHlG0UDzFtRLuBPKKe2HKl1G8MxU0Ky9qNPpkDBXVFC8jxWed1PU3TXhYYkOjU7QQtkn5/rjM5VcL9fBTJI3qygCuSBe37YDT6aV/UZUZ4ouXYGiBiwOojnd0BCseT4N5b6QyyqVIZC5AYkGhm9saTxGJodPFDH/ADUDEsqe57PYm+aAzQQ+nGpQoBZL3d/t4yvJovSLBI3KgkkqODz/AGzUOluYtMA4YcgGiMuhpFfTCd3WJyEA7MNtm+ef/e+MxaXpUsayajVzwue8fpXt8d75x+XSP6pYkuK2BWHYeO2dh0FxgMgJHFnDe/pk087B/EupB96C/wD645o+vTzOysKXycknQc2OMPDonB9py4h6r1UGsUgMXsec7Nr4kBBN5GhSQUCTWakgsWScOI13VH/E4Txuwv8AicQrYxBqqzz0ke08DBMsvcXj+cHdXptWJeB2OS9Vo4pWs1uzGlE7CipwraScm8ZJGerWF0oiUG822oeKO4jyM02llrnOrAwWiLy5lXVeb6v1XqEwKIzIPkZI0vWNbo5AWkZh9znsJen+oTaDEdT0FZTwmXMW6N0r+K/VpXY/uctr1sMPr/vnmtP/AAyIzag46ek+mQAWvKY432usp6eh/wAWBj74H/FWa+GyQ0TxIQc5DPVKeGHfL88V3VgawvboxBJ7Xg5Na4Uq5LDuOcmhiCdrd82qM45y/OHutSumoeparDafSaRNwPY5iLRktZ84eXSEkUT2wsWx9PAgZo9KkZLqQS4uvuPvgtR0+P1NssxEin3V853T6d42DBiD8g5toAWLG78nCY+TcnF06spjklZlPycx6On0SAEgi7GYmUr2JH74vPB6yUzE4zGC5Wq8Ji18jNp3YIFHDVwc6sCRuVkk2mu+RdHHNpXLQSMt+MLJJKzW/Jy/NdqH6gorbp2YHjdeYgn1Do7s0bAcLYq8nEllo52OVlXaG4zXEZuT08nVYmgg/wCEAkUDc12CcWbXQuSxCoT45GSFkpCC1nF2k5+o/wBcJ/OHuqB0Y+M6sSrxlCRQLFYk/DHMTK10uMjYiBHGYki4rCQnPpCd2WxoCPShu4xmPRKOTWEUe3NlyBhbWpI3Hpo18DN+kpB4xcysBhFY1d4bp1GJUAB4xauccbkUcUnG0cZqVnKOEqO+aQocnap2AsHM6eZ/nNatjHUWTtC+2ji8htuBeA9VhwDgm1Dq2EhtMTwq68gXkrUaYKxNDHTOzeMBO13xnTFzpJPg49GKUcd8X2AjGo0Hpg42qNq7DteHjZmI5xVBT3eNwd8zTPY3IGKTvtPJx+The3jInUHO7g5nHy1l6FaTd5sZhyVF3iqO23vnHkb5zppz6MLMAKJzRlUjismmVt2aDn5xWzjEHMcXi/qtdZoOcgMzkDAl7ODkcjB+ocQ//9k="/>
          <p:cNvSpPr>
            <a:spLocks noChangeAspect="1" noChangeArrowheads="1"/>
          </p:cNvSpPr>
          <p:nvPr/>
        </p:nvSpPr>
        <p:spPr bwMode="auto">
          <a:xfrm>
            <a:off x="155575" y="-547688"/>
            <a:ext cx="17145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BDAAkGBwgHBgkIBwgKCgkLDRYPDQwMDRsUFRAWIB0iIiAdHx8kKDQsJCYxJx8fLT0tMTU3Ojo6Iys/RD84QzQ5Ojf/2wBDAQoKCg0MDRoPDxo3JR8lNzc3Nzc3Nzc3Nzc3Nzc3Nzc3Nzc3Nzc3Nzc3Nzc3Nzc3Nzc3Nzc3Nzc3Nzc3Nzc3Nzf/wAARCACdAOwDASIAAhEBAxEB/8QAGwAAAwEBAQEBAAAAAAAAAAAAAwQFAgEGAAf/xAA4EAACAgEDAwMDAgQEBgMBAAABAgMRAAQSIQUxQRMiUTJhcRSBBiORoRVCUuEkNLHB0fAlYvFD/8QAGAEBAQEBAQAAAAAAAAAAAAAAAQACAwT/xAAeEQEBAAMAAwEBAQAAAAAAAAAAAQIREiExQRMDUf/aAAwDAQACEQMRAD8A851aUjULXxmwHMamjQj5rxzi/ViP1w23t++HM0iRuiHgxgEZ7PrziwE7S1duLxuSYHSwqqAEMSzXy35+2Ah3jRngUcJ6DvphKPpVjfOITverOxDBWY7SRwaONaAF5ZKY2KIFXeLagCL/APqsim2ABPHPIr84/wBMEb6b1fUUMW21fuGEW9GzBJFrg5+k3/0yTr5WbSmNnYorkqt8Ak80MsaiKSLVKWJo9gfxkfVoraOVi1NuPGNTHJ0UYFXR5JrN6Jy3Ybjt/rg2X/45CDzzmumsY9rA+4DjDaD6huLiSRQp3/SB2x1VJidwQAoF884r1ASTT3NYNgn/ALY7GI90fqqRFQ3le5GMVM9HXQwdU0kvUw02mbl0jNN2P9ecY0M3TY/4i9ZtJNPoknYxwd2Ir23+O+KsmmknA01xpGC1yGy/PAr574BdVPpZjLBKySL7Q47gduDgi/XGE+sleFFVZHJRV4As8Vi4Uou1hyO+G6tRANcnzgNOpeM0e2BHjorESardjvQ5GbVTxk+1huIqxxxdfucQQ/y057McZ6Q6prRtLb2UhvivGMBiSZ2ZomoqlqvFcX/v5xnRMG0yhrNCjRxR6aWS6Bsm67/bGengnTuQpIBIDDsM3PaT9SvuO26H374jqUvTy+02HBu8q6uEiMuz0e+2vGJzRiUtFEwpkBtuKwqTtRzpoW+DRz7Z6uoXYwAAvnPtjNAYiRYbg4Ce4pEFg8jkecwVN4nmiEirwnDH4zXSZYhHUysxAITnsfvghI/6V0U8brr7/OL6GQo7Kw5DdsfoXtJrNLpNZp31WhXURbmBF01Htz4xebUyT9Qid9gABTsaA+9cnFdUQFv/AEsCMxqGK7XU/BzVn0BSVHq5CaNNew/GUxMzKpXha4HxkvWo36jfRplBvKOiZfQFsAR844zyqS6rA0es96nkWDmp6QtsbcPaLqs+10zanXCJ3VB/rIwclhm3DyO/4zDR/RVIgSSTYhNFqvb+wwyAlVTftDMbJPGA0OwBGlDemWG7YaNfbHQIQXBLMvu2nsbr/titIrXbADzf55w/SVY7gASbzkSepqjGCiBmq2PAxnpwfRzko1mypKnuMJ7SksrjXozOx5Asi+K+MU1mhvpup1SsVhDkKzrW9vgYbUN/xYahz/4xqPq+nX+Ddd0qZJmladXhKgbRRHn9scrpR54n/wCPXNaBk20wNlTWBYn9H+/bCaNlUKCOaOCVNDqo5Quh6hI66EyiV3jUF1NEcYAkBWCk7aIF98TQMxc7bQVfH3x6cQuUGiRvctbSPOW/J14C2MBGxBq++fOvqSFFBJYgADuecchEyoizRkojVtxPUsvrPtBBqx9sQZ/ifp0/T5xBPC0blAwUsDwfx+DktIpoIwzxkLf1dxeP9QnM7QyauWRrADMTbVgtL1DUaSHUafSS/wAiVlLAqDdHjvmdIHTkSRste4Nd5zp0hj6nFYBIPntn0Ubx7yQApPFHtgdMVXqELPe3fzXfGeGVvWsJNRJJJFRY+wqu1SPxnOnu8ZePfw/cA9/98a1S+rrPSkkJRVJUA8Cu+ffw0+jHURFr3ZdNLYcgf0/vWatOk/Wyu6EM1gX4xKNGldVQ8lSDl3rA0hXUjRsWiSQiMsOSvg55+It7KJsNX5y9oqwapQSLBxWZVMCNutjdiu1HKGp0s2nlIlRlEgsE+cnygiIgdgT2zNilPwOeVXuRYIzEAWWZaZFdlO7iqPeyfOY0re5AT3FY10jTxajqHoysFdiAhLUFPez+15IxHop9fui0kZdym4C/jAlD6BWQFXUUQRzYw+m1E+kZXhZonoru+Rn2nkX0HaQ7pbvcebObnlkr1Cb1oNOaACijnYZEMaleBXk5nUkzaYsRyG8ZvRSxNp19QEEccZfV8d1+mK9QJGDc3KQTxvOXuoaYtqyQp5OSHgiVZTLvDmzEUoi77H7V5yzx15ON2a0zpEiqAOT3wxiDQj07L7iCPAxSBPoBP++VI5oNPojHJtbeCylfF5lpDbTyF34AobiSQOBhNC4897wWqkBZwjWoPBquM7oQQaPe8J7S/Pp9O8ccqzn1Qu5lri/AvJM4CdNm3Rspd7Ryvcdjzj0iEkHgEKLGTZnkbSSRszbQ5KrfFnHJBaN1EVyR+oD/AJcHCKYWpUA/0wmntIB3BvnNxRte/wCr3djkg2QqpZXHuv2+e+V+nPphoSTGf1KgkEHmuMXTVRz6t1lgQLt28D6fvgIvCKQaahzkh1nkFWzAluxwGsZWnVowVPp8gnzjEiyCQmZgWLWSTyTgtYyFo4wgVgDyPOOk51FGOniZSCWHYDJ6KR3BFVxlTXSSLoISlBlrawXkG+/5xJpd0fvSpbtmPnMpxPrfnzgp1jj1ETROW9wskdjhY13SOfnx+2Kzn+aQ9imF1/bKh6GaQLGSC3uFEcUR3wMbokysvzhPURdCfUg3OQpVzdVXau2KvtVoyrBwQCa8H4zptGdaS7SAtRv4ye8Go0qRvLGUD+9GPZgO9H85Umijk3Mr0dgLbj3P2xDXbwEjMjNGlhEZrCA8kD98L7UB1sk2p1aBizttIAxHUwxxrW+yRbArW0/GOTna8Um5g45UjJ+qYkPfJ5v74ZKRtdv8ooLr4w8Olk1OrEcO3fV2zBRxz3+cX6fOFj5APGFmncI8KsQjNvI++ZnpGJJHNiRr2tx9hQzWgiWWKe5ApQ3z5xbdYU+GQc/jDjRSx/zGA2yLdXzmpfIsZKuNPIa9t2DmNFJplhqVGLbj2xqFoj6qlXKbRtQ81kfkE5VR+knURf4tJuUGM2u5VBKj5F8XnnNZCvqsFHFmrPOVNFr4nd0koi7yfrJIm1J9EnYe151+s/GItP6ksSgkEnwOcxqozGm0jm2GVNDPJpSHWJWR1K264prgBEKo98xlG8UGThyKvnDaIgcj5zLL/ON/ObgQJJwQb5rOf0qk5vYe3trM6jVx6zpqxyQqs0TG5VAG9T2B+SO1/GbKo6EtIFKpYX5xP00Gll2myR2GNQChVhULz/1zNTRqGYMqs3tJwEJLLz/+Y5PrZHESELSMCOO+SBT/AJlm55+rm7xnTHTmRwNyp3FHm6w3TToRq536hGzAqduzwcT0y/zStD6u5yQ4DO1XzfnBT+2dLFnkYfURmE3Y+eMFKNrIZFaje2vGKd1DFtEAWIo+M5IyNpWDJuloH1PNZ3UQOemGUqQvazxZxaGwpBsUvnChyPhz3OKaoETP/XKUbhG3DyPGKdUaEaknT7wpQXvHN+f2wqen0h1M/RZJNIoIEVSgHlUFWSPjkc/bIuweijnlQ4Bw3TyW0yKGIUgg0TzX/wCDMSbFhpVYqre5r4POaR9/SacNGuxCp2Kef64p6Y1GuRW2AyUASQoBPFk+BjEghIieNnquAPBxTUQSIizMQeK/fGwSsa+IQbY02tJC9Wp3Ka44PbEdTpi0bTMV2vIRQNEGvj4x5d5SUovCk3fIAydLbPIpA5oj7fjCmNjo2sh6LF1SRF/STOyRuGBJI8Ed84/pGEWLc/5sWAnWJVb1RE25kDE7T8kc5pv+XQV7uMzDW1P8mJj4sHNxyv60fJ2/SRgloacjmw/b84dAI03EbqYWcQOu+LU7XPJBvEJEBdjwOe2XXSHUgFZgEiUVuQKWNc+TkSeAmVirD92AxqPaRm9WYgkgXhIzISrHsMHpZxvdjEGU/wCTsD9s3bg2DtU9gBxl0tHUnYsqBjtHNXjiui9PkcIxkBosQCu09x+cm6b3zoL2gmtxPa/OVeq6fSQaeFdLqfXDR3IBdK19sbkZHnZCu87ga3c18fb9s3CyjUyegXKBrQvV1fF5ubTkIHPAJ8ecxBQLKq8k9z8ZgrUWll6jrI0V1DSsFLNwNxzHUOlz9L1EuleRTqENHYCVr5v98BZBoGgBffOj2xFtUrurRkR09EH5xqTEiaNnV/rBN58UIcAg38ZvTxMwci2pqLYzJABJ/KO9QBz8Y6DsvTtRB6WpcL6U97CGBJ/bxnIIAj2fntnzkesNxYLyay91DpGh/wALj1/SNdHP6aBtVHI9FSa4A/N/0zNuqYRh6XNqgCg9rMBR+fFZzrGmk6dN+j1UILgAhu/Bwuv6nLrWjRE9LZ2K4tq4tVq5i8hklk4t3Nk4+QDFM6aTc5JjjJAWx/3v+tYu0JkLyxqfSN1Zsj84xp5HhSVTEpLDkMv/AEwenaSJfSf6CexP2yTC6Rl1ASUFTwSCRgOqokWqRgAwK8jHBQcbbJ+MV6r6YnTY4cbBZ2kUfj/fJLH8PaQ9Sh2IkEfpBpLlfZYAFj++KdQ1k2uDPIUCqoRVjUKKUDwPP3wGgbbCaNgPn0wBLqKAPc+RxjIjQ/5RRAGbm3G3t/ti0rSUN9siubW6v7ZT07btBEsKiNm72SC35PnF9Qv6hT6EYQqLYlxz8nG0Qn6/qxvEkaqQDwg5N88nzWT2Vy5YJQCUeO2UYWQaqMqAtqLJ5BrMTrE+oamCqxJCr2wKRpy4lG9rCEFVft+2GWVvWJdQf/r4zJ4kACgEcEjzjUMMVM8je82KwiYlaOVJ2cESGiABxgIJDtYAWCLojG4jEV9P0+WB5vAiH09qupU15OOgaMEvpLIVIUGjeB1UEbSkqaFf5u+N6Yq+jcSSuZFPsBPH758VjP1Hnzjpm10QRCFTCrj2e8n5z6N5UmiPDrGwIDZa0ugOoiKMwG0ecXGjAmaq4PFZTGemt0q96jUmU1uY80KxieFlgWhwBjkGnjVWNktfAoVWMSoradUMYu/qs5aO3mp1ZowATyf6Z9pIQG9x/N5Xl0vA9vB44zMGk5J27vmuMNJnYslIKHtsMfP2wDaVv0nqWOTWzyMsRaZNjOxpxVKF4r85yGMR7riEgI7Y6W3n4ojGrgGjz2OGicxI4K+0jtXfKKadnRYz9CsSB8YSPQpLNsWgG+eMtIPpPSD1LUlHnTSgIWDuCQ1fHP8AXJxg9N64NHgg/wB89BtkfSHRgKERt33sffF20cbKlrTLwynzlpEJDGdGA271lbgiqI/65qSWeOBWKsvwa7/ONvo2CsdhIFE0M+ljaRVU7tg7AnscgRSQPE7uoZmFLz2HzikEUsvvChq5I/8AOVhpNoBQKOCDRN8fIOZ0UHpsx3UK5Umrw0tpRDNLJUYF/wCkcD8YDWqSijYKHc56DTx7HZogwYkngWKwOp0jSAyowG3kq1c46ultG09iJ6ogEdsK8DMzOOzdqypBpVrcY+DyQPONQCLTah5G0wkjZCApkIr9xlJVtMhLyxL6jFmUbVvwM+jgJL7+VSvaDy34x3Q6YvGQsZIS2Y32H/v9cL6JhXYRyy2KN3iEWZQJRaBQewBvF9UkfqRmPuDlaSFy9kEG+9YKeFkYMQPm6ypQ5YXWUhxTfHzmliZSGI233xnWQTyuJY73A8NWMqjOqhwOB3GZkVpKEEAAbeW5Nc4CYMsnNsd3Jz0fS9Doi+pOvleIhA0S3t3H+nxiM+jva0YY2fqK0pNX3+e3GI9Eoo3jh3GrY9rzpF83/bG20xaRgy0a5xlNHEqKHXmv9WakFWPTVY12ybiwsiqo4NFAavnG2gUbVTsBySeD35znolUsGyTXbDben2jlOnd9oFshXlQc+k2tGoUDluftg0WQSCvnGZdPLpzFLKg2uNy0bvLwgpNBLGrPwVHntf2574MKhAVBXzeH1UszcSPYLc0OLzkTKokJtTItDb/e8vK0+URksriiRxR4GN6bQUH3TojFCVINhvkXgJqJCqbFcWMPBHHNpwkETmaMM8jM3BX4rM7pkInTSQyKWVSLvaDdfnOSxi2IHN3S+MPpJFiDzyfSfBNAZvSahGkWaNEmUGthHtb85dDRdUZl/l7vvRxyF4YJYpmQPt52tyDhYmjTUuib/SdQJFA5/a8WYPp5Vl2H0r+kcWMvad1Wp9aeWVVVVc2VUVx8YFWAr6WAG1Q3gZnaXPHnhR5z5WIIpPeDurHSrMMYB3FeOazPpQsl7j626tlcVjUUyPIzSqPd2oYqzgO4CkEG6rkZbTbAI22Imqph2vOtpo5IVl3x7rI9Ov74OAb3c7wpC3Rvn7YRkYqQvAUc4guIyvcHtQP2xk6N5ow0Sl1Bosqmh/4zv86Vo0pSyj6iKJH3xljr+m6RUDPEuov2A8MB5vDa0TWD0y6huR9u+cETGRQyEk9hm4C2wuSpDGvlhm5Gb+WUc7kPHA4x3UxNpplcxvGyyICzhzX9smSwtqn2pQ+Tj2t1GonZpmkBdjRN12zjJCoj/ThhajeGP+bzX2/OERNNKyoqn3KPF4M6ZkLBkKkHkHwcoSK8LhZKFc185hGDkKoBJ7k8fN5tkq0EkiG7YKtk/bMyLI8Ppb29MHcFvgN81840x95XcKHbb2GcdgwAApq73wcQWg06GRd52g+TzzhjCoJ7V+DhEjdIWmAXalXzyfxndyk2SSTzknrpukuj7U2Mu0WQPOLnQTLEY2UBa4LLln9UjM4ie1HF5xpgy0CeBzni6yevUedHTnva6kE+cak0SXE0yFgBtK3QNDjnxldZBYLAEAdgcWll3WpQH4yuWVaxxxntLfRKQoIIjPlvnPtLoISSu+9xoCsf9dkhCmO6PcnBLpCzF1mYFv8ATfGa6yHOO/DU2ijZyTGpSMAGhW75zx3U31urLtBGVhS728ULz1oi/TSvIdQ5aq2kWDkTUSwerNp1kEaSXZ/OONrOUnx4XV6l9Q6rG7k9vc2PdP6jL0mb2OWUiyt5Ym6LpIiBpWDsR9XesUT+HZGkLF915ty1VvQdYg6hIGZvRlIN7+xyl+nkn9m0uT9I+wyX0roWj00MzdSlYOtGLaf/AHnKXR9XqInLnUbgeFBAJy3/AIZP9BfSuQKN33rg5uOL0mLwFlZTxuWyfm8uCPeocqpY+RxmJo90u5Y1HFbjycz21xEWJZIpBIpoX7twq8DqPU1ur2RxuDEOWMezg+Sf82WzpF3h2Xe93uc3WOMqMzGV7ZvqPnK/0XEeeXQp7nXf6wICAchjfP8AbMPpwRS1fnn6sqNpF/XCSP6FACgd/vzgNfqDACgh3PyQxFV++H6XZv8AOaT5NMy6utrEBuNw5OGk0gkjYesCENKpYtwfj7ZKn6j1GFbmdGfgbnWzWUdD1nSSxIZhtl2020Ej850tc9PtLpoxKQzmrr6ePGY1kJ0rsA+8LyaOVItXoZyrRyqqg0QV7XgdRJpzqYtMjijyxY8YdHlG0UDzFtRLuBPKKe2HKl1G8MxU0Ky9qNPpkDBXVFC8jxWed1PU3TXhYYkOjU7QQtkn5/rjM5VcL9fBTJI3qygCuSBe37YDT6aV/UZUZ4ouXYGiBiwOojnd0BCseT4N5b6QyyqVIZC5AYkGhm9saTxGJodPFDH/ADUDEsqe57PYm+aAzQQ+nGpQoBZL3d/t4yvJovSLBI3KgkkqODz/AGzUOluYtMA4YcgGiMuhpFfTCd3WJyEA7MNtm+ef/e+MxaXpUsayajVzwue8fpXt8d75x+XSP6pYkuK2BWHYeO2dh0FxgMgJHFnDe/pk087B/EupB96C/wD645o+vTzOysKXycknQc2OMPDonB9py4h6r1UGsUgMXsec7Nr4kBBN5GhSQUCTWakgsWScOI13VH/E4Txuwv8AicQrYxBqqzz0ke08DBMsvcXj+cHdXptWJeB2OS9Vo4pWs1uzGlE7CipwraScm8ZJGerWF0oiUG822oeKO4jyM02llrnOrAwWiLy5lXVeb6v1XqEwKIzIPkZI0vWNbo5AWkZh9znsJen+oTaDEdT0FZTwmXMW6N0r+K/VpXY/uctr1sMPr/vnmtP/AAyIzag46ek+mQAWvKY432usp6eh/wAWBj74H/FWa+GyQ0TxIQc5DPVKeGHfL88V3VgawvboxBJ7Xg5Na4Uq5LDuOcmhiCdrd82qM45y/OHutSumoeparDafSaRNwPY5iLRktZ84eXSEkUT2wsWx9PAgZo9KkZLqQS4uvuPvgtR0+P1NssxEin3V853T6d42DBiD8g5toAWLG78nCY+TcnF06spjklZlPycx6On0SAEgi7GYmUr2JH74vPB6yUzE4zGC5Wq8Ji18jNp3YIFHDVwc6sCRuVkk2mu+RdHHNpXLQSMt+MLJJKzW/Jy/NdqH6gorbp2YHjdeYgn1Do7s0bAcLYq8nEllo52OVlXaG4zXEZuT08nVYmgg/wCEAkUDc12CcWbXQuSxCoT45GSFkpCC1nF2k5+o/wBcJ/OHuqB0Y+M6sSrxlCRQLFYk/DHMTK10uMjYiBHGYki4rCQnPpCd2WxoCPShu4xmPRKOTWEUe3NlyBhbWpI3Hpo18DN+kpB4xcysBhFY1d4bp1GJUAB4xauccbkUcUnG0cZqVnKOEqO+aQocnap2AsHM6eZ/nNatjHUWTtC+2ji8htuBeA9VhwDgm1Dq2EhtMTwq68gXkrUaYKxNDHTOzeMBO13xnTFzpJPg49GKUcd8X2AjGo0Hpg42qNq7DteHjZmI5xVBT3eNwd8zTPY3IGKTvtPJx+The3jInUHO7g5nHy1l6FaTd5sZhyVF3iqO23vnHkb5zppz6MLMAKJzRlUjismmVt2aDn5xWzjEHMcXi/qtdZoOcgMzkDAl7ODkcjB+ocQ//9k="/>
          <p:cNvSpPr>
            <a:spLocks noChangeAspect="1" noChangeArrowheads="1"/>
          </p:cNvSpPr>
          <p:nvPr/>
        </p:nvSpPr>
        <p:spPr bwMode="auto">
          <a:xfrm>
            <a:off x="155575" y="-547688"/>
            <a:ext cx="17145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74" name="AutoShape 2" descr="http://1.bp.blogspot.com/_1V7wnZxPqok/SfhTKqUoaoI/AAAAAAAAMPs/h60D0w2B7dU/s400/cartoon+math+miracle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Mistakes students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make on science tests</a:t>
            </a:r>
            <a:endParaRPr lang="en-US" sz="2800" dirty="0" smtClean="0">
              <a:solidFill>
                <a:schemeClr val="tx1">
                  <a:tint val="75000"/>
                </a:schemeClr>
              </a:solidFill>
            </a:endParaRPr>
          </a:p>
          <a:p>
            <a:pPr lvl="0">
              <a:spcBef>
                <a:spcPct val="20000"/>
              </a:spcBef>
            </a:pPr>
            <a:endParaRPr lang="en-US" dirty="0" smtClean="0"/>
          </a:p>
          <a:p>
            <a:pPr lvl="0">
              <a:spcBef>
                <a:spcPct val="20000"/>
              </a:spcBef>
            </a:pPr>
            <a:r>
              <a:rPr lang="en-US" dirty="0" smtClean="0"/>
              <a:t>"The moon is a planet just like the earth, only it is even deader.“</a:t>
            </a:r>
          </a:p>
          <a:p>
            <a:pPr lvl="0">
              <a:spcBef>
                <a:spcPct val="20000"/>
              </a:spcBef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r>
              <a:rPr lang="en-US" dirty="0" smtClean="0"/>
              <a:t>"The tides are a fight between the Earth and moon. All water tends towards the moon, because there is no water in the moon, and nature abhors a vacuum. I forget where the sun joins in this fight." </a:t>
            </a:r>
          </a:p>
          <a:p>
            <a:pPr lvl="0">
              <a:spcBef>
                <a:spcPct val="20000"/>
              </a:spcBef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r>
              <a:rPr lang="en-US" dirty="0" smtClean="0"/>
              <a:t>“Momentum: What you give a person when they are going away.”</a:t>
            </a:r>
          </a:p>
          <a:p>
            <a:pPr>
              <a:spcBef>
                <a:spcPct val="20000"/>
              </a:spcBef>
            </a:pPr>
            <a:endParaRPr lang="en-US" dirty="0" smtClean="0"/>
          </a:p>
          <a:p>
            <a:pPr>
              <a:spcBef>
                <a:spcPct val="20000"/>
              </a:spcBef>
            </a:pPr>
            <a:r>
              <a:rPr lang="en-US" dirty="0" smtClean="0"/>
              <a:t>“A vibration is a motion that cannot make up its mind which way it wants to go.”</a:t>
            </a:r>
          </a:p>
          <a:p>
            <a:pPr>
              <a:spcBef>
                <a:spcPct val="20000"/>
              </a:spcBef>
            </a:pPr>
            <a:endParaRPr lang="en-US" dirty="0" smtClean="0"/>
          </a:p>
          <a:p>
            <a:pPr>
              <a:spcBef>
                <a:spcPct val="20000"/>
              </a:spcBef>
            </a:pPr>
            <a:r>
              <a:rPr lang="en-US" dirty="0" smtClean="0"/>
              <a:t>“To most people solutions mean finding the answers. But to chemists solutions are things that are still all mixed up.”</a:t>
            </a:r>
          </a:p>
          <a:p>
            <a:pPr>
              <a:spcBef>
                <a:spcPct val="20000"/>
              </a:spcBef>
            </a:pPr>
            <a:endParaRPr lang="en-US" dirty="0" smtClean="0"/>
          </a:p>
          <a:p>
            <a:pPr>
              <a:spcBef>
                <a:spcPct val="20000"/>
              </a:spcBef>
            </a:pPr>
            <a:r>
              <a:rPr lang="en-US" dirty="0" smtClean="0"/>
              <a:t> </a:t>
            </a:r>
          </a:p>
          <a:p>
            <a:pPr lvl="0">
              <a:spcBef>
                <a:spcPct val="20000"/>
              </a:spcBef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52" y="6553200"/>
            <a:ext cx="48189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http://stormysunshine.blogspot.com/2006/11/funny-student-science-test-mistakes.html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frequency of an ambulance siren is 1200 Hz. The ambulance is going 60 mph (26.8 m/s). As the ambulance approaches your stopped car, you hear what frequency?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4876800"/>
            <a:ext cx="2721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solidFill>
                  <a:srgbClr val="7030A0"/>
                </a:solidFill>
              </a:rPr>
              <a:t>f</a:t>
            </a:r>
            <a:r>
              <a:rPr lang="en-US" sz="2800" i="1" baseline="-25000" dirty="0" err="1" smtClean="0">
                <a:solidFill>
                  <a:srgbClr val="7030A0"/>
                </a:solidFill>
              </a:rPr>
              <a:t>approach</a:t>
            </a:r>
            <a:r>
              <a:rPr lang="en-US" sz="2800" dirty="0" smtClean="0">
                <a:solidFill>
                  <a:srgbClr val="7030A0"/>
                </a:solidFill>
              </a:rPr>
              <a:t> = 1300 Hz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 -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Sound– a longitudinal pressure wave that moves through a medium</a:t>
            </a:r>
          </a:p>
          <a:p>
            <a:endParaRPr lang="en-US" dirty="0" smtClean="0"/>
          </a:p>
          <a:p>
            <a:r>
              <a:rPr lang="en-US" dirty="0" smtClean="0"/>
              <a:t>Velocity – 343 m/s in air</a:t>
            </a:r>
          </a:p>
          <a:p>
            <a:r>
              <a:rPr lang="en-US" dirty="0" smtClean="0"/>
              <a:t>Reflection – occurs when medium changes – either tension between molecules or density </a:t>
            </a:r>
          </a:p>
          <a:p>
            <a:endParaRPr lang="en-US" dirty="0" smtClean="0"/>
          </a:p>
          <a:p>
            <a:r>
              <a:rPr lang="en-US" dirty="0" smtClean="0"/>
              <a:t>Resonance and Standing Waves – depends on open/closed ends</a:t>
            </a:r>
          </a:p>
        </p:txBody>
      </p:sp>
      <p:graphicFrame>
        <p:nvGraphicFramePr>
          <p:cNvPr id="337921" name="Object 1"/>
          <p:cNvGraphicFramePr>
            <a:graphicFrameLocks noChangeAspect="1"/>
          </p:cNvGraphicFramePr>
          <p:nvPr/>
        </p:nvGraphicFramePr>
        <p:xfrm>
          <a:off x="5035550" y="2870200"/>
          <a:ext cx="3651250" cy="635000"/>
        </p:xfrm>
        <a:graphic>
          <a:graphicData uri="http://schemas.openxmlformats.org/presentationml/2006/ole">
            <p:oleObj spid="_x0000_s640002" name="Equation" r:id="rId4" imgW="1460160" imgH="253800" progId="Equation.3">
              <p:embed/>
            </p:oleObj>
          </a:graphicData>
        </a:graphic>
      </p:graphicFrame>
      <p:graphicFrame>
        <p:nvGraphicFramePr>
          <p:cNvPr id="337922" name="Object 2"/>
          <p:cNvGraphicFramePr>
            <a:graphicFrameLocks noChangeAspect="1"/>
          </p:cNvGraphicFramePr>
          <p:nvPr/>
        </p:nvGraphicFramePr>
        <p:xfrm>
          <a:off x="1600200" y="5902325"/>
          <a:ext cx="6045200" cy="955675"/>
        </p:xfrm>
        <a:graphic>
          <a:graphicData uri="http://schemas.openxmlformats.org/presentationml/2006/ole">
            <p:oleObj spid="_x0000_s640003" name="Equation" r:id="rId5" imgW="2489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 -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Intensity and Sound Level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Interference and Beats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Doppler Effect</a:t>
            </a:r>
          </a:p>
        </p:txBody>
      </p:sp>
      <p:graphicFrame>
        <p:nvGraphicFramePr>
          <p:cNvPr id="442371" name="Object 3"/>
          <p:cNvGraphicFramePr>
            <a:graphicFrameLocks noChangeAspect="1"/>
          </p:cNvGraphicFramePr>
          <p:nvPr/>
        </p:nvGraphicFramePr>
        <p:xfrm>
          <a:off x="1981200" y="1981200"/>
          <a:ext cx="4572000" cy="977554"/>
        </p:xfrm>
        <a:graphic>
          <a:graphicData uri="http://schemas.openxmlformats.org/presentationml/2006/ole">
            <p:oleObj spid="_x0000_s641026" name="Equation" r:id="rId4" imgW="2019240" imgH="431640" progId="Equation.3">
              <p:embed/>
            </p:oleObj>
          </a:graphicData>
        </a:graphic>
      </p:graphicFrame>
      <p:graphicFrame>
        <p:nvGraphicFramePr>
          <p:cNvPr id="442372" name="Object 4"/>
          <p:cNvGraphicFramePr>
            <a:graphicFrameLocks noChangeAspect="1"/>
          </p:cNvGraphicFramePr>
          <p:nvPr/>
        </p:nvGraphicFramePr>
        <p:xfrm>
          <a:off x="1822450" y="3810000"/>
          <a:ext cx="2597150" cy="722312"/>
        </p:xfrm>
        <a:graphic>
          <a:graphicData uri="http://schemas.openxmlformats.org/presentationml/2006/ole">
            <p:oleObj spid="_x0000_s641027" name="Equation" r:id="rId5" imgW="914400" imgH="253800" progId="Equation.3">
              <p:embed/>
            </p:oleObj>
          </a:graphicData>
        </a:graphic>
      </p:graphicFrame>
      <p:graphicFrame>
        <p:nvGraphicFramePr>
          <p:cNvPr id="442373" name="Object 5"/>
          <p:cNvGraphicFramePr>
            <a:graphicFrameLocks noChangeAspect="1"/>
          </p:cNvGraphicFramePr>
          <p:nvPr/>
        </p:nvGraphicFramePr>
        <p:xfrm>
          <a:off x="1752600" y="5319712"/>
          <a:ext cx="5105400" cy="1309688"/>
        </p:xfrm>
        <a:graphic>
          <a:graphicData uri="http://schemas.openxmlformats.org/presentationml/2006/ole">
            <p:oleObj spid="_x0000_s641028" name="Equation" r:id="rId6" imgW="198108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mechanical wave has the following measured values: </a:t>
            </a:r>
          </a:p>
          <a:p>
            <a:pPr>
              <a:buNone/>
            </a:pPr>
            <a:r>
              <a:rPr lang="en-US" dirty="0" smtClean="0"/>
              <a:t>		Amplitude = 0.40 N/m^2 </a:t>
            </a:r>
          </a:p>
          <a:p>
            <a:pPr>
              <a:buNone/>
            </a:pPr>
            <a:r>
              <a:rPr lang="en-US" dirty="0" smtClean="0"/>
              <a:t>		Frequency = 2.0E3 Hz </a:t>
            </a:r>
          </a:p>
          <a:p>
            <a:pPr>
              <a:buNone/>
            </a:pPr>
            <a:r>
              <a:rPr lang="en-US" dirty="0" smtClean="0"/>
              <a:t>		Intensity = 6.0E-3 W/m^2 </a:t>
            </a:r>
          </a:p>
          <a:p>
            <a:pPr>
              <a:buNone/>
            </a:pPr>
            <a:r>
              <a:rPr lang="en-US" dirty="0" smtClean="0"/>
              <a:t>		Phase Angle = 3</a:t>
            </a:r>
            <a:r>
              <a:rPr lang="el-GR" dirty="0" smtClean="0"/>
              <a:t>π/2 </a:t>
            </a:r>
            <a:r>
              <a:rPr lang="en-US" dirty="0" err="1" smtClean="0"/>
              <a:t>rad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Wavelength = 2.5 m </a:t>
            </a:r>
          </a:p>
          <a:p>
            <a:endParaRPr lang="en-US" dirty="0" smtClean="0"/>
          </a:p>
          <a:p>
            <a:r>
              <a:rPr lang="en-US" dirty="0" smtClean="0"/>
              <a:t>What is the speed at which this wave travels? </a:t>
            </a:r>
          </a:p>
          <a:p>
            <a:pPr>
              <a:buNone/>
            </a:pPr>
            <a:r>
              <a:rPr lang="en-US" dirty="0" smtClean="0"/>
              <a:t>A) 1.9 m/s </a:t>
            </a:r>
          </a:p>
          <a:p>
            <a:pPr>
              <a:buNone/>
            </a:pPr>
            <a:r>
              <a:rPr lang="en-US" dirty="0" smtClean="0"/>
              <a:t>B) 4.2E2 m/s </a:t>
            </a:r>
          </a:p>
          <a:p>
            <a:pPr>
              <a:buNone/>
            </a:pPr>
            <a:r>
              <a:rPr lang="en-US" dirty="0" smtClean="0"/>
              <a:t>C) 5.0E3 m/s </a:t>
            </a:r>
          </a:p>
          <a:p>
            <a:pPr>
              <a:buNone/>
            </a:pPr>
            <a:r>
              <a:rPr lang="en-US" dirty="0" smtClean="0"/>
              <a:t>D) 9.4E3 m/s </a:t>
            </a:r>
          </a:p>
          <a:p>
            <a:pPr>
              <a:buNone/>
            </a:pPr>
            <a:r>
              <a:rPr lang="en-US" dirty="0" smtClean="0"/>
              <a:t>E) None of the above.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4953000"/>
            <a:ext cx="1676400" cy="3048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large cylindrical tank filled with water is 10 m deep and has an inside diameter of 5 m. A drain pipe projects horizontally from the bottom of the tank side and has a valve that can be opened to rapidly empty the tank. The pipe has a length of 1 m and is tapered, with a cross section of 0.2 m^2 next to the tank and 0.1 m^2 at the other end.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	A) At the top of the tank </a:t>
            </a:r>
          </a:p>
          <a:p>
            <a:pPr>
              <a:buNone/>
            </a:pPr>
            <a:r>
              <a:rPr lang="en-US" sz="2800" dirty="0" smtClean="0"/>
              <a:t>		B) At the bottom of the tank </a:t>
            </a:r>
          </a:p>
          <a:p>
            <a:pPr>
              <a:buNone/>
            </a:pPr>
            <a:r>
              <a:rPr lang="en-US" sz="2800" dirty="0" smtClean="0"/>
              <a:t>		C) At the wide end of the pipe </a:t>
            </a:r>
          </a:p>
          <a:p>
            <a:pPr>
              <a:buNone/>
            </a:pPr>
            <a:r>
              <a:rPr lang="en-US" sz="2800" dirty="0" smtClean="0"/>
              <a:t>		D) At the narrow end of the pipe </a:t>
            </a:r>
          </a:p>
          <a:p>
            <a:pPr>
              <a:buNone/>
            </a:pPr>
            <a:r>
              <a:rPr lang="en-US" sz="2800" dirty="0" smtClean="0"/>
              <a:t>		E) None of the above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143000" y="4953000"/>
            <a:ext cx="4114800" cy="3048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300" dirty="0" smtClean="0"/>
              <a:t>Two mechanical waves of the same frequency pass through the same medium. The amplitude of wave A is 3 m, and the amplitude of wave B is 5 m. Which of the following describes the range of amplitudes possible when the 2 waves pass through the medium simultaneously?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3100" dirty="0" smtClean="0"/>
              <a:t>A) Always 4 m </a:t>
            </a:r>
          </a:p>
          <a:p>
            <a:pPr>
              <a:buNone/>
            </a:pPr>
            <a:r>
              <a:rPr lang="en-US" sz="3100" dirty="0" smtClean="0"/>
              <a:t>		B) Between 2 and 8 m </a:t>
            </a:r>
          </a:p>
          <a:p>
            <a:pPr>
              <a:buNone/>
            </a:pPr>
            <a:r>
              <a:rPr lang="en-US" sz="3100" dirty="0" smtClean="0"/>
              <a:t>		C) Between 3 and 5 m </a:t>
            </a:r>
          </a:p>
          <a:p>
            <a:pPr>
              <a:buNone/>
            </a:pPr>
            <a:r>
              <a:rPr lang="en-US" sz="3100" dirty="0" smtClean="0"/>
              <a:t>		D) Between 5 and 8 m </a:t>
            </a:r>
          </a:p>
          <a:p>
            <a:pPr>
              <a:buNone/>
            </a:pPr>
            <a:r>
              <a:rPr lang="en-US" sz="3100" dirty="0" smtClean="0"/>
              <a:t>		E) None of the above</a:t>
            </a:r>
            <a:endParaRPr lang="en-US" sz="3100" dirty="0"/>
          </a:p>
        </p:txBody>
      </p:sp>
      <p:sp>
        <p:nvSpPr>
          <p:cNvPr id="5" name="Rectangle 4"/>
          <p:cNvSpPr/>
          <p:nvPr/>
        </p:nvSpPr>
        <p:spPr>
          <a:xfrm>
            <a:off x="1143000" y="4343400"/>
            <a:ext cx="4114800" cy="3048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second position where all the waveforms intersect, the waveforms are all: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	A) in phase </a:t>
            </a:r>
          </a:p>
          <a:p>
            <a:pPr>
              <a:buNone/>
            </a:pPr>
            <a:r>
              <a:rPr lang="en-US" sz="2400" dirty="0" smtClean="0"/>
              <a:t>		B) out of phase </a:t>
            </a:r>
          </a:p>
          <a:p>
            <a:pPr>
              <a:buNone/>
            </a:pPr>
            <a:r>
              <a:rPr lang="en-US" sz="2400" dirty="0" smtClean="0"/>
              <a:t>		C) at a node </a:t>
            </a:r>
          </a:p>
          <a:p>
            <a:pPr>
              <a:buNone/>
            </a:pPr>
            <a:r>
              <a:rPr lang="en-US" sz="2400" dirty="0" smtClean="0"/>
              <a:t>		D) at maximum amplitude </a:t>
            </a:r>
          </a:p>
          <a:p>
            <a:pPr>
              <a:buNone/>
            </a:pPr>
            <a:r>
              <a:rPr lang="en-US" sz="2400" dirty="0" smtClean="0"/>
              <a:t>		E) None of the above</a:t>
            </a:r>
            <a:endParaRPr lang="en-US" sz="2400" dirty="0"/>
          </a:p>
        </p:txBody>
      </p:sp>
      <p:pic>
        <p:nvPicPr>
          <p:cNvPr id="67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962400"/>
            <a:ext cx="33528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95400" y="4343400"/>
            <a:ext cx="1981200" cy="3048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mass (M = 2.0 kg) slides with speed (v = 4.0 m/s) along a horizontal tabletop with negligible friction. It collides </a:t>
            </a:r>
            <a:r>
              <a:rPr lang="en-US" dirty="0" err="1" smtClean="0"/>
              <a:t>inelastically</a:t>
            </a:r>
            <a:r>
              <a:rPr lang="en-US" dirty="0" smtClean="0"/>
              <a:t> with a bumper plate of mass (m = 0.20 kg) and sticks to the plate. The bumper plate is attached to a horizontal spring fastened to a wall with a spring constant, k = 0.30 N/m. The bumper plate is originally at rest at the spring equilibrium position. What is the period of oscillation of the mass/bumper system?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A) 2.7 s </a:t>
            </a:r>
          </a:p>
          <a:p>
            <a:pPr>
              <a:buNone/>
            </a:pPr>
            <a:r>
              <a:rPr lang="en-US" dirty="0" smtClean="0"/>
              <a:t>		B) 11 s </a:t>
            </a:r>
          </a:p>
          <a:p>
            <a:pPr>
              <a:buNone/>
            </a:pPr>
            <a:r>
              <a:rPr lang="en-US" dirty="0" smtClean="0"/>
              <a:t>		C) 17 s </a:t>
            </a:r>
          </a:p>
          <a:p>
            <a:pPr>
              <a:buNone/>
            </a:pPr>
            <a:r>
              <a:rPr lang="en-US" dirty="0" smtClean="0"/>
              <a:t>		D) 19 s </a:t>
            </a:r>
          </a:p>
          <a:p>
            <a:pPr>
              <a:buNone/>
            </a:pPr>
            <a:r>
              <a:rPr lang="en-US" dirty="0" smtClean="0"/>
              <a:t>		E) None of the above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4572000"/>
            <a:ext cx="1981200" cy="3048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stationary receiver detects a change in frequency of the signal from a jet flying directly away from it at 300 m/s. Which of the following receivers will detect the same change in frequency from a jet moving away at 600 m/s?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400" dirty="0" smtClean="0"/>
              <a:t>A) A receiver moving at 900 m/s in the opposite direction as the jet </a:t>
            </a:r>
          </a:p>
          <a:p>
            <a:pPr>
              <a:buNone/>
            </a:pPr>
            <a:r>
              <a:rPr lang="en-US" sz="2400" dirty="0" smtClean="0"/>
              <a:t>		B) A receiver moving at 300 m/s in the opposite direction as the jet </a:t>
            </a:r>
          </a:p>
          <a:p>
            <a:pPr>
              <a:buNone/>
            </a:pPr>
            <a:r>
              <a:rPr lang="en-US" sz="2400" dirty="0" smtClean="0"/>
              <a:t>		C) A stationary receiver </a:t>
            </a:r>
          </a:p>
          <a:p>
            <a:pPr>
              <a:buNone/>
            </a:pPr>
            <a:r>
              <a:rPr lang="en-US" sz="2400" dirty="0" smtClean="0"/>
              <a:t>		D) A receiver moving at 300 m/s in the same direction as the jet </a:t>
            </a:r>
          </a:p>
          <a:p>
            <a:pPr>
              <a:buNone/>
            </a:pPr>
            <a:r>
              <a:rPr lang="en-US" sz="2400" dirty="0" smtClean="0"/>
              <a:t>		E) None of the above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295400" y="5029200"/>
            <a:ext cx="6858000" cy="3810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17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Sound</a:t>
            </a:r>
          </a:p>
          <a:p>
            <a:pPr lvl="1"/>
            <a:r>
              <a:rPr lang="en-US" dirty="0" smtClean="0"/>
              <a:t>Longitudinal Pressure Waves</a:t>
            </a:r>
          </a:p>
          <a:p>
            <a:pPr lvl="1"/>
            <a:r>
              <a:rPr lang="en-US" dirty="0" smtClean="0"/>
              <a:t>Sound Velocity</a:t>
            </a:r>
          </a:p>
          <a:p>
            <a:pPr lvl="1"/>
            <a:r>
              <a:rPr lang="en-US" dirty="0" smtClean="0"/>
              <a:t>Sound Reflection and Standing Waves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Intensity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Beats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Doppler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the expression for the angular frequency, </a:t>
            </a:r>
            <a:r>
              <a:rPr lang="en-US" i="1" dirty="0" smtClean="0"/>
              <a:t>ω, </a:t>
            </a:r>
            <a:r>
              <a:rPr lang="en-US" dirty="0" smtClean="0"/>
              <a:t>of a pendulum of length</a:t>
            </a:r>
            <a:r>
              <a:rPr lang="en-US" i="1" dirty="0" smtClean="0"/>
              <a:t>, L, </a:t>
            </a:r>
            <a:r>
              <a:rPr lang="en-US" dirty="0" smtClean="0"/>
              <a:t>with a bob on the end of mass</a:t>
            </a:r>
            <a:r>
              <a:rPr lang="en-US" i="1" dirty="0" smtClean="0"/>
              <a:t>, m, </a:t>
            </a:r>
            <a:r>
              <a:rPr lang="en-US" dirty="0" smtClean="0"/>
              <a:t>and at an angle of θ</a:t>
            </a:r>
            <a:r>
              <a:rPr lang="en-US" i="1" dirty="0" smtClean="0"/>
              <a:t>? </a:t>
            </a:r>
          </a:p>
          <a:p>
            <a:endParaRPr lang="en-US" i="1" dirty="0" smtClean="0"/>
          </a:p>
          <a:p>
            <a:pPr>
              <a:buNone/>
            </a:pPr>
            <a:r>
              <a:rPr lang="en-US" dirty="0" smtClean="0"/>
              <a:t>		A) </a:t>
            </a:r>
          </a:p>
          <a:p>
            <a:pPr>
              <a:buNone/>
            </a:pPr>
            <a:r>
              <a:rPr lang="en-US" dirty="0" smtClean="0"/>
              <a:t>		B) </a:t>
            </a:r>
          </a:p>
          <a:p>
            <a:pPr>
              <a:buNone/>
            </a:pPr>
            <a:r>
              <a:rPr lang="en-US" dirty="0" smtClean="0"/>
              <a:t>		C) </a:t>
            </a:r>
          </a:p>
          <a:p>
            <a:pPr>
              <a:buNone/>
            </a:pPr>
            <a:r>
              <a:rPr lang="en-US" dirty="0" smtClean="0"/>
              <a:t>		D) </a:t>
            </a:r>
          </a:p>
          <a:p>
            <a:pPr>
              <a:buNone/>
            </a:pPr>
            <a:r>
              <a:rPr lang="en-US" dirty="0" smtClean="0"/>
              <a:t>		E) None of the above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17700" y="3352800"/>
          <a:ext cx="1206500" cy="2150717"/>
        </p:xfrm>
        <a:graphic>
          <a:graphicData uri="http://schemas.openxmlformats.org/presentationml/2006/ole">
            <p:oleObj spid="_x0000_s675842" name="Equation" r:id="rId4" imgW="583920" imgH="104112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295400" y="4953000"/>
            <a:ext cx="2133600" cy="4572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Which of the following best explains why ultrasonic waves are reflected at boundaries within a human body?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600" dirty="0" smtClean="0"/>
              <a:t>A) Reflections occur at the boundary between objects 		with different shapes. </a:t>
            </a:r>
          </a:p>
          <a:p>
            <a:pPr>
              <a:buNone/>
            </a:pPr>
            <a:r>
              <a:rPr lang="en-US" sz="2600" dirty="0" smtClean="0"/>
              <a:t>		B) Reflections occur at the boundary between objects 		with different densities. </a:t>
            </a:r>
          </a:p>
          <a:p>
            <a:pPr>
              <a:buNone/>
            </a:pPr>
            <a:r>
              <a:rPr lang="en-US" sz="2600" dirty="0" smtClean="0"/>
              <a:t>		C) Reflections occur when the frequency of the ultrasonic 		wave decreases. </a:t>
            </a:r>
          </a:p>
          <a:p>
            <a:pPr>
              <a:buNone/>
            </a:pPr>
            <a:r>
              <a:rPr lang="en-US" sz="2600" dirty="0" smtClean="0"/>
              <a:t>		D) Reflections occur when the frequency of the ultrasonic 		wave increases. </a:t>
            </a:r>
          </a:p>
          <a:p>
            <a:pPr>
              <a:buNone/>
            </a:pPr>
            <a:r>
              <a:rPr lang="en-US" sz="2600" dirty="0" smtClean="0"/>
              <a:t>		E) None of the above</a:t>
            </a: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1371600" y="3962400"/>
            <a:ext cx="7010400" cy="6096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a trumpet is tuned by comparison with a 512-Hz note from a piano, a beat frequency of 4 Hz is produced. The trumpet could have produced which of the following pairs of frequencies?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800" dirty="0" smtClean="0"/>
              <a:t>A) 508 Hz and 516 Hz </a:t>
            </a:r>
          </a:p>
          <a:p>
            <a:pPr>
              <a:buNone/>
            </a:pPr>
            <a:r>
              <a:rPr lang="en-US" sz="2800" dirty="0" smtClean="0"/>
              <a:t>		B) 508 Hz and 512 Hz </a:t>
            </a:r>
          </a:p>
          <a:p>
            <a:pPr>
              <a:buNone/>
            </a:pPr>
            <a:r>
              <a:rPr lang="en-US" sz="2800" dirty="0" smtClean="0"/>
              <a:t>		C) 504 Hz and 508 Hz </a:t>
            </a:r>
          </a:p>
          <a:p>
            <a:pPr>
              <a:buNone/>
            </a:pPr>
            <a:r>
              <a:rPr lang="en-US" sz="2800" dirty="0" smtClean="0"/>
              <a:t>		D) 512 Hz and 516 Hz </a:t>
            </a:r>
          </a:p>
          <a:p>
            <a:pPr>
              <a:buNone/>
            </a:pPr>
            <a:r>
              <a:rPr lang="en-US" sz="2800" dirty="0" smtClean="0"/>
              <a:t>		E) None of the above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371600" y="3962400"/>
            <a:ext cx="3124200" cy="4572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magnitude of the restoring force for a pendulum of length, 3 m, with a bob on the end of mass, 2 kg, and at an angle of 10 degrees</a:t>
            </a:r>
            <a:r>
              <a:rPr lang="en-US" i="1" dirty="0" smtClean="0"/>
              <a:t>? </a:t>
            </a:r>
          </a:p>
          <a:p>
            <a:pPr>
              <a:buNone/>
            </a:pPr>
            <a:endParaRPr lang="en-US" i="1" dirty="0" smtClean="0"/>
          </a:p>
          <a:p>
            <a:pPr lvl="2">
              <a:buNone/>
            </a:pPr>
            <a:r>
              <a:rPr lang="en-US" dirty="0" smtClean="0"/>
              <a:t>A) 20 N</a:t>
            </a:r>
          </a:p>
          <a:p>
            <a:pPr lvl="2">
              <a:buNone/>
            </a:pPr>
            <a:r>
              <a:rPr lang="en-US" dirty="0" smtClean="0"/>
              <a:t>B) 19 N</a:t>
            </a:r>
          </a:p>
          <a:p>
            <a:pPr lvl="2">
              <a:buNone/>
            </a:pPr>
            <a:r>
              <a:rPr lang="en-US" dirty="0" smtClean="0"/>
              <a:t>C) 4 N</a:t>
            </a:r>
          </a:p>
          <a:p>
            <a:pPr lvl="2">
              <a:buNone/>
            </a:pPr>
            <a:r>
              <a:rPr lang="en-US" dirty="0" smtClean="0"/>
              <a:t>D) 3 N</a:t>
            </a:r>
          </a:p>
          <a:p>
            <a:pPr lvl="2">
              <a:buNone/>
            </a:pPr>
            <a:r>
              <a:rPr lang="en-US" dirty="0" smtClean="0"/>
              <a:t>E) None of the above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5181600"/>
            <a:ext cx="1524000" cy="4572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tuning fork how would you tune a piano?</a:t>
            </a:r>
          </a:p>
          <a:p>
            <a:endParaRPr lang="en-US" dirty="0" smtClean="0"/>
          </a:p>
          <a:p>
            <a:r>
              <a:rPr lang="en-US" dirty="0" smtClean="0"/>
              <a:t>Physically, why might it be easier to swim in the ocean than in a lake? Is this the case?</a:t>
            </a:r>
          </a:p>
          <a:p>
            <a:endParaRPr lang="en-US" dirty="0" smtClean="0"/>
          </a:p>
          <a:p>
            <a:r>
              <a:rPr lang="en-US" dirty="0" smtClean="0"/>
              <a:t>Would it be easier to send up a satellite from Mars or the Earth? Why?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the Semester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Introduce you to the physics of motion, force, and energy, AND some of its applications (fluids, waves, gravitation)</a:t>
            </a:r>
          </a:p>
          <a:p>
            <a:pPr marL="514350" indent="-514350">
              <a:buAutoNum type="arabicParenR"/>
            </a:pPr>
            <a:r>
              <a:rPr lang="en-US" dirty="0" smtClean="0"/>
              <a:t>Prepare you for the MCAT</a:t>
            </a:r>
          </a:p>
          <a:p>
            <a:pPr marL="514350" indent="-514350">
              <a:buAutoNum type="arabicParenR"/>
            </a:pPr>
            <a:r>
              <a:rPr lang="en-US" dirty="0" smtClean="0"/>
              <a:t>Show you how physics applies in your every day lives.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Intensity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Intensity is the power per unit area in a wave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1" y="5486400"/>
          <a:ext cx="5715000" cy="1237722"/>
        </p:xfrm>
        <a:graphic>
          <a:graphicData uri="http://schemas.openxmlformats.org/presentationml/2006/ole">
            <p:oleObj spid="_x0000_s627714" name="Equation" r:id="rId4" imgW="1993680" imgH="431640" progId="Equation.3">
              <p:embed/>
            </p:oleObj>
          </a:graphicData>
        </a:graphic>
      </p:graphicFrame>
      <p:pic>
        <p:nvPicPr>
          <p:cNvPr id="424964" name="Picture 4" descr="http://hyperphysics.phy-astr.gsu.edu/hbase/acoustic/imgaco/isc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438400"/>
            <a:ext cx="6172200" cy="288570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57386" y="6611779"/>
            <a:ext cx="37866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http://hyperphysics.phy-astr.gsu.edu/hbase/acoustic/imgaco/isc2.gif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Beats occur when two sine waves (two notes) with very similar frequency interfere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28054" y="3352800"/>
            <a:ext cx="5163146" cy="2667000"/>
            <a:chOff x="1234" y="1568"/>
            <a:chExt cx="3717" cy="1920"/>
          </a:xfrm>
        </p:grpSpPr>
        <p:pic>
          <p:nvPicPr>
            <p:cNvPr id="6" name="Picture 3" descr="Beat-f-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42" y="1570"/>
              <a:ext cx="3410" cy="1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1234" y="1735"/>
              <a:ext cx="3527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1248" y="2431"/>
              <a:ext cx="3527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262" y="3351"/>
              <a:ext cx="3527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4782" y="1568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" pitchFamily="1" charset="0"/>
                </a:rPr>
                <a:t>t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778" y="2284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" pitchFamily="1" charset="0"/>
                </a:rPr>
                <a:t>t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4774" y="3200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" pitchFamily="1" charset="0"/>
                </a:rPr>
                <a:t>t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943600" y="3505200"/>
          <a:ext cx="3028950" cy="1876126"/>
        </p:xfrm>
        <a:graphic>
          <a:graphicData uri="http://schemas.openxmlformats.org/presentationml/2006/ole">
            <p:oleObj spid="_x0000_s637954" name="Equation" r:id="rId5" imgW="1066680" imgH="66024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04800" y="3429000"/>
            <a:ext cx="2968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Discussion: Beats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beat frequency between 440 Hz and 442 Hz? How many beats in 10 seconds?</a:t>
            </a:r>
          </a:p>
          <a:p>
            <a:r>
              <a:rPr lang="en-US" dirty="0" smtClean="0"/>
              <a:t>What is the beat frequency between 440 Hz and 2 Hz? Can you hear this?</a:t>
            </a:r>
          </a:p>
          <a:p>
            <a:r>
              <a:rPr lang="en-US" dirty="0" smtClean="0"/>
              <a:t>Using beats, how would you tune a piano?</a:t>
            </a:r>
          </a:p>
          <a:p>
            <a:r>
              <a:rPr lang="en-US" dirty="0" smtClean="0"/>
              <a:t>Why don’t you get beats when you play two guitar strings?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Doppler Effect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Doppler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Frequency of sound changes when relative velocity changes</a:t>
            </a:r>
          </a:p>
          <a:p>
            <a:pPr lvl="1"/>
            <a:r>
              <a:rPr lang="en-US" sz="2000" dirty="0" smtClean="0"/>
              <a:t>Frequencies on approach sound higher</a:t>
            </a:r>
          </a:p>
          <a:p>
            <a:pPr lvl="1"/>
            <a:r>
              <a:rPr lang="en-US" sz="2000" dirty="0" smtClean="0"/>
              <a:t>Frequencies that recede sound lower</a:t>
            </a:r>
          </a:p>
          <a:p>
            <a:r>
              <a:rPr lang="en-US" sz="2800" dirty="0" smtClean="0"/>
              <a:t>Need to know (source/observer) and (approach/ recede)</a:t>
            </a:r>
            <a:endParaRPr lang="en-US" sz="2800" dirty="0"/>
          </a:p>
        </p:txBody>
      </p:sp>
      <p:pic>
        <p:nvPicPr>
          <p:cNvPr id="6" name="Picture 6" descr="1710a"/>
          <p:cNvPicPr>
            <a:picLocks noChangeAspect="1" noChangeArrowheads="1"/>
          </p:cNvPicPr>
          <p:nvPr/>
        </p:nvPicPr>
        <p:blipFill>
          <a:blip r:embed="rId3" cstate="print"/>
          <a:srcRect b="11882"/>
          <a:stretch>
            <a:fillRect/>
          </a:stretch>
        </p:blipFill>
        <p:spPr bwMode="auto">
          <a:xfrm>
            <a:off x="2374900" y="4038600"/>
            <a:ext cx="43307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Doppler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observer receding then negative</a:t>
            </a:r>
          </a:p>
          <a:p>
            <a:r>
              <a:rPr lang="en-US" dirty="0" smtClean="0"/>
              <a:t>If source receding then negative</a:t>
            </a:r>
          </a:p>
        </p:txBody>
      </p:sp>
      <p:graphicFrame>
        <p:nvGraphicFramePr>
          <p:cNvPr id="659458" name="Object 2"/>
          <p:cNvGraphicFramePr>
            <a:graphicFrameLocks noChangeAspect="1"/>
          </p:cNvGraphicFramePr>
          <p:nvPr/>
        </p:nvGraphicFramePr>
        <p:xfrm>
          <a:off x="2133600" y="3352800"/>
          <a:ext cx="4908550" cy="1243012"/>
        </p:xfrm>
        <a:graphic>
          <a:graphicData uri="http://schemas.openxmlformats.org/presentationml/2006/ole">
            <p:oleObj spid="_x0000_s659458" name="Equation" r:id="rId4" imgW="19047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Tuning Fork </a:t>
            </a:r>
            <a:endParaRPr lang="en-US" dirty="0"/>
          </a:p>
        </p:txBody>
      </p:sp>
      <p:pic>
        <p:nvPicPr>
          <p:cNvPr id="658434" name="Picture 2" descr="http://hyperphysics.phy-astr.gsu.edu/hbase/music/imgmus/tunfor.gif"/>
          <p:cNvPicPr>
            <a:picLocks noChangeAspect="1" noChangeArrowheads="1"/>
          </p:cNvPicPr>
          <p:nvPr/>
        </p:nvPicPr>
        <p:blipFill>
          <a:blip r:embed="rId3" cstate="print"/>
          <a:srcRect t="19704" r="47107"/>
          <a:stretch>
            <a:fillRect/>
          </a:stretch>
        </p:blipFill>
        <p:spPr bwMode="auto">
          <a:xfrm>
            <a:off x="3505200" y="1676400"/>
            <a:ext cx="2209800" cy="465772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" y="6611779"/>
            <a:ext cx="34820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http://hyperphysics.phy-astr.gsu.edu/hbase/music/tunfor.html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9061</TotalTime>
  <Words>983</Words>
  <Application>Microsoft Office PowerPoint</Application>
  <PresentationFormat>On-screen Show (4:3)</PresentationFormat>
  <Paragraphs>196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PHYS16 – Lecture 41</vt:lpstr>
      <vt:lpstr>Ch. 17 Sound</vt:lpstr>
      <vt:lpstr>Sound Intensity</vt:lpstr>
      <vt:lpstr>Beats</vt:lpstr>
      <vt:lpstr>Discussion: Beats</vt:lpstr>
      <vt:lpstr>Doppler Effect</vt:lpstr>
      <vt:lpstr>Doppler Effect</vt:lpstr>
      <vt:lpstr>Doppler Effect</vt:lpstr>
      <vt:lpstr>Demo: Tuning Fork </vt:lpstr>
      <vt:lpstr>Example Question</vt:lpstr>
      <vt:lpstr>Main Points - Sound</vt:lpstr>
      <vt:lpstr>Main Points - Sound</vt:lpstr>
      <vt:lpstr>Review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Essay Question</vt:lpstr>
      <vt:lpstr>Goals for the Semester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Grego</dc:creator>
  <cp:lastModifiedBy>Grego</cp:lastModifiedBy>
  <cp:revision>490</cp:revision>
  <dcterms:created xsi:type="dcterms:W3CDTF">2010-09-09T09:10:07Z</dcterms:created>
  <dcterms:modified xsi:type="dcterms:W3CDTF">2011-05-05T02:01:24Z</dcterms:modified>
</cp:coreProperties>
</file>