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8" r:id="rId2"/>
    <p:sldId id="262" r:id="rId3"/>
    <p:sldId id="263" r:id="rId4"/>
    <p:sldId id="264" r:id="rId5"/>
    <p:sldId id="266" r:id="rId6"/>
    <p:sldId id="267" r:id="rId7"/>
    <p:sldId id="259" r:id="rId8"/>
    <p:sldId id="275" r:id="rId9"/>
    <p:sldId id="288" r:id="rId10"/>
    <p:sldId id="290" r:id="rId11"/>
    <p:sldId id="277" r:id="rId12"/>
    <p:sldId id="285" r:id="rId13"/>
    <p:sldId id="286" r:id="rId14"/>
    <p:sldId id="289" r:id="rId15"/>
    <p:sldId id="291" r:id="rId16"/>
    <p:sldId id="293" r:id="rId17"/>
    <p:sldId id="294" r:id="rId18"/>
    <p:sldId id="295" r:id="rId19"/>
    <p:sldId id="296" r:id="rId20"/>
    <p:sldId id="297" r:id="rId21"/>
    <p:sldId id="298" r:id="rId22"/>
    <p:sldId id="300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C9957-DC0C-442D-B49C-55F2B22ADD2F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05C75-BA31-4FD8-AC78-A79723257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B851-3012-4745-A4FA-5CE6B88337B6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dirty="0" smtClean="0"/>
              <a:t>PHYS16 – Lecture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486400"/>
            <a:ext cx="7162800" cy="1752600"/>
          </a:xfrm>
        </p:spPr>
        <p:txBody>
          <a:bodyPr/>
          <a:lstStyle/>
          <a:p>
            <a:pPr algn="r"/>
            <a:r>
              <a:rPr lang="en-US" dirty="0" smtClean="0"/>
              <a:t>Motion</a:t>
            </a:r>
          </a:p>
          <a:p>
            <a:pPr algn="r"/>
            <a:r>
              <a:rPr lang="en-US" dirty="0" smtClean="0"/>
              <a:t>Ch. 2 Motion in </a:t>
            </a:r>
            <a:r>
              <a:rPr lang="en-US" dirty="0" smtClean="0"/>
              <a:t>1D &amp; </a:t>
            </a:r>
            <a:r>
              <a:rPr lang="en-US" dirty="0" smtClean="0"/>
              <a:t>Ch. 4 Motion in 2D</a:t>
            </a:r>
            <a:endParaRPr lang="en-US" dirty="0"/>
          </a:p>
        </p:txBody>
      </p:sp>
      <p:pic>
        <p:nvPicPr>
          <p:cNvPr id="7" name="Picture 3" descr="science comic strips, comics all about projectile motion, foxtrot comics, foxtrot comics scie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362075"/>
            <a:ext cx="5715000" cy="404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- Constant acceleration</a:t>
            </a:r>
            <a:endParaRPr lang="en-US" dirty="0"/>
          </a:p>
        </p:txBody>
      </p:sp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733425" y="1416050"/>
          <a:ext cx="8174038" cy="4746625"/>
        </p:xfrm>
        <a:graphic>
          <a:graphicData uri="http://schemas.openxmlformats.org/presentationml/2006/ole">
            <p:oleObj spid="_x0000_s86018" name="Equation" r:id="rId4" imgW="157464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Free Fall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Fall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514350" indent="-514350"/>
            <a:r>
              <a:rPr lang="en-US" dirty="0" smtClean="0"/>
              <a:t>Object under Earth’s gravity is in Free Fall</a:t>
            </a:r>
            <a:endParaRPr lang="en-US" dirty="0"/>
          </a:p>
        </p:txBody>
      </p:sp>
      <p:pic>
        <p:nvPicPr>
          <p:cNvPr id="5" name="Picture 2" descr="http://www.bkpc.co.uk/freefall.jpg"/>
          <p:cNvPicPr>
            <a:picLocks noChangeAspect="1" noChangeArrowheads="1"/>
          </p:cNvPicPr>
          <p:nvPr/>
        </p:nvPicPr>
        <p:blipFill>
          <a:blip r:embed="rId3" cstate="print"/>
          <a:srcRect l="15038" t="28235" r="14649" b="15294"/>
          <a:stretch>
            <a:fillRect/>
          </a:stretch>
        </p:blipFill>
        <p:spPr bwMode="auto">
          <a:xfrm>
            <a:off x="1219200" y="2393950"/>
            <a:ext cx="6477000" cy="377825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6611779"/>
            <a:ext cx="201208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/>
              <a:t>http://www.bkpc.co.uk/freefall.jpg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Fall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sky diver falls from 1 km. How long before they hit the ground?</a:t>
            </a:r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dirty="0" smtClean="0"/>
              <a:t>You throw a ball up with a velocity of 5 m/s along positive y, what is the velocity of the ball right before you catch it?</a:t>
            </a:r>
          </a:p>
          <a:p>
            <a:r>
              <a:rPr lang="en-US" dirty="0" smtClean="0"/>
              <a:t>You throw a ball up with 10 m/s and another down with 10 m/s. At the ground, which ball is going faster?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488668"/>
            <a:ext cx="201208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/>
              <a:t>http://www.bkpc.co.uk/freefall.jpg</a:t>
            </a:r>
            <a:endParaRPr lang="en-US" sz="1000" dirty="0"/>
          </a:p>
        </p:txBody>
      </p:sp>
      <p:pic>
        <p:nvPicPr>
          <p:cNvPr id="81922" name="Picture 2" descr="http://www.bkpc.co.uk/freefall.jpg"/>
          <p:cNvPicPr>
            <a:picLocks noChangeAspect="1" noChangeArrowheads="1"/>
          </p:cNvPicPr>
          <p:nvPr/>
        </p:nvPicPr>
        <p:blipFill>
          <a:blip r:embed="rId3" cstate="print"/>
          <a:srcRect l="15038" t="28235" r="14649" b="15294"/>
          <a:stretch>
            <a:fillRect/>
          </a:stretch>
        </p:blipFill>
        <p:spPr bwMode="auto">
          <a:xfrm>
            <a:off x="6324600" y="2286000"/>
            <a:ext cx="1828800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a feather and a penny. The feather has a smaller mass than the penny. If they are dropped from the same height which will hit the ground first?</a:t>
            </a:r>
            <a:endParaRPr lang="en-US" dirty="0"/>
          </a:p>
        </p:txBody>
      </p:sp>
      <p:pic>
        <p:nvPicPr>
          <p:cNvPr id="4" name="Picture 3" descr="penny vs feath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3352800"/>
            <a:ext cx="2514600" cy="330565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53000" y="6611779"/>
            <a:ext cx="17636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http://panda.unm.edu/demos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smtClean="0"/>
              <a:t>Other 1D Motion - Cars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Lingenfelter</a:t>
            </a:r>
            <a:r>
              <a:rPr lang="en-US" dirty="0" smtClean="0"/>
              <a:t> Corvette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it really do 0 to 60 mph in 1.97 s?</a:t>
            </a:r>
          </a:p>
          <a:p>
            <a:r>
              <a:rPr lang="en-US" dirty="0" smtClean="0"/>
              <a:t>Let’s calculate some #’s to see if it is </a:t>
            </a:r>
            <a:r>
              <a:rPr lang="en-US" dirty="0" smtClean="0"/>
              <a:t>reasonable – assume constant acceleration</a:t>
            </a:r>
            <a:endParaRPr lang="en-US" dirty="0"/>
          </a:p>
        </p:txBody>
      </p:sp>
      <p:pic>
        <p:nvPicPr>
          <p:cNvPr id="4" name="Picture 2" descr="http://t2.gstatic.com/images?q=tbn:ANd9GcQcmyY4k_oFkD7mYkZkoMn6LqsHldyIHn7rIq8oQEbLL9ieslw&amp;t=1&amp;usg=__Is399Qz3-m1_rflRsMfG9Eg3QqM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4715" y="3352800"/>
            <a:ext cx="5102885" cy="3352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19800" y="6324600"/>
            <a:ext cx="14638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http://Z06-corvette.com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Lingenfelter</a:t>
            </a:r>
            <a:r>
              <a:rPr lang="en-US" dirty="0" smtClean="0"/>
              <a:t> – 0 to 60 mph in 1.97 s</a:t>
            </a:r>
            <a:endParaRPr lang="en-US" dirty="0"/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976313" y="1600200"/>
          <a:ext cx="4302125" cy="2073275"/>
        </p:xfrm>
        <a:graphic>
          <a:graphicData uri="http://schemas.openxmlformats.org/presentationml/2006/ole">
            <p:oleObj spid="_x0000_s87042" name="Equation" r:id="rId4" imgW="1790640" imgH="863280" progId="Equation.3">
              <p:embed/>
            </p:oleObj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676275" y="4114800"/>
          <a:ext cx="8239125" cy="2197100"/>
        </p:xfrm>
        <a:graphic>
          <a:graphicData uri="http://schemas.openxmlformats.org/presentationml/2006/ole">
            <p:oleObj spid="_x0000_s87043" name="Equation" r:id="rId5" imgW="342900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Stock Car – 0 to 333. 2 mph in ¼ mile</a:t>
            </a:r>
            <a:endParaRPr lang="en-US" dirty="0"/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747713" y="1539875"/>
          <a:ext cx="4759325" cy="2195513"/>
        </p:xfrm>
        <a:graphic>
          <a:graphicData uri="http://schemas.openxmlformats.org/presentationml/2006/ole">
            <p:oleObj spid="_x0000_s88066" name="Equation" r:id="rId4" imgW="1981080" imgH="914400" progId="Equation.3">
              <p:embed/>
            </p:oleObj>
          </a:graphicData>
        </a:graphic>
      </p:graphicFrame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869950" y="4068763"/>
          <a:ext cx="6710363" cy="2289175"/>
        </p:xfrm>
        <a:graphic>
          <a:graphicData uri="http://schemas.openxmlformats.org/presentationml/2006/ole">
            <p:oleObj spid="_x0000_s88067" name="Equation" r:id="rId5" imgW="2793960" imgH="952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C6 Corvette – 0 to 60 mph in 4.2 s</a:t>
            </a:r>
            <a:endParaRPr lang="en-US" dirty="0"/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782637" y="4127500"/>
          <a:ext cx="7904163" cy="2197100"/>
        </p:xfrm>
        <a:graphic>
          <a:graphicData uri="http://schemas.openxmlformats.org/presentationml/2006/ole">
            <p:oleObj spid="_x0000_s89090" name="Equation" r:id="rId4" imgW="3288960" imgH="914400" progId="Equation.3">
              <p:embed/>
            </p:oleObj>
          </a:graphicData>
        </a:graphic>
      </p:graphicFrame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1082675" y="1570038"/>
          <a:ext cx="4089400" cy="2133600"/>
        </p:xfrm>
        <a:graphic>
          <a:graphicData uri="http://schemas.openxmlformats.org/presentationml/2006/ole">
            <p:oleObj spid="_x0000_s89091" name="Equation" r:id="rId5" imgW="170172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Review Questions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sz="2400" dirty="0" smtClean="0"/>
              <a:t>Let’s say we make a measurement of our position with 3 different GPS devices (GPS watch, GPS phone, and a car GPS) and we know that we are right next to the bank (</a:t>
            </a:r>
            <a:r>
              <a:rPr lang="en-US" sz="2400" dirty="0" smtClean="0">
                <a:solidFill>
                  <a:srgbClr val="FF0000"/>
                </a:solidFill>
              </a:rPr>
              <a:t>red x</a:t>
            </a:r>
            <a:r>
              <a:rPr lang="en-US" sz="2400" dirty="0" smtClean="0"/>
              <a:t>). Which GPS is the most </a:t>
            </a:r>
            <a:r>
              <a:rPr lang="en-US" sz="2400" b="1" dirty="0" smtClean="0"/>
              <a:t>ACCURATE</a:t>
            </a:r>
            <a:r>
              <a:rPr lang="en-US" sz="2400" dirty="0" smtClean="0"/>
              <a:t>?</a:t>
            </a:r>
          </a:p>
          <a:p>
            <a:pPr marL="0">
              <a:buNone/>
            </a:pPr>
            <a:endParaRPr lang="en-US" sz="2400" dirty="0" smtClean="0"/>
          </a:p>
          <a:p>
            <a:pPr marL="114300" indent="-457200">
              <a:buAutoNum type="alphaUcPeriod"/>
            </a:pPr>
            <a:r>
              <a:rPr lang="en-US" sz="2400" dirty="0" smtClean="0"/>
              <a:t>GPS watch</a:t>
            </a:r>
          </a:p>
          <a:p>
            <a:pPr marL="114300" indent="-457200">
              <a:buAutoNum type="alphaUcPeriod"/>
            </a:pPr>
            <a:r>
              <a:rPr lang="en-US" sz="2400" dirty="0" smtClean="0"/>
              <a:t>GPS phone</a:t>
            </a:r>
          </a:p>
          <a:p>
            <a:pPr marL="114300" indent="-457200">
              <a:buAutoNum type="alphaUcPeriod"/>
            </a:pPr>
            <a:r>
              <a:rPr lang="en-US" sz="2400" dirty="0" smtClean="0"/>
              <a:t>Car GPS</a:t>
            </a:r>
          </a:p>
          <a:p>
            <a:pPr>
              <a:buNone/>
            </a:pP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429000" y="5638800"/>
            <a:ext cx="525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29000" y="6400800"/>
            <a:ext cx="525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29000" y="6019800"/>
            <a:ext cx="5257800" cy="0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be 15"/>
          <p:cNvSpPr/>
          <p:nvPr/>
        </p:nvSpPr>
        <p:spPr>
          <a:xfrm>
            <a:off x="4114800" y="3429000"/>
            <a:ext cx="1219200" cy="1600200"/>
          </a:xfrm>
          <a:prstGeom prst="cub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  <a:endParaRPr lang="en-US" dirty="0"/>
          </a:p>
        </p:txBody>
      </p:sp>
      <p:sp>
        <p:nvSpPr>
          <p:cNvPr id="17" name="Cube 16"/>
          <p:cNvSpPr/>
          <p:nvPr/>
        </p:nvSpPr>
        <p:spPr>
          <a:xfrm>
            <a:off x="5410200" y="3962400"/>
            <a:ext cx="3048000" cy="990600"/>
          </a:xfrm>
          <a:prstGeom prst="cub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GROCERY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Multiply 17"/>
          <p:cNvSpPr/>
          <p:nvPr/>
        </p:nvSpPr>
        <p:spPr>
          <a:xfrm>
            <a:off x="4114800" y="4953000"/>
            <a:ext cx="685800" cy="6858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438400" y="3657600"/>
            <a:ext cx="304800" cy="304800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2438400" y="4114800"/>
            <a:ext cx="304800" cy="304800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art 21"/>
          <p:cNvSpPr/>
          <p:nvPr/>
        </p:nvSpPr>
        <p:spPr>
          <a:xfrm>
            <a:off x="2209800" y="4572000"/>
            <a:ext cx="381000" cy="3048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4572000" y="5181600"/>
            <a:ext cx="304800" cy="304800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>
            <a:off x="3276600" y="6553200"/>
            <a:ext cx="304800" cy="304800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>
            <a:off x="8305800" y="5257800"/>
            <a:ext cx="304800" cy="304800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Heart 25"/>
          <p:cNvSpPr/>
          <p:nvPr/>
        </p:nvSpPr>
        <p:spPr>
          <a:xfrm>
            <a:off x="6324600" y="5715000"/>
            <a:ext cx="381000" cy="3048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Heart 26"/>
          <p:cNvSpPr/>
          <p:nvPr/>
        </p:nvSpPr>
        <p:spPr>
          <a:xfrm>
            <a:off x="5867400" y="6096000"/>
            <a:ext cx="381000" cy="3048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Heart 27"/>
          <p:cNvSpPr/>
          <p:nvPr/>
        </p:nvSpPr>
        <p:spPr>
          <a:xfrm>
            <a:off x="5943600" y="5638800"/>
            <a:ext cx="381000" cy="3048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733800" y="5029200"/>
            <a:ext cx="304800" cy="304800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419600" y="5791200"/>
            <a:ext cx="304800" cy="304800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029200" y="5181600"/>
            <a:ext cx="304800" cy="304800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81000" y="3581400"/>
            <a:ext cx="2438400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smtClean="0"/>
              <a:t>2D Motion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axis is independent.</a:t>
            </a:r>
          </a:p>
          <a:p>
            <a:r>
              <a:rPr lang="en-US" dirty="0" smtClean="0"/>
              <a:t>So use kinematic equations in x and in y</a:t>
            </a:r>
          </a:p>
          <a:p>
            <a:r>
              <a:rPr lang="en-US" dirty="0" smtClean="0"/>
              <a:t>Demo: train and ball…</a:t>
            </a:r>
          </a:p>
          <a:p>
            <a:endParaRPr lang="en-US" dirty="0"/>
          </a:p>
        </p:txBody>
      </p:sp>
      <p:sp>
        <p:nvSpPr>
          <p:cNvPr id="91138" name="AutoShape 2" descr="http://zebu.uoregon.edu/1998/ph101/tb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0" name="AutoShape 4" descr="http://zebu.uoregon.edu/1998/ph101/tb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train pic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3639787"/>
            <a:ext cx="3505200" cy="2913413"/>
          </a:xfrm>
          <a:prstGeom prst="rect">
            <a:avLst/>
          </a:prstGeom>
        </p:spPr>
      </p:pic>
      <p:sp>
        <p:nvSpPr>
          <p:cNvPr id="91142" name="AutoShape 6" descr="http://zebu.uoregon.edu/1998/ph101/tb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4" name="AutoShape 8" descr="http://zebu.uoregon.edu/1998/ph101/tb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Projectile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 under both free fall in the vertical direction and a horizontal component</a:t>
            </a:r>
          </a:p>
          <a:p>
            <a:r>
              <a:rPr lang="en-US" dirty="0" smtClean="0"/>
              <a:t>Path or trajectory is a parabola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1138" name="AutoShape 2" descr="http://zebu.uoregon.edu/1998/ph101/tb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0" name="AutoShape 4" descr="http://zebu.uoregon.edu/1998/ph101/tb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2" name="AutoShape 6" descr="http://zebu.uoregon.edu/1998/ph101/tb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4" name="AutoShape 8" descr="http://zebu.uoregon.edu/1998/ph101/tb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projectil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1200" y="3581400"/>
            <a:ext cx="5181600" cy="27803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535579"/>
            <a:ext cx="48045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http://img.sparknotes.com/content/testprep/bookimgs/sat2/physics/0012/projectile.gif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1D Motion</a:t>
            </a:r>
          </a:p>
          <a:p>
            <a:pPr lvl="1"/>
            <a:r>
              <a:rPr lang="en-US" dirty="0" smtClean="0"/>
              <a:t>Free fall – constant acceleration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ars – sometimes constant acceleration</a:t>
            </a:r>
            <a:endParaRPr lang="en-US" dirty="0" smtClean="0"/>
          </a:p>
          <a:p>
            <a:r>
              <a:rPr lang="en-US" dirty="0" smtClean="0"/>
              <a:t>2D Motion</a:t>
            </a:r>
          </a:p>
          <a:p>
            <a:pPr lvl="1"/>
            <a:r>
              <a:rPr lang="en-US" dirty="0" smtClean="0"/>
              <a:t>Projectile motion – constant acceleration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Use the kinematic equations!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Review Questions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sz="2400" dirty="0" smtClean="0"/>
              <a:t>Let’s say we make a measurement of our position with 3 different GPS devices (GPS watch, GPS phone, and a car GPS) and we know that we are right next to the bank (</a:t>
            </a:r>
            <a:r>
              <a:rPr lang="en-US" sz="2400" dirty="0" smtClean="0">
                <a:solidFill>
                  <a:srgbClr val="FF0000"/>
                </a:solidFill>
              </a:rPr>
              <a:t>red x</a:t>
            </a:r>
            <a:r>
              <a:rPr lang="en-US" sz="2400" dirty="0" smtClean="0"/>
              <a:t>). Which GPS is the most </a:t>
            </a:r>
            <a:r>
              <a:rPr lang="en-US" sz="2400" b="1" dirty="0" smtClean="0"/>
              <a:t>PRECISE</a:t>
            </a:r>
            <a:r>
              <a:rPr lang="en-US" sz="2400" dirty="0" smtClean="0"/>
              <a:t>?</a:t>
            </a:r>
          </a:p>
          <a:p>
            <a:pPr marL="0">
              <a:buNone/>
            </a:pPr>
            <a:endParaRPr lang="en-US" sz="2400" dirty="0" smtClean="0"/>
          </a:p>
          <a:p>
            <a:pPr marL="114300" indent="-457200">
              <a:buAutoNum type="alphaUcPeriod"/>
            </a:pPr>
            <a:r>
              <a:rPr lang="en-US" sz="2400" dirty="0" smtClean="0"/>
              <a:t>GPS watch</a:t>
            </a:r>
          </a:p>
          <a:p>
            <a:pPr marL="114300" indent="-457200">
              <a:buAutoNum type="alphaUcPeriod"/>
            </a:pPr>
            <a:r>
              <a:rPr lang="en-US" sz="2400" dirty="0" smtClean="0"/>
              <a:t>GPS phone</a:t>
            </a:r>
          </a:p>
          <a:p>
            <a:pPr marL="114300" indent="-457200">
              <a:buAutoNum type="alphaUcPeriod"/>
            </a:pPr>
            <a:r>
              <a:rPr lang="en-US" sz="2400" dirty="0" smtClean="0"/>
              <a:t>Car GPS</a:t>
            </a:r>
          </a:p>
          <a:p>
            <a:pPr>
              <a:buNone/>
            </a:pP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429000" y="5638800"/>
            <a:ext cx="525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29000" y="6400800"/>
            <a:ext cx="525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29000" y="6019800"/>
            <a:ext cx="5257800" cy="0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be 15"/>
          <p:cNvSpPr/>
          <p:nvPr/>
        </p:nvSpPr>
        <p:spPr>
          <a:xfrm>
            <a:off x="4114800" y="3429000"/>
            <a:ext cx="1219200" cy="1600200"/>
          </a:xfrm>
          <a:prstGeom prst="cub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  <a:endParaRPr lang="en-US" dirty="0"/>
          </a:p>
        </p:txBody>
      </p:sp>
      <p:sp>
        <p:nvSpPr>
          <p:cNvPr id="17" name="Cube 16"/>
          <p:cNvSpPr/>
          <p:nvPr/>
        </p:nvSpPr>
        <p:spPr>
          <a:xfrm>
            <a:off x="5410200" y="3962400"/>
            <a:ext cx="3048000" cy="990600"/>
          </a:xfrm>
          <a:prstGeom prst="cub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GROCERY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Multiply 17"/>
          <p:cNvSpPr/>
          <p:nvPr/>
        </p:nvSpPr>
        <p:spPr>
          <a:xfrm>
            <a:off x="4114800" y="4953000"/>
            <a:ext cx="685800" cy="6858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438400" y="3657600"/>
            <a:ext cx="304800" cy="304800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2438400" y="4114800"/>
            <a:ext cx="304800" cy="304800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art 21"/>
          <p:cNvSpPr/>
          <p:nvPr/>
        </p:nvSpPr>
        <p:spPr>
          <a:xfrm>
            <a:off x="2209800" y="4572000"/>
            <a:ext cx="381000" cy="3048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4572000" y="5181600"/>
            <a:ext cx="304800" cy="304800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>
            <a:off x="3276600" y="6553200"/>
            <a:ext cx="304800" cy="304800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>
            <a:off x="8305800" y="5257800"/>
            <a:ext cx="304800" cy="304800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Heart 25"/>
          <p:cNvSpPr/>
          <p:nvPr/>
        </p:nvSpPr>
        <p:spPr>
          <a:xfrm>
            <a:off x="6324600" y="5715000"/>
            <a:ext cx="381000" cy="3048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Heart 26"/>
          <p:cNvSpPr/>
          <p:nvPr/>
        </p:nvSpPr>
        <p:spPr>
          <a:xfrm>
            <a:off x="5867400" y="6096000"/>
            <a:ext cx="381000" cy="3048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Heart 27"/>
          <p:cNvSpPr/>
          <p:nvPr/>
        </p:nvSpPr>
        <p:spPr>
          <a:xfrm>
            <a:off x="5943600" y="5638800"/>
            <a:ext cx="381000" cy="3048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733800" y="5029200"/>
            <a:ext cx="304800" cy="304800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419600" y="5791200"/>
            <a:ext cx="304800" cy="304800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029200" y="5181600"/>
            <a:ext cx="304800" cy="304800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81000" y="4495800"/>
            <a:ext cx="2438400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Review Questions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>
              <a:buNone/>
            </a:pPr>
            <a:r>
              <a:rPr lang="en-US" sz="2400" dirty="0" smtClean="0"/>
              <a:t>A problem asks you to find the pressure (P) a piston exerts given a force (F) of 23.7 N and a length (l) and width (w) of the piston of 11 cm and 0.001 km, respectively. The equation that governs this is P=F/(</a:t>
            </a:r>
            <a:r>
              <a:rPr lang="en-US" sz="2400" dirty="0" err="1" smtClean="0"/>
              <a:t>lw</a:t>
            </a:r>
            <a:r>
              <a:rPr lang="en-US" sz="2400" dirty="0" smtClean="0"/>
              <a:t>). How </a:t>
            </a:r>
            <a:r>
              <a:rPr lang="en-US" sz="2400" b="1" dirty="0" smtClean="0"/>
              <a:t>many</a:t>
            </a:r>
            <a:r>
              <a:rPr lang="en-US" sz="2400" dirty="0" smtClean="0"/>
              <a:t> significant digits should you enter in your answer?</a:t>
            </a:r>
          </a:p>
          <a:p>
            <a:pPr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A. 1</a:t>
            </a:r>
          </a:p>
          <a:p>
            <a:pPr marL="514350" indent="-514350">
              <a:buNone/>
            </a:pPr>
            <a:r>
              <a:rPr lang="en-US" sz="2400" dirty="0" smtClean="0"/>
              <a:t>B. 2</a:t>
            </a:r>
          </a:p>
          <a:p>
            <a:pPr marL="514350" indent="-514350">
              <a:buNone/>
            </a:pPr>
            <a:r>
              <a:rPr lang="en-US" sz="2400" dirty="0" smtClean="0"/>
              <a:t>C. 3</a:t>
            </a:r>
          </a:p>
          <a:p>
            <a:pPr marL="514350" indent="-514350">
              <a:buNone/>
            </a:pPr>
            <a:r>
              <a:rPr lang="en-US" sz="2400" dirty="0" smtClean="0"/>
              <a:t>D. 4</a:t>
            </a:r>
          </a:p>
          <a:p>
            <a:pPr marL="514350" indent="-514350">
              <a:buNone/>
            </a:pPr>
            <a:r>
              <a:rPr lang="en-US" sz="2400" dirty="0" smtClean="0"/>
              <a:t>E. There is not enough information.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04800" y="3962400"/>
            <a:ext cx="990600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Review Questions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>
              <a:buNone/>
            </a:pPr>
            <a:r>
              <a:rPr lang="en-US" sz="2400" dirty="0" smtClean="0"/>
              <a:t>A problem asks you to find the pressure (P) a piston exerts given a force (F) of 23.7 lbs and a length (l) and width (w) of the piston of 11 in and 0.001 in, respectively. The equation that governs this is P=F/(</a:t>
            </a:r>
            <a:r>
              <a:rPr lang="en-US" sz="2400" dirty="0" err="1" smtClean="0"/>
              <a:t>lw</a:t>
            </a:r>
            <a:r>
              <a:rPr lang="en-US" sz="2400" dirty="0" smtClean="0"/>
              <a:t>). What are the </a:t>
            </a:r>
            <a:r>
              <a:rPr lang="en-US" sz="2400" b="1" dirty="0" smtClean="0"/>
              <a:t>units</a:t>
            </a:r>
            <a:r>
              <a:rPr lang="en-US" sz="2400" dirty="0" smtClean="0"/>
              <a:t> of pressure?</a:t>
            </a:r>
          </a:p>
          <a:p>
            <a:pPr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A.lbs</a:t>
            </a:r>
          </a:p>
          <a:p>
            <a:pPr marL="514350" indent="-514350">
              <a:buNone/>
            </a:pPr>
            <a:r>
              <a:rPr lang="en-US" sz="2400" dirty="0" smtClean="0"/>
              <a:t>B. in</a:t>
            </a:r>
          </a:p>
          <a:p>
            <a:pPr marL="514350" indent="-514350">
              <a:buNone/>
            </a:pPr>
            <a:r>
              <a:rPr lang="en-US" sz="2400" dirty="0" smtClean="0"/>
              <a:t>C. lbs/in</a:t>
            </a:r>
          </a:p>
          <a:p>
            <a:pPr marL="514350" indent="-514350">
              <a:buNone/>
            </a:pPr>
            <a:r>
              <a:rPr lang="en-US" sz="2400" dirty="0" smtClean="0"/>
              <a:t>D. lbs/(in^2)</a:t>
            </a:r>
          </a:p>
          <a:p>
            <a:pPr marL="514350" indent="-514350">
              <a:buNone/>
            </a:pPr>
            <a:r>
              <a:rPr lang="en-US" sz="2400" dirty="0" smtClean="0"/>
              <a:t>E. There is not enough information.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04800" y="4876800"/>
            <a:ext cx="2133600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Review Questions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is the value for </a:t>
            </a:r>
            <a:r>
              <a:rPr lang="en-US" b="1" dirty="0" smtClean="0"/>
              <a:t>V</a:t>
            </a:r>
            <a:r>
              <a:rPr lang="en-US" b="1" baseline="-25000" dirty="0" smtClean="0"/>
              <a:t>3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smtClean="0"/>
              <a:t>(4,4)</a:t>
            </a:r>
          </a:p>
          <a:p>
            <a:pPr marL="514350" indent="-514350">
              <a:buAutoNum type="alphaUcPeriod"/>
            </a:pPr>
            <a:r>
              <a:rPr lang="en-US" dirty="0" smtClean="0"/>
              <a:t>(-2,2)</a:t>
            </a:r>
          </a:p>
          <a:p>
            <a:pPr marL="514350" indent="-514350">
              <a:buAutoNum type="alphaUcPeriod"/>
            </a:pPr>
            <a:r>
              <a:rPr lang="en-US" dirty="0" smtClean="0"/>
              <a:t>(2,-2)</a:t>
            </a:r>
          </a:p>
          <a:p>
            <a:pPr marL="514350" indent="-514350">
              <a:buAutoNum type="alphaUcPeriod"/>
            </a:pPr>
            <a:r>
              <a:rPr lang="en-US" dirty="0" smtClean="0"/>
              <a:t>(3,3)</a:t>
            </a:r>
          </a:p>
          <a:p>
            <a:pPr marL="514350" indent="-514350">
              <a:buAutoNum type="alphaUcPeriod"/>
            </a:pPr>
            <a:r>
              <a:rPr lang="en-US" dirty="0" smtClean="0"/>
              <a:t>(4,3)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2476500" y="3162300"/>
            <a:ext cx="3200400" cy="25146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819400" y="5105400"/>
            <a:ext cx="213360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4076700" y="3848100"/>
            <a:ext cx="2133600" cy="381000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71800" y="3657600"/>
            <a:ext cx="962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V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=?</a:t>
            </a:r>
            <a:endParaRPr lang="en-US" sz="32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0" y="3962400"/>
            <a:ext cx="1643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V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= (1,3)</a:t>
            </a:r>
            <a:endParaRPr lang="en-US" sz="3200" b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4038600" y="5638800"/>
            <a:ext cx="1643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V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= (3,1)</a:t>
            </a:r>
            <a:endParaRPr lang="en-US" sz="3200" b="1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381000" y="2819400"/>
            <a:ext cx="1828800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Ch. 2 Motion in 1D</a:t>
            </a:r>
          </a:p>
          <a:p>
            <a:pPr lvl="1"/>
            <a:r>
              <a:rPr lang="en-US" dirty="0" smtClean="0"/>
              <a:t>Position, Velocity, and Acceleration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Free Fall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Ch. 4 Motion in 2D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Projectile Motion</a:t>
            </a:r>
          </a:p>
          <a:p>
            <a:pPr lvl="1"/>
            <a:r>
              <a:rPr lang="en-US" dirty="0" smtClean="0"/>
              <a:t>Relative Motion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- Motion </a:t>
            </a:r>
            <a:r>
              <a:rPr lang="en-US" dirty="0" smtClean="0"/>
              <a:t>p</a:t>
            </a:r>
            <a:r>
              <a:rPr lang="en-US" dirty="0" smtClean="0"/>
              <a:t>re-question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 0.50 kg </a:t>
            </a:r>
            <a:r>
              <a:rPr lang="en-US" dirty="0" smtClean="0"/>
              <a:t>ping-pong ball and a 2.0 kg </a:t>
            </a:r>
            <a:r>
              <a:rPr lang="en-US" dirty="0" smtClean="0"/>
              <a:t>tennis </a:t>
            </a:r>
            <a:r>
              <a:rPr lang="en-US" dirty="0" smtClean="0"/>
              <a:t>ball are dropped from 2 m, </a:t>
            </a:r>
            <a:r>
              <a:rPr lang="en-US" dirty="0" smtClean="0"/>
              <a:t>ignoring air resistance, which ball will hit the ground first?</a:t>
            </a:r>
            <a:r>
              <a:rPr lang="en-US" dirty="0" smtClean="0"/>
              <a:t> (g=9.8 </a:t>
            </a:r>
            <a:r>
              <a:rPr lang="en-US" dirty="0" smtClean="0"/>
              <a:t>m/s</a:t>
            </a:r>
            <a:r>
              <a:rPr lang="en-US" baseline="30000" dirty="0" smtClean="0"/>
              <a:t>2</a:t>
            </a:r>
            <a:r>
              <a:rPr lang="en-US" dirty="0" smtClean="0"/>
              <a:t>.)</a:t>
            </a:r>
          </a:p>
          <a:p>
            <a:pPr>
              <a:buNone/>
            </a:pPr>
            <a:r>
              <a:rPr lang="en-US" dirty="0" smtClean="0"/>
              <a:t>		A) </a:t>
            </a:r>
            <a:r>
              <a:rPr lang="en-US" dirty="0" smtClean="0"/>
              <a:t>The ping-pong ball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B) </a:t>
            </a:r>
            <a:r>
              <a:rPr lang="en-US" dirty="0" smtClean="0"/>
              <a:t>The tennis ball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C) </a:t>
            </a:r>
            <a:r>
              <a:rPr lang="en-US" dirty="0" smtClean="0"/>
              <a:t>Both hit at the same time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/>
              <a:t>D) </a:t>
            </a:r>
            <a:r>
              <a:rPr lang="en-US" dirty="0" smtClean="0"/>
              <a:t>None of the above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tennis and ping po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3276600"/>
            <a:ext cx="2466975" cy="1847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53200"/>
            <a:ext cx="45015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http://www.sz-wholesale.com/uploadFiles/upimg9%5CPU-tennis-balls_172249.jpg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 - Process of solving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Read the problem carefully!</a:t>
            </a:r>
          </a:p>
          <a:p>
            <a:pPr marL="514350" indent="-514350">
              <a:buAutoNum type="arabicParenR"/>
            </a:pPr>
            <a:r>
              <a:rPr lang="en-US" dirty="0" smtClean="0"/>
              <a:t>Draw a picture</a:t>
            </a:r>
          </a:p>
          <a:p>
            <a:pPr marL="514350" indent="-514350">
              <a:buAutoNum type="arabicParenR"/>
            </a:pPr>
            <a:r>
              <a:rPr lang="en-US" dirty="0" smtClean="0"/>
              <a:t>Write down the given quantities</a:t>
            </a:r>
          </a:p>
          <a:p>
            <a:pPr marL="514350" indent="-514350">
              <a:buAutoNum type="arabicParenR"/>
            </a:pPr>
            <a:r>
              <a:rPr lang="en-US" dirty="0" smtClean="0"/>
              <a:t>Write down what you should solve for</a:t>
            </a:r>
          </a:p>
          <a:p>
            <a:pPr marL="514350" indent="-514350">
              <a:buAutoNum type="arabicParenR"/>
            </a:pPr>
            <a:r>
              <a:rPr lang="en-US" dirty="0" smtClean="0"/>
              <a:t>Identify the eqns./concepts you should use</a:t>
            </a:r>
          </a:p>
          <a:p>
            <a:pPr marL="514350" indent="-514350">
              <a:buAutoNum type="arabicParenR"/>
            </a:pPr>
            <a:r>
              <a:rPr lang="en-US" dirty="0" smtClean="0"/>
              <a:t>Do the math and solve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4572000"/>
            <a:ext cx="82296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758</Words>
  <Application>Microsoft Office PowerPoint</Application>
  <PresentationFormat>On-screen Show (4:3)</PresentationFormat>
  <Paragraphs>131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Microsoft Equation 3.0</vt:lpstr>
      <vt:lpstr>PHYS16 – Lecture 5</vt:lpstr>
      <vt:lpstr>Math Review Questions 1</vt:lpstr>
      <vt:lpstr>Math Review Questions 2</vt:lpstr>
      <vt:lpstr>Math Review Questions 3</vt:lpstr>
      <vt:lpstr>Math Review Questions 4</vt:lpstr>
      <vt:lpstr>Math Review Questions 5</vt:lpstr>
      <vt:lpstr>Motion</vt:lpstr>
      <vt:lpstr>Intro - Motion pre-question</vt:lpstr>
      <vt:lpstr>Intro - Process of solving problems</vt:lpstr>
      <vt:lpstr>Intro - Constant acceleration</vt:lpstr>
      <vt:lpstr>Free Fall</vt:lpstr>
      <vt:lpstr>Free Fall</vt:lpstr>
      <vt:lpstr>Free Fall Examples</vt:lpstr>
      <vt:lpstr>Challenge Question</vt:lpstr>
      <vt:lpstr>Other 1D Motion - Cars</vt:lpstr>
      <vt:lpstr>Lingenfelter Corvette</vt:lpstr>
      <vt:lpstr>Lingenfelter – 0 to 60 mph in 1.97 s</vt:lpstr>
      <vt:lpstr>Stock Car – 0 to 333. 2 mph in ¼ mile</vt:lpstr>
      <vt:lpstr>C6 Corvette – 0 to 60 mph in 4.2 s</vt:lpstr>
      <vt:lpstr>2D Motion</vt:lpstr>
      <vt:lpstr>2D Motion</vt:lpstr>
      <vt:lpstr>Projectile Motion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Grego</dc:creator>
  <cp:lastModifiedBy>Grego</cp:lastModifiedBy>
  <cp:revision>39</cp:revision>
  <dcterms:created xsi:type="dcterms:W3CDTF">2010-09-09T09:10:07Z</dcterms:created>
  <dcterms:modified xsi:type="dcterms:W3CDTF">2011-02-02T14:25:27Z</dcterms:modified>
</cp:coreProperties>
</file>