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8" r:id="rId2"/>
    <p:sldId id="315" r:id="rId3"/>
    <p:sldId id="259" r:id="rId4"/>
    <p:sldId id="305" r:id="rId5"/>
    <p:sldId id="302" r:id="rId6"/>
    <p:sldId id="297" r:id="rId7"/>
    <p:sldId id="300" r:id="rId8"/>
    <p:sldId id="290" r:id="rId9"/>
    <p:sldId id="316" r:id="rId10"/>
    <p:sldId id="317" r:id="rId11"/>
    <p:sldId id="307" r:id="rId12"/>
    <p:sldId id="308" r:id="rId13"/>
    <p:sldId id="309" r:id="rId14"/>
    <p:sldId id="310" r:id="rId15"/>
    <p:sldId id="311" r:id="rId16"/>
    <p:sldId id="312" r:id="rId17"/>
    <p:sldId id="313" r:id="rId18"/>
    <p:sldId id="314" r:id="rId19"/>
    <p:sldId id="301" r:id="rId20"/>
    <p:sldId id="275" r:id="rId21"/>
    <p:sldId id="306" r:id="rId22"/>
    <p:sldId id="304" r:id="rId23"/>
    <p:sldId id="28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71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9957-DC0C-442D-B49C-55F2B22ADD2F}" type="datetimeFigureOut">
              <a:rPr lang="en-US" smtClean="0"/>
              <a:pPr/>
              <a:t>2/6/2011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705C75-BA31-4FD8-AC78-A797232570F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D43E763-CB73-4D79-8E15-B7A68BEAF44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D43E763-CB73-4D79-8E15-B7A68BEAF44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A4B851-3012-4745-A4FA-5CE6B88337B6}" type="datetimeFigureOut">
              <a:rPr lang="en-US" smtClean="0"/>
              <a:pPr/>
              <a:t>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A4B851-3012-4745-A4FA-5CE6B88337B6}" type="datetimeFigureOut">
              <a:rPr lang="en-US" smtClean="0"/>
              <a:pPr/>
              <a:t>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A4B851-3012-4745-A4FA-5CE6B88337B6}" type="datetimeFigureOut">
              <a:rPr lang="en-US" smtClean="0"/>
              <a:pPr/>
              <a:t>2/6/2011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A4B851-3012-4745-A4FA-5CE6B88337B6}" type="datetimeFigureOut">
              <a:rPr lang="en-US" smtClean="0"/>
              <a:pPr/>
              <a:t>2/6/2011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4B851-3012-4745-A4FA-5CE6B88337B6}" type="datetimeFigureOut">
              <a:rPr lang="en-US" smtClean="0"/>
              <a:pPr/>
              <a:t>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4B851-3012-4745-A4FA-5CE6B88337B6}" type="datetimeFigureOut">
              <a:rPr lang="en-US" smtClean="0"/>
              <a:pPr/>
              <a:t>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4B851-3012-4745-A4FA-5CE6B88337B6}" type="datetimeFigureOut">
              <a:rPr lang="en-US" smtClean="0"/>
              <a:pPr/>
              <a:t>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A4B851-3012-4745-A4FA-5CE6B88337B6}" type="datetimeFigureOut">
              <a:rPr lang="en-US" smtClean="0"/>
              <a:pPr/>
              <a:t>2/6/2011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597D1-9B81-48DB-B6B3-E5DFFA837F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470025"/>
          </a:xfrm>
        </p:spPr>
        <p:txBody>
          <a:bodyPr/>
          <a:lstStyle/>
          <a:p>
            <a:r>
              <a:rPr lang="en-US" dirty="0" smtClean="0"/>
              <a:t>PHYS16 – Lecture 6</a:t>
            </a:r>
            <a:endParaRPr lang="en-US" dirty="0"/>
          </a:p>
        </p:txBody>
      </p:sp>
      <p:sp>
        <p:nvSpPr>
          <p:cNvPr id="3" name="Subtitle 2"/>
          <p:cNvSpPr>
            <a:spLocks noGrp="1"/>
          </p:cNvSpPr>
          <p:nvPr>
            <p:ph type="subTitle" idx="1"/>
          </p:nvPr>
        </p:nvSpPr>
        <p:spPr>
          <a:xfrm>
            <a:off x="609600" y="5486400"/>
            <a:ext cx="7162800" cy="1752600"/>
          </a:xfrm>
        </p:spPr>
        <p:txBody>
          <a:bodyPr/>
          <a:lstStyle/>
          <a:p>
            <a:pPr algn="r"/>
            <a:r>
              <a:rPr lang="en-US" dirty="0" smtClean="0"/>
              <a:t>Motion</a:t>
            </a:r>
          </a:p>
          <a:p>
            <a:pPr algn="r"/>
            <a:r>
              <a:rPr lang="en-US" dirty="0" smtClean="0"/>
              <a:t>Ch. 4 Motion in 2D</a:t>
            </a:r>
            <a:endParaRPr lang="en-US" dirty="0"/>
          </a:p>
        </p:txBody>
      </p:sp>
      <p:pic>
        <p:nvPicPr>
          <p:cNvPr id="5" name="Picture 2" descr="http://www.mrfizix.com/home/projectilemotion_files/image052.gif"/>
          <p:cNvPicPr>
            <a:picLocks noChangeAspect="1" noChangeArrowheads="1"/>
          </p:cNvPicPr>
          <p:nvPr/>
        </p:nvPicPr>
        <p:blipFill>
          <a:blip r:embed="rId3" cstate="print"/>
          <a:srcRect/>
          <a:stretch>
            <a:fillRect/>
          </a:stretch>
        </p:blipFill>
        <p:spPr bwMode="auto">
          <a:xfrm>
            <a:off x="838200" y="1611868"/>
            <a:ext cx="7347857" cy="3429000"/>
          </a:xfrm>
          <a:prstGeom prst="rect">
            <a:avLst/>
          </a:prstGeom>
          <a:noFill/>
        </p:spPr>
      </p:pic>
      <p:sp>
        <p:nvSpPr>
          <p:cNvPr id="6" name="TextBox 5"/>
          <p:cNvSpPr txBox="1"/>
          <p:nvPr/>
        </p:nvSpPr>
        <p:spPr>
          <a:xfrm>
            <a:off x="838200" y="4964668"/>
            <a:ext cx="2273828" cy="369332"/>
          </a:xfrm>
          <a:prstGeom prst="rect">
            <a:avLst/>
          </a:prstGeom>
          <a:noFill/>
        </p:spPr>
        <p:txBody>
          <a:bodyPr wrap="none" rtlCol="0">
            <a:spAutoFit/>
          </a:bodyPr>
          <a:lstStyle/>
          <a:p>
            <a:r>
              <a:rPr lang="en-US" dirty="0" smtClean="0"/>
              <a:t>Fox Trot by Bill Amend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Question</a:t>
            </a:r>
            <a:endParaRPr lang="en-US" dirty="0"/>
          </a:p>
        </p:txBody>
      </p:sp>
      <p:sp>
        <p:nvSpPr>
          <p:cNvPr id="3" name="Content Placeholder 2"/>
          <p:cNvSpPr>
            <a:spLocks noGrp="1"/>
          </p:cNvSpPr>
          <p:nvPr>
            <p:ph idx="1"/>
          </p:nvPr>
        </p:nvSpPr>
        <p:spPr/>
        <p:txBody>
          <a:bodyPr/>
          <a:lstStyle/>
          <a:p>
            <a:r>
              <a:rPr lang="en-US" dirty="0" smtClean="0"/>
              <a:t>I want to shoot a tin can. The tin can is suspended above the ground and it drops when the bullet is fired. Where should I aim my gun? </a:t>
            </a:r>
            <a:endParaRPr lang="en-US" dirty="0"/>
          </a:p>
        </p:txBody>
      </p:sp>
      <p:sp>
        <p:nvSpPr>
          <p:cNvPr id="4" name="Rectangle 3"/>
          <p:cNvSpPr/>
          <p:nvPr/>
        </p:nvSpPr>
        <p:spPr>
          <a:xfrm>
            <a:off x="2971800" y="6459379"/>
            <a:ext cx="4572000" cy="246221"/>
          </a:xfrm>
          <a:prstGeom prst="rect">
            <a:avLst/>
          </a:prstGeom>
        </p:spPr>
        <p:txBody>
          <a:bodyPr>
            <a:spAutoFit/>
          </a:bodyPr>
          <a:lstStyle/>
          <a:p>
            <a:r>
              <a:rPr lang="en-US" sz="1000" dirty="0" smtClean="0"/>
              <a:t>http://physics.ucr.edu/~wudka/Physics7/Notes_www/img149.gif</a:t>
            </a:r>
            <a:endParaRPr lang="en-US" sz="1000" dirty="0"/>
          </a:p>
        </p:txBody>
      </p:sp>
      <p:pic>
        <p:nvPicPr>
          <p:cNvPr id="5" name="Picture 4" descr="shootmonkey.gif"/>
          <p:cNvPicPr>
            <a:picLocks noChangeAspect="1"/>
          </p:cNvPicPr>
          <p:nvPr/>
        </p:nvPicPr>
        <p:blipFill>
          <a:blip r:embed="rId3" cstate="print"/>
          <a:stretch>
            <a:fillRect/>
          </a:stretch>
        </p:blipFill>
        <p:spPr>
          <a:xfrm>
            <a:off x="3276600" y="3759265"/>
            <a:ext cx="2733675" cy="27177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normAutofit/>
          </a:bodyPr>
          <a:lstStyle/>
          <a:p>
            <a:r>
              <a:rPr lang="en-US" dirty="0" smtClean="0"/>
              <a:t>Relative Motion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Relative Motion – Math</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Relative motion – motion of a frame that an object is moving in</a:t>
            </a:r>
          </a:p>
          <a:p>
            <a:r>
              <a:rPr lang="en-US" dirty="0" smtClean="0"/>
              <a:t>Motion of object in frame is just equal to object’s motion</a:t>
            </a:r>
          </a:p>
          <a:p>
            <a:r>
              <a:rPr lang="en-US" dirty="0" smtClean="0"/>
              <a:t>Motion of object out of frame is equal to object’s motion + frame motion</a:t>
            </a:r>
          </a:p>
          <a:p>
            <a:endParaRPr lang="en-US" dirty="0" smtClean="0"/>
          </a:p>
          <a:p>
            <a:pPr>
              <a:buNone/>
            </a:pPr>
            <a:endParaRPr lang="en-US" dirty="0" smtClean="0"/>
          </a:p>
          <a:p>
            <a:pPr lvl="1"/>
            <a:endParaRPr lang="en-US" dirty="0" smtClean="0"/>
          </a:p>
        </p:txBody>
      </p:sp>
      <p:sp>
        <p:nvSpPr>
          <p:cNvPr id="16387" name="AutoShape 3" descr="http://panda.unm.edu/demos/images/1c2010.jpg"/>
          <p:cNvSpPr>
            <a:spLocks noChangeAspect="1" noChangeArrowheads="1"/>
          </p:cNvSpPr>
          <p:nvPr/>
        </p:nvSpPr>
        <p:spPr bwMode="auto">
          <a:xfrm>
            <a:off x="155575" y="-1874838"/>
            <a:ext cx="2962275" cy="39052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aphicFrame>
        <p:nvGraphicFramePr>
          <p:cNvPr id="16389" name="Object 5"/>
          <p:cNvGraphicFramePr>
            <a:graphicFrameLocks noChangeAspect="1"/>
          </p:cNvGraphicFramePr>
          <p:nvPr/>
        </p:nvGraphicFramePr>
        <p:xfrm>
          <a:off x="2165350" y="5181600"/>
          <a:ext cx="5224463" cy="885825"/>
        </p:xfrm>
        <a:graphic>
          <a:graphicData uri="http://schemas.openxmlformats.org/presentationml/2006/ole">
            <p:oleObj spid="_x0000_s137218" name="Equation" r:id="rId4" imgW="1422360" imgH="2412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Relative Motion – Walkway at Airport</a:t>
            </a:r>
            <a:endParaRPr lang="en-US" dirty="0"/>
          </a:p>
        </p:txBody>
      </p:sp>
      <p:sp>
        <p:nvSpPr>
          <p:cNvPr id="3" name="Content Placeholder 2"/>
          <p:cNvSpPr>
            <a:spLocks noGrp="1"/>
          </p:cNvSpPr>
          <p:nvPr>
            <p:ph idx="1"/>
          </p:nvPr>
        </p:nvSpPr>
        <p:spPr>
          <a:xfrm>
            <a:off x="228600" y="1600200"/>
            <a:ext cx="8229600" cy="5029200"/>
          </a:xfrm>
        </p:spPr>
        <p:txBody>
          <a:bodyPr>
            <a:normAutofit/>
          </a:bodyPr>
          <a:lstStyle/>
          <a:p>
            <a:r>
              <a:rPr lang="en-US" dirty="0" smtClean="0"/>
              <a:t>Alice is </a:t>
            </a:r>
            <a:r>
              <a:rPr lang="en-US" dirty="0" smtClean="0"/>
              <a:t>running at 2 m/s in the airport and the moving walkway is at 3 m/s. </a:t>
            </a:r>
            <a:r>
              <a:rPr lang="en-US" dirty="0" smtClean="0"/>
              <a:t>What is Alice’s speed to an outside observer?</a:t>
            </a:r>
            <a:endParaRPr lang="en-US" dirty="0" smtClean="0"/>
          </a:p>
          <a:p>
            <a:pPr lvl="1"/>
            <a:r>
              <a:rPr lang="en-US" dirty="0" err="1" smtClean="0"/>
              <a:t>v</a:t>
            </a:r>
            <a:r>
              <a:rPr lang="en-US" baseline="-25000" dirty="0" err="1" smtClean="0"/>
              <a:t>out,A</a:t>
            </a:r>
            <a:r>
              <a:rPr lang="en-US" dirty="0" smtClean="0"/>
              <a:t> = </a:t>
            </a:r>
            <a:r>
              <a:rPr lang="en-US" dirty="0" err="1" smtClean="0"/>
              <a:t>v</a:t>
            </a:r>
            <a:r>
              <a:rPr lang="en-US" baseline="-25000" dirty="0" err="1" smtClean="0"/>
              <a:t>obj,A</a:t>
            </a:r>
            <a:r>
              <a:rPr lang="en-US" dirty="0" smtClean="0"/>
              <a:t> + </a:t>
            </a:r>
            <a:r>
              <a:rPr lang="en-US" dirty="0" err="1" smtClean="0"/>
              <a:t>v</a:t>
            </a:r>
            <a:r>
              <a:rPr lang="en-US" baseline="-25000" dirty="0" err="1" smtClean="0"/>
              <a:t>frame,A</a:t>
            </a:r>
            <a:r>
              <a:rPr lang="en-US" dirty="0" smtClean="0"/>
              <a:t> = 2 + 3 = 5 </a:t>
            </a:r>
            <a:r>
              <a:rPr lang="en-US" dirty="0" smtClean="0"/>
              <a:t>m/s</a:t>
            </a:r>
          </a:p>
          <a:p>
            <a:r>
              <a:rPr lang="en-US" dirty="0" smtClean="0"/>
              <a:t>Bob is running </a:t>
            </a:r>
            <a:r>
              <a:rPr lang="en-US" dirty="0" smtClean="0"/>
              <a:t>at 6 m/s not on the </a:t>
            </a:r>
            <a:r>
              <a:rPr lang="en-US" dirty="0" smtClean="0"/>
              <a:t>walkway. </a:t>
            </a:r>
            <a:r>
              <a:rPr lang="en-US" dirty="0" smtClean="0"/>
              <a:t>What is </a:t>
            </a:r>
            <a:r>
              <a:rPr lang="en-US" dirty="0" smtClean="0"/>
              <a:t>Alice’s </a:t>
            </a:r>
            <a:r>
              <a:rPr lang="en-US" dirty="0" smtClean="0"/>
              <a:t>speed relative </a:t>
            </a:r>
            <a:r>
              <a:rPr lang="en-US" dirty="0" smtClean="0"/>
              <a:t>to Bob?</a:t>
            </a:r>
            <a:endParaRPr lang="en-US" dirty="0" smtClean="0"/>
          </a:p>
          <a:p>
            <a:pPr lvl="1"/>
            <a:r>
              <a:rPr lang="en-US" dirty="0" err="1" smtClean="0"/>
              <a:t>v</a:t>
            </a:r>
            <a:r>
              <a:rPr lang="en-US" baseline="-25000" dirty="0" err="1" smtClean="0"/>
              <a:t>obj,A</a:t>
            </a:r>
            <a:r>
              <a:rPr lang="en-US" dirty="0" smtClean="0"/>
              <a:t> </a:t>
            </a:r>
            <a:r>
              <a:rPr lang="en-US" dirty="0" smtClean="0"/>
              <a:t>= </a:t>
            </a:r>
            <a:r>
              <a:rPr lang="en-US" dirty="0" err="1" smtClean="0"/>
              <a:t>v</a:t>
            </a:r>
            <a:r>
              <a:rPr lang="en-US" baseline="-25000" dirty="0" err="1" smtClean="0"/>
              <a:t>out,A</a:t>
            </a:r>
            <a:r>
              <a:rPr lang="en-US" dirty="0" smtClean="0"/>
              <a:t> – </a:t>
            </a:r>
            <a:r>
              <a:rPr lang="en-US" dirty="0" err="1" smtClean="0"/>
              <a:t>v</a:t>
            </a:r>
            <a:r>
              <a:rPr lang="en-US" baseline="-25000" dirty="0" err="1" smtClean="0"/>
              <a:t>frame,B</a:t>
            </a:r>
            <a:r>
              <a:rPr lang="en-US" dirty="0" smtClean="0"/>
              <a:t> = 5 – 6 = -1 </a:t>
            </a:r>
            <a:r>
              <a:rPr lang="en-US" dirty="0" smtClean="0"/>
              <a:t>m/s</a:t>
            </a:r>
          </a:p>
        </p:txBody>
      </p:sp>
      <p:sp>
        <p:nvSpPr>
          <p:cNvPr id="50178" name="AutoShape 2" descr="http://t3.gstatic.com/images?q=tbn:ANd9GcToCQwvTJM7gGlIT0aYfZeXpcvFP3ALe7nShcejSZ_MDXaxJwI&amp;t=1&amp;usg=__yyHEi1m9ldJ04s3q3Mqi6jAEqyw="/>
          <p:cNvSpPr>
            <a:spLocks noChangeAspect="1" noChangeArrowheads="1"/>
          </p:cNvSpPr>
          <p:nvPr/>
        </p:nvSpPr>
        <p:spPr bwMode="auto">
          <a:xfrm>
            <a:off x="155575" y="-1173163"/>
            <a:ext cx="1866900" cy="24479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0180" name="AutoShape 4" descr="http://t3.gstatic.com/images?q=tbn:ANd9GcToCQwvTJM7gGlIT0aYfZeXpcvFP3ALe7nShcejSZ_MDXaxJwI&amp;t=1&amp;usg=__yyHEi1m9ldJ04s3q3Mqi6jAEqyw="/>
          <p:cNvSpPr>
            <a:spLocks noChangeAspect="1" noChangeArrowheads="1"/>
          </p:cNvSpPr>
          <p:nvPr/>
        </p:nvSpPr>
        <p:spPr bwMode="auto">
          <a:xfrm>
            <a:off x="155575" y="-1173163"/>
            <a:ext cx="1866900" cy="24479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2971800" y="3810000"/>
            <a:ext cx="3200400" cy="304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172200" y="3810000"/>
            <a:ext cx="2743200" cy="304800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28600" y="3810000"/>
            <a:ext cx="2819400" cy="304800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Relative Motion – River Problem</a:t>
            </a:r>
            <a:endParaRPr lang="en-US" dirty="0"/>
          </a:p>
        </p:txBody>
      </p:sp>
      <p:sp>
        <p:nvSpPr>
          <p:cNvPr id="3" name="Content Placeholder 2"/>
          <p:cNvSpPr>
            <a:spLocks noGrp="1"/>
          </p:cNvSpPr>
          <p:nvPr>
            <p:ph idx="1"/>
          </p:nvPr>
        </p:nvSpPr>
        <p:spPr/>
        <p:txBody>
          <a:bodyPr/>
          <a:lstStyle/>
          <a:p>
            <a:r>
              <a:rPr lang="en-US" dirty="0" smtClean="0"/>
              <a:t>A river has a current of 3 m/s. A boat pointed straight across the river with a speed of 4 m/s appears from the shore to have a velocity of what value?</a:t>
            </a:r>
          </a:p>
          <a:p>
            <a:pPr lvl="1"/>
            <a:endParaRPr lang="en-US" dirty="0"/>
          </a:p>
        </p:txBody>
      </p:sp>
      <p:cxnSp>
        <p:nvCxnSpPr>
          <p:cNvPr id="5" name="Straight Arrow Connector 4"/>
          <p:cNvCxnSpPr/>
          <p:nvPr/>
        </p:nvCxnSpPr>
        <p:spPr>
          <a:xfrm>
            <a:off x="3429000" y="4343400"/>
            <a:ext cx="1524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4687094" y="4685506"/>
            <a:ext cx="8382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810000" y="3886200"/>
            <a:ext cx="714042" cy="369332"/>
          </a:xfrm>
          <a:prstGeom prst="rect">
            <a:avLst/>
          </a:prstGeom>
          <a:noFill/>
        </p:spPr>
        <p:txBody>
          <a:bodyPr wrap="none" rtlCol="0">
            <a:spAutoFit/>
          </a:bodyPr>
          <a:lstStyle/>
          <a:p>
            <a:r>
              <a:rPr lang="en-US" dirty="0" smtClean="0"/>
              <a:t>4 m/s</a:t>
            </a:r>
            <a:endParaRPr lang="en-US" dirty="0"/>
          </a:p>
        </p:txBody>
      </p:sp>
      <p:sp>
        <p:nvSpPr>
          <p:cNvPr id="10" name="TextBox 9"/>
          <p:cNvSpPr txBox="1"/>
          <p:nvPr/>
        </p:nvSpPr>
        <p:spPr>
          <a:xfrm>
            <a:off x="5334000" y="4495800"/>
            <a:ext cx="714042" cy="369332"/>
          </a:xfrm>
          <a:prstGeom prst="rect">
            <a:avLst/>
          </a:prstGeom>
          <a:noFill/>
        </p:spPr>
        <p:txBody>
          <a:bodyPr wrap="none" rtlCol="0">
            <a:spAutoFit/>
          </a:bodyPr>
          <a:lstStyle/>
          <a:p>
            <a:r>
              <a:rPr lang="en-US" dirty="0" smtClean="0"/>
              <a:t>3 m/s</a:t>
            </a:r>
            <a:endParaRPr lang="en-US" dirty="0"/>
          </a:p>
        </p:txBody>
      </p:sp>
      <p:sp>
        <p:nvSpPr>
          <p:cNvPr id="16" name="Smiley Face 15"/>
          <p:cNvSpPr/>
          <p:nvPr/>
        </p:nvSpPr>
        <p:spPr>
          <a:xfrm>
            <a:off x="1524000" y="5181600"/>
            <a:ext cx="609600" cy="609600"/>
          </a:xfrm>
          <a:prstGeom prst="smileyFac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Motion – River Problem</a:t>
            </a:r>
            <a:endParaRPr lang="en-US" dirty="0"/>
          </a:p>
        </p:txBody>
      </p:sp>
      <p:sp>
        <p:nvSpPr>
          <p:cNvPr id="3" name="Content Placeholder 2"/>
          <p:cNvSpPr>
            <a:spLocks noGrp="1"/>
          </p:cNvSpPr>
          <p:nvPr>
            <p:ph idx="1"/>
          </p:nvPr>
        </p:nvSpPr>
        <p:spPr/>
        <p:txBody>
          <a:bodyPr/>
          <a:lstStyle/>
          <a:p>
            <a:r>
              <a:rPr lang="en-US" dirty="0" smtClean="0"/>
              <a:t>A river has a current of 3 m/s. A boat pointed straight across the river with a speed of 4 m/s appears from the shore to have a velocity of what value?</a:t>
            </a:r>
          </a:p>
          <a:p>
            <a:pPr lvl="1"/>
            <a:r>
              <a:rPr lang="en-US" dirty="0" smtClean="0"/>
              <a:t>5 m/s at an angle of 40 degrees from the shore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Motion – Bucket Problem</a:t>
            </a:r>
            <a:endParaRPr lang="en-US" dirty="0"/>
          </a:p>
        </p:txBody>
      </p:sp>
      <p:sp>
        <p:nvSpPr>
          <p:cNvPr id="3" name="Content Placeholder 2"/>
          <p:cNvSpPr>
            <a:spLocks noGrp="1"/>
          </p:cNvSpPr>
          <p:nvPr>
            <p:ph idx="1"/>
          </p:nvPr>
        </p:nvSpPr>
        <p:spPr/>
        <p:txBody>
          <a:bodyPr/>
          <a:lstStyle/>
          <a:p>
            <a:r>
              <a:rPr lang="en-US" dirty="0" smtClean="0"/>
              <a:t>A bucket is left out in the rain. The rain is coming down at 5 m/s. If a crosswind starts to blow at 2 m/s, will the bucket fill faster or slower?</a:t>
            </a:r>
            <a:endParaRPr lang="en-US" dirty="0"/>
          </a:p>
        </p:txBody>
      </p:sp>
      <p:sp>
        <p:nvSpPr>
          <p:cNvPr id="4" name="Flowchart: Magnetic Disk 3"/>
          <p:cNvSpPr/>
          <p:nvPr/>
        </p:nvSpPr>
        <p:spPr>
          <a:xfrm>
            <a:off x="2286000" y="4495800"/>
            <a:ext cx="1706880" cy="1524000"/>
          </a:xfrm>
          <a:prstGeom prst="flowChartMagneticDisk">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rot="5400000">
            <a:off x="2781300" y="3924300"/>
            <a:ext cx="685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276600" y="3657600"/>
            <a:ext cx="735138" cy="369332"/>
          </a:xfrm>
          <a:prstGeom prst="rect">
            <a:avLst/>
          </a:prstGeom>
          <a:noFill/>
        </p:spPr>
        <p:txBody>
          <a:bodyPr wrap="none" rtlCol="0">
            <a:spAutoFit/>
          </a:bodyPr>
          <a:lstStyle/>
          <a:p>
            <a:r>
              <a:rPr lang="en-US" dirty="0" smtClean="0"/>
              <a:t>5 m/s</a:t>
            </a:r>
            <a:endParaRPr lang="en-US" dirty="0"/>
          </a:p>
        </p:txBody>
      </p:sp>
      <p:sp>
        <p:nvSpPr>
          <p:cNvPr id="8" name="Flowchart: Magnetic Disk 7"/>
          <p:cNvSpPr/>
          <p:nvPr/>
        </p:nvSpPr>
        <p:spPr>
          <a:xfrm>
            <a:off x="5284662" y="4495006"/>
            <a:ext cx="1706880" cy="1524000"/>
          </a:xfrm>
          <a:prstGeom prst="flowChartMagneticDisk">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rot="5400000">
            <a:off x="5779962" y="3923506"/>
            <a:ext cx="685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275262" y="3656806"/>
            <a:ext cx="1330877" cy="646331"/>
          </a:xfrm>
          <a:prstGeom prst="rect">
            <a:avLst/>
          </a:prstGeom>
          <a:noFill/>
        </p:spPr>
        <p:txBody>
          <a:bodyPr wrap="none" rtlCol="0">
            <a:spAutoFit/>
          </a:bodyPr>
          <a:lstStyle/>
          <a:p>
            <a:r>
              <a:rPr lang="en-US" dirty="0" smtClean="0"/>
              <a:t>Original rain</a:t>
            </a:r>
          </a:p>
          <a:p>
            <a:r>
              <a:rPr lang="en-US" dirty="0" smtClean="0"/>
              <a:t>5 m/s</a:t>
            </a:r>
            <a:endParaRPr lang="en-US" dirty="0"/>
          </a:p>
        </p:txBody>
      </p:sp>
      <p:cxnSp>
        <p:nvCxnSpPr>
          <p:cNvPr id="12" name="Straight Arrow Connector 11"/>
          <p:cNvCxnSpPr/>
          <p:nvPr/>
        </p:nvCxnSpPr>
        <p:spPr>
          <a:xfrm rot="10800000">
            <a:off x="7951662" y="4189412"/>
            <a:ext cx="685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951662" y="3505200"/>
            <a:ext cx="924740" cy="646331"/>
          </a:xfrm>
          <a:prstGeom prst="rect">
            <a:avLst/>
          </a:prstGeom>
          <a:noFill/>
        </p:spPr>
        <p:txBody>
          <a:bodyPr wrap="none" rtlCol="0">
            <a:spAutoFit/>
          </a:bodyPr>
          <a:lstStyle/>
          <a:p>
            <a:r>
              <a:rPr lang="en-US" dirty="0" smtClean="0"/>
              <a:t>Wind at</a:t>
            </a:r>
          </a:p>
          <a:p>
            <a:r>
              <a:rPr lang="en-US" dirty="0" smtClean="0"/>
              <a:t>2 m/s</a:t>
            </a:r>
            <a:endParaRPr lang="en-US" dirty="0"/>
          </a:p>
        </p:txBody>
      </p:sp>
      <p:sp>
        <p:nvSpPr>
          <p:cNvPr id="14" name="TextBox 13"/>
          <p:cNvSpPr txBox="1"/>
          <p:nvPr/>
        </p:nvSpPr>
        <p:spPr>
          <a:xfrm>
            <a:off x="2631254" y="6248400"/>
            <a:ext cx="1276311" cy="369332"/>
          </a:xfrm>
          <a:prstGeom prst="rect">
            <a:avLst/>
          </a:prstGeom>
          <a:noFill/>
        </p:spPr>
        <p:txBody>
          <a:bodyPr wrap="none" rtlCol="0">
            <a:spAutoFit/>
          </a:bodyPr>
          <a:lstStyle/>
          <a:p>
            <a:r>
              <a:rPr lang="en-US" dirty="0" smtClean="0"/>
              <a:t>Scenario #1</a:t>
            </a:r>
            <a:endParaRPr lang="en-US" dirty="0"/>
          </a:p>
        </p:txBody>
      </p:sp>
      <p:sp>
        <p:nvSpPr>
          <p:cNvPr id="15" name="TextBox 14"/>
          <p:cNvSpPr txBox="1"/>
          <p:nvPr/>
        </p:nvSpPr>
        <p:spPr>
          <a:xfrm>
            <a:off x="5638800" y="6172200"/>
            <a:ext cx="1276311" cy="369332"/>
          </a:xfrm>
          <a:prstGeom prst="rect">
            <a:avLst/>
          </a:prstGeom>
          <a:noFill/>
        </p:spPr>
        <p:txBody>
          <a:bodyPr wrap="none" rtlCol="0">
            <a:spAutoFit/>
          </a:bodyPr>
          <a:lstStyle/>
          <a:p>
            <a:r>
              <a:rPr lang="en-US" dirty="0" smtClean="0"/>
              <a:t>Scenario #2</a:t>
            </a:r>
            <a:endParaRPr lang="en-US" dirty="0"/>
          </a:p>
        </p:txBody>
      </p:sp>
      <p:sp>
        <p:nvSpPr>
          <p:cNvPr id="16" name="TextBox 15"/>
          <p:cNvSpPr txBox="1"/>
          <p:nvPr/>
        </p:nvSpPr>
        <p:spPr>
          <a:xfrm>
            <a:off x="533400" y="5715000"/>
            <a:ext cx="1606722" cy="461665"/>
          </a:xfrm>
          <a:prstGeom prst="rect">
            <a:avLst/>
          </a:prstGeom>
          <a:noFill/>
        </p:spPr>
        <p:txBody>
          <a:bodyPr wrap="none" rtlCol="0">
            <a:spAutoFit/>
          </a:bodyPr>
          <a:lstStyle/>
          <a:p>
            <a:r>
              <a:rPr lang="en-US" sz="2400" dirty="0" smtClean="0">
                <a:solidFill>
                  <a:srgbClr val="FF0000"/>
                </a:solidFill>
              </a:rPr>
              <a:t>Same Rate!</a:t>
            </a:r>
            <a:endParaRPr lang="en-US"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Relative Motion – Run or Walk in Rain?</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r>
              <a:rPr lang="en-US" dirty="0" smtClean="0"/>
              <a:t>Is it better to run or walk in the rain?</a:t>
            </a:r>
          </a:p>
        </p:txBody>
      </p:sp>
      <p:pic>
        <p:nvPicPr>
          <p:cNvPr id="4" name="Picture 6" descr="http://1.bp.blogspot.com/_HMVIYV1LIAM/SwOc5cBCmEI/AAAAAAAABBA/lc1xoS9iu1c/s1600/rain.jpg"/>
          <p:cNvPicPr>
            <a:picLocks noChangeAspect="1" noChangeArrowheads="1"/>
          </p:cNvPicPr>
          <p:nvPr/>
        </p:nvPicPr>
        <p:blipFill>
          <a:blip r:embed="rId3" cstate="print"/>
          <a:srcRect/>
          <a:stretch>
            <a:fillRect/>
          </a:stretch>
        </p:blipFill>
        <p:spPr bwMode="auto">
          <a:xfrm>
            <a:off x="1676400" y="2286000"/>
            <a:ext cx="6343650" cy="423745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Relative Motion – Run or Walk in Rain?</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t>Is it better to run or walk in the rain?</a:t>
            </a:r>
          </a:p>
          <a:p>
            <a:pPr lvl="1"/>
            <a:r>
              <a:rPr lang="en-US" dirty="0" smtClean="0"/>
              <a:t>Assume rain is coming straight down at 1 m/s</a:t>
            </a:r>
          </a:p>
          <a:p>
            <a:pPr lvl="1"/>
            <a:r>
              <a:rPr lang="en-US" dirty="0" smtClean="0"/>
              <a:t>If you run at 2 m/s, what does the rain look like in your frame?		</a:t>
            </a:r>
          </a:p>
          <a:p>
            <a:pPr lvl="2"/>
            <a:r>
              <a:rPr lang="en-US" dirty="0" smtClean="0">
                <a:solidFill>
                  <a:srgbClr val="00B050"/>
                </a:solidFill>
              </a:rPr>
              <a:t>looks like coming at you instead of straight down</a:t>
            </a:r>
          </a:p>
          <a:p>
            <a:pPr lvl="1"/>
            <a:r>
              <a:rPr lang="en-US" dirty="0" smtClean="0"/>
              <a:t>If you just look at surface area of body getting wet, does walking or running hit less surface area?</a:t>
            </a:r>
          </a:p>
          <a:p>
            <a:pPr lvl="2"/>
            <a:r>
              <a:rPr lang="en-US" dirty="0" smtClean="0">
                <a:solidFill>
                  <a:srgbClr val="00B050"/>
                </a:solidFill>
              </a:rPr>
              <a:t>Walking</a:t>
            </a:r>
          </a:p>
          <a:p>
            <a:pPr lvl="1"/>
            <a:r>
              <a:rPr lang="en-US" dirty="0" smtClean="0"/>
              <a:t>If you look at how many rain drops hit you, does walking or running have less total rain drops?</a:t>
            </a:r>
          </a:p>
          <a:p>
            <a:pPr lvl="2"/>
            <a:r>
              <a:rPr lang="en-US" dirty="0" smtClean="0">
                <a:solidFill>
                  <a:srgbClr val="00B050"/>
                </a:solidFill>
              </a:rPr>
              <a:t>Running because you reach your destination sooner </a:t>
            </a:r>
            <a:endParaRPr lang="en-US"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post-question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If a 0.50 kg ball is launched straight up and is given an initial velocity of 15 m/s, what will be the velocity of the ball on the way back down at the launch point? (Note: assume air resistance is negligible and that g=9.8 m/s</a:t>
            </a:r>
            <a:r>
              <a:rPr lang="en-US" baseline="30000" dirty="0" smtClean="0"/>
              <a:t>2</a:t>
            </a:r>
            <a:r>
              <a:rPr lang="en-US" dirty="0" smtClean="0"/>
              <a:t>.)</a:t>
            </a:r>
          </a:p>
          <a:p>
            <a:pPr>
              <a:buNone/>
            </a:pPr>
            <a:r>
              <a:rPr lang="en-US" dirty="0" smtClean="0"/>
              <a:t>		A) It is the same as when it was launched.</a:t>
            </a:r>
          </a:p>
          <a:p>
            <a:pPr>
              <a:buNone/>
            </a:pPr>
            <a:r>
              <a:rPr lang="en-US" dirty="0" smtClean="0"/>
              <a:t>		B) It is dependent on initial velocity.</a:t>
            </a:r>
          </a:p>
          <a:p>
            <a:pPr>
              <a:buNone/>
            </a:pPr>
            <a:r>
              <a:rPr lang="en-US" dirty="0" smtClean="0"/>
              <a:t>		C) It is dependent on the acceleration constant.</a:t>
            </a:r>
          </a:p>
          <a:p>
            <a:pPr>
              <a:buNone/>
            </a:pPr>
            <a:r>
              <a:rPr lang="en-US" dirty="0" smtClean="0"/>
              <a:t>		D) It is dependent on the angle it was shot at.</a:t>
            </a:r>
          </a:p>
          <a:p>
            <a:pPr>
              <a:buNone/>
            </a:pPr>
            <a:r>
              <a:rPr lang="en-US" dirty="0" smtClean="0"/>
              <a:t>		E) None of the above</a:t>
            </a:r>
          </a:p>
          <a:p>
            <a:pPr>
              <a:buNone/>
            </a:pPr>
            <a:endParaRPr lang="en-US" dirty="0"/>
          </a:p>
        </p:txBody>
      </p:sp>
      <p:sp>
        <p:nvSpPr>
          <p:cNvPr id="4" name="Rectangle 3"/>
          <p:cNvSpPr/>
          <p:nvPr/>
        </p:nvSpPr>
        <p:spPr>
          <a:xfrm>
            <a:off x="1371600" y="3962400"/>
            <a:ext cx="5334000" cy="5334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TA help sessions</a:t>
            </a:r>
          </a:p>
          <a:p>
            <a:pPr lvl="1"/>
            <a:r>
              <a:rPr lang="en-US" dirty="0" smtClean="0"/>
              <a:t>Sat 4-6 pm in Merrill 116</a:t>
            </a:r>
          </a:p>
          <a:p>
            <a:pPr lvl="1"/>
            <a:r>
              <a:rPr lang="en-US" dirty="0" smtClean="0"/>
              <a:t>Sun 7-10 pm in Merrill 116</a:t>
            </a:r>
          </a:p>
          <a:p>
            <a:pPr lvl="1"/>
            <a:r>
              <a:rPr lang="en-US" dirty="0" smtClean="0"/>
              <a:t>If there is a room change then the TAs will leave a note on the door</a:t>
            </a:r>
          </a:p>
          <a:p>
            <a:r>
              <a:rPr lang="en-US" dirty="0" smtClean="0"/>
              <a:t>Assignment #2 due on Monday</a:t>
            </a:r>
          </a:p>
          <a:p>
            <a:endParaRPr lang="en-US" dirty="0" smtClean="0"/>
          </a:p>
          <a:p>
            <a:r>
              <a:rPr lang="en-US" dirty="0" smtClean="0"/>
              <a:t>Clarification from last time</a:t>
            </a:r>
          </a:p>
          <a:p>
            <a:pPr lvl="1"/>
            <a:r>
              <a:rPr lang="en-US" dirty="0" smtClean="0"/>
              <a:t>Velocity magnitude and direction</a:t>
            </a:r>
          </a:p>
          <a:p>
            <a:pPr lvl="1"/>
            <a:r>
              <a:rPr lang="en-US" dirty="0" smtClean="0"/>
              <a:t>a</a:t>
            </a:r>
            <a:r>
              <a:rPr lang="en-US" baseline="-25000" dirty="0" smtClean="0"/>
              <a:t>y</a:t>
            </a:r>
            <a:r>
              <a:rPr lang="en-US" dirty="0" smtClean="0"/>
              <a:t>=-9.8 m/s</a:t>
            </a:r>
            <a:r>
              <a:rPr lang="en-US" baseline="30000" dirty="0" smtClean="0"/>
              <a:t>2</a:t>
            </a:r>
            <a:r>
              <a:rPr lang="en-US" dirty="0" smtClean="0"/>
              <a:t>, g=9.8 m/s</a:t>
            </a:r>
            <a:r>
              <a:rPr lang="en-US" baseline="30000" dirty="0" smtClean="0"/>
              <a:t>2</a:t>
            </a:r>
            <a:endParaRPr lang="en-US" baseline="30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post-question</a:t>
            </a:r>
            <a:endParaRPr lang="en-US" dirty="0"/>
          </a:p>
        </p:txBody>
      </p:sp>
      <p:sp>
        <p:nvSpPr>
          <p:cNvPr id="3" name="Content Placeholder 2"/>
          <p:cNvSpPr>
            <a:spLocks noGrp="1"/>
          </p:cNvSpPr>
          <p:nvPr>
            <p:ph idx="1"/>
          </p:nvPr>
        </p:nvSpPr>
        <p:spPr/>
        <p:txBody>
          <a:bodyPr>
            <a:normAutofit/>
          </a:bodyPr>
          <a:lstStyle/>
          <a:p>
            <a:r>
              <a:rPr lang="en-US" dirty="0" smtClean="0"/>
              <a:t>If a 0.50 kg ping-pong ball and a 2.0 kg tennis ball are dropped from 2 m, ignoring air resistance, which ball will hit the ground first? (g=9.8 m/s</a:t>
            </a:r>
            <a:r>
              <a:rPr lang="en-US" baseline="30000" dirty="0" smtClean="0"/>
              <a:t>2</a:t>
            </a:r>
            <a:r>
              <a:rPr lang="en-US" dirty="0" smtClean="0"/>
              <a:t>.)</a:t>
            </a:r>
          </a:p>
          <a:p>
            <a:pPr>
              <a:buNone/>
            </a:pPr>
            <a:r>
              <a:rPr lang="en-US" dirty="0" smtClean="0"/>
              <a:t>		A) The ping-pong ball</a:t>
            </a:r>
          </a:p>
          <a:p>
            <a:pPr>
              <a:buNone/>
            </a:pPr>
            <a:r>
              <a:rPr lang="en-US" dirty="0" smtClean="0"/>
              <a:t>		B) The tennis ball</a:t>
            </a:r>
          </a:p>
          <a:p>
            <a:pPr>
              <a:buNone/>
            </a:pPr>
            <a:r>
              <a:rPr lang="en-US" dirty="0" smtClean="0"/>
              <a:t>		C) Both hit at the same time</a:t>
            </a:r>
          </a:p>
          <a:p>
            <a:pPr>
              <a:buNone/>
            </a:pPr>
            <a:r>
              <a:rPr lang="en-US" dirty="0" smtClean="0"/>
              <a:t>		D) None of the above</a:t>
            </a:r>
          </a:p>
          <a:p>
            <a:pPr>
              <a:buNone/>
            </a:pPr>
            <a:endParaRPr lang="en-US" dirty="0"/>
          </a:p>
        </p:txBody>
      </p:sp>
      <p:pic>
        <p:nvPicPr>
          <p:cNvPr id="4" name="Picture 3" descr="tennis and ping pong.jpg"/>
          <p:cNvPicPr>
            <a:picLocks noChangeAspect="1"/>
          </p:cNvPicPr>
          <p:nvPr/>
        </p:nvPicPr>
        <p:blipFill>
          <a:blip r:embed="rId3" cstate="print"/>
          <a:stretch>
            <a:fillRect/>
          </a:stretch>
        </p:blipFill>
        <p:spPr>
          <a:xfrm>
            <a:off x="6400800" y="3276600"/>
            <a:ext cx="2466975" cy="1847850"/>
          </a:xfrm>
          <a:prstGeom prst="rect">
            <a:avLst/>
          </a:prstGeom>
        </p:spPr>
      </p:pic>
      <p:sp>
        <p:nvSpPr>
          <p:cNvPr id="5" name="TextBox 4"/>
          <p:cNvSpPr txBox="1"/>
          <p:nvPr/>
        </p:nvSpPr>
        <p:spPr>
          <a:xfrm>
            <a:off x="0" y="6553200"/>
            <a:ext cx="4501553" cy="246221"/>
          </a:xfrm>
          <a:prstGeom prst="rect">
            <a:avLst/>
          </a:prstGeom>
          <a:noFill/>
        </p:spPr>
        <p:txBody>
          <a:bodyPr wrap="none" rtlCol="0">
            <a:spAutoFit/>
          </a:bodyPr>
          <a:lstStyle/>
          <a:p>
            <a:r>
              <a:rPr lang="en-US" sz="1000" dirty="0" smtClean="0"/>
              <a:t>http://www.sz-wholesale.com/uploadFiles/upimg9%5CPU-tennis-balls_172249.jpg</a:t>
            </a:r>
            <a:endParaRPr lang="en-US" sz="1000" dirty="0"/>
          </a:p>
        </p:txBody>
      </p:sp>
      <p:sp>
        <p:nvSpPr>
          <p:cNvPr id="6" name="Rectangle 5"/>
          <p:cNvSpPr/>
          <p:nvPr/>
        </p:nvSpPr>
        <p:spPr>
          <a:xfrm>
            <a:off x="1447800" y="4876800"/>
            <a:ext cx="4724400" cy="5334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post-question</a:t>
            </a:r>
            <a:endParaRPr lang="en-US" dirty="0"/>
          </a:p>
        </p:txBody>
      </p:sp>
      <p:sp>
        <p:nvSpPr>
          <p:cNvPr id="3" name="Content Placeholder 2"/>
          <p:cNvSpPr>
            <a:spLocks noGrp="1"/>
          </p:cNvSpPr>
          <p:nvPr>
            <p:ph idx="1"/>
          </p:nvPr>
        </p:nvSpPr>
        <p:spPr/>
        <p:txBody>
          <a:bodyPr>
            <a:normAutofit lnSpcReduction="10000"/>
          </a:bodyPr>
          <a:lstStyle/>
          <a:p>
            <a:r>
              <a:rPr lang="en-US" dirty="0" smtClean="0"/>
              <a:t>You want to catapult 0.5 kg rocks 0.35 km. You set the catapult to the angle that will give you the maximum distance (ignoring air resistance). What is the initial speed you have to throw the rocks at?</a:t>
            </a:r>
          </a:p>
          <a:p>
            <a:pPr>
              <a:buNone/>
            </a:pPr>
            <a:r>
              <a:rPr lang="en-US" dirty="0" smtClean="0"/>
              <a:t>	A) 59 m/s</a:t>
            </a:r>
          </a:p>
          <a:p>
            <a:pPr>
              <a:buNone/>
            </a:pPr>
            <a:r>
              <a:rPr lang="en-US" dirty="0" smtClean="0"/>
              <a:t>	B) 19 m/s</a:t>
            </a:r>
          </a:p>
          <a:p>
            <a:pPr>
              <a:buNone/>
            </a:pPr>
            <a:r>
              <a:rPr lang="en-US" dirty="0" smtClean="0"/>
              <a:t>	C) 1.9 m/s</a:t>
            </a:r>
          </a:p>
          <a:p>
            <a:pPr>
              <a:buNone/>
            </a:pPr>
            <a:r>
              <a:rPr lang="en-US" dirty="0" smtClean="0"/>
              <a:t>	D) None of the above</a:t>
            </a:r>
            <a:endParaRPr lang="en-US" dirty="0"/>
          </a:p>
        </p:txBody>
      </p:sp>
      <p:sp>
        <p:nvSpPr>
          <p:cNvPr id="4" name="Rectangle 3"/>
          <p:cNvSpPr/>
          <p:nvPr/>
        </p:nvSpPr>
        <p:spPr>
          <a:xfrm>
            <a:off x="457200" y="3886200"/>
            <a:ext cx="4724400" cy="5334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post-question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girl is rollerblading at 8 m/s and overtakes a boy rollerblading at 5 m/s. Before she overtakes him the boy throws a ball back to her at 12 m/s relative to him. What is the speed of the ball relative to the girl?</a:t>
            </a:r>
          </a:p>
          <a:p>
            <a:pPr marL="971550" lvl="1" indent="-514350">
              <a:buAutoNum type="alphaUcParenR"/>
            </a:pPr>
            <a:r>
              <a:rPr lang="en-US" dirty="0" smtClean="0"/>
              <a:t>(8 + 5 + 12) m/s</a:t>
            </a:r>
          </a:p>
          <a:p>
            <a:pPr marL="971550" lvl="1" indent="-514350">
              <a:buAutoNum type="alphaUcParenR"/>
            </a:pPr>
            <a:r>
              <a:rPr lang="en-US" dirty="0" smtClean="0"/>
              <a:t>(8 – 5 – 12) m/s</a:t>
            </a:r>
          </a:p>
          <a:p>
            <a:pPr marL="971550" lvl="1" indent="-514350">
              <a:buAutoNum type="alphaUcParenR"/>
            </a:pPr>
            <a:r>
              <a:rPr lang="en-US" dirty="0" smtClean="0"/>
              <a:t>(8 + 5 – 12) m/s</a:t>
            </a:r>
          </a:p>
          <a:p>
            <a:pPr marL="971550" lvl="1" indent="-514350">
              <a:buAutoNum type="alphaUcParenR"/>
            </a:pPr>
            <a:r>
              <a:rPr lang="en-US" dirty="0" smtClean="0"/>
              <a:t>(8 – 5 + 12) m/s</a:t>
            </a:r>
          </a:p>
          <a:p>
            <a:pPr marL="971550" lvl="1" indent="-514350">
              <a:buAutoNum type="alphaUcParenR"/>
            </a:pPr>
            <a:r>
              <a:rPr lang="en-US" dirty="0" smtClean="0"/>
              <a:t>(-8 + 5 + 12) m/s</a:t>
            </a:r>
          </a:p>
          <a:p>
            <a:pPr marL="971550" lvl="1" indent="-514350">
              <a:buAutoNum type="alphaUcParenR"/>
            </a:pPr>
            <a:endParaRPr lang="en-US" dirty="0"/>
          </a:p>
        </p:txBody>
      </p:sp>
      <p:sp>
        <p:nvSpPr>
          <p:cNvPr id="4" name="Rectangle 3"/>
          <p:cNvSpPr/>
          <p:nvPr/>
        </p:nvSpPr>
        <p:spPr>
          <a:xfrm>
            <a:off x="762000" y="5029200"/>
            <a:ext cx="3276600" cy="4572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Describe Motion</a:t>
            </a:r>
          </a:p>
          <a:p>
            <a:pPr lvl="1"/>
            <a:r>
              <a:rPr lang="en-US" dirty="0" smtClean="0"/>
              <a:t>Use vectors (both magnitude and direction)</a:t>
            </a:r>
          </a:p>
          <a:p>
            <a:pPr lvl="1"/>
            <a:r>
              <a:rPr lang="en-US" dirty="0" smtClean="0"/>
              <a:t>Displacement -&gt; Velocity -&gt; Acceleration</a:t>
            </a:r>
          </a:p>
          <a:p>
            <a:pPr lvl="1">
              <a:buNone/>
            </a:pPr>
            <a:r>
              <a:rPr lang="en-US" dirty="0" smtClean="0"/>
              <a:t>   (take derivatives)</a:t>
            </a:r>
          </a:p>
          <a:p>
            <a:pPr lvl="1">
              <a:buNone/>
            </a:pPr>
            <a:endParaRPr lang="en-US" dirty="0" smtClean="0"/>
          </a:p>
          <a:p>
            <a:r>
              <a:rPr lang="en-US" dirty="0" smtClean="0"/>
              <a:t>Constant acceleration – use kinematic equations</a:t>
            </a:r>
          </a:p>
          <a:p>
            <a:pPr lvl="1"/>
            <a:r>
              <a:rPr lang="en-US" dirty="0" smtClean="0"/>
              <a:t>Free fall</a:t>
            </a:r>
          </a:p>
          <a:p>
            <a:pPr lvl="1"/>
            <a:r>
              <a:rPr lang="en-US" dirty="0" smtClean="0"/>
              <a:t>Cars </a:t>
            </a:r>
          </a:p>
          <a:p>
            <a:pPr lvl="1"/>
            <a:r>
              <a:rPr lang="en-US" dirty="0" smtClean="0"/>
              <a:t>Projectile motion – for 2D separate into x and y</a:t>
            </a:r>
          </a:p>
          <a:p>
            <a:pPr lvl="1">
              <a:buNone/>
            </a:pPr>
            <a:endParaRPr lang="en-US" dirty="0" smtClean="0"/>
          </a:p>
          <a:p>
            <a:r>
              <a:rPr lang="en-US" dirty="0" smtClean="0"/>
              <a:t>Relative Motion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Ch. 2 Motion in 1D</a:t>
            </a:r>
          </a:p>
          <a:p>
            <a:pPr lvl="1"/>
            <a:r>
              <a:rPr lang="en-US" dirty="0" smtClean="0"/>
              <a:t>Position, Velocity, and Acceleration</a:t>
            </a:r>
          </a:p>
          <a:p>
            <a:pPr lvl="1"/>
            <a:r>
              <a:rPr lang="en-US" dirty="0" smtClean="0"/>
              <a:t>Free Fall</a:t>
            </a:r>
          </a:p>
          <a:p>
            <a:r>
              <a:rPr lang="en-US" dirty="0" smtClean="0">
                <a:solidFill>
                  <a:srgbClr val="00B050"/>
                </a:solidFill>
              </a:rPr>
              <a:t>Ch. 4 Motion in 2D</a:t>
            </a:r>
          </a:p>
          <a:p>
            <a:pPr lvl="1"/>
            <a:r>
              <a:rPr lang="en-US" dirty="0" smtClean="0">
                <a:solidFill>
                  <a:srgbClr val="00B050"/>
                </a:solidFill>
              </a:rPr>
              <a:t>Projectile Motion</a:t>
            </a:r>
          </a:p>
          <a:p>
            <a:pPr lvl="1"/>
            <a:r>
              <a:rPr lang="en-US" dirty="0" smtClean="0">
                <a:solidFill>
                  <a:srgbClr val="00B050"/>
                </a:solidFill>
              </a:rPr>
              <a:t>Relative Motion</a:t>
            </a:r>
          </a:p>
        </p:txBody>
      </p:sp>
      <p:sp>
        <p:nvSpPr>
          <p:cNvPr id="2" name="Title 1"/>
          <p:cNvSpPr>
            <a:spLocks noGrp="1"/>
          </p:cNvSpPr>
          <p:nvPr>
            <p:ph type="title"/>
          </p:nvPr>
        </p:nvSpPr>
        <p:spPr/>
        <p:txBody>
          <a:bodyPr/>
          <a:lstStyle/>
          <a:p>
            <a:r>
              <a:rPr lang="en-US" dirty="0" smtClean="0"/>
              <a:t>Motion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pre-question</a:t>
            </a:r>
            <a:endParaRPr lang="en-US" dirty="0"/>
          </a:p>
        </p:txBody>
      </p:sp>
      <p:sp>
        <p:nvSpPr>
          <p:cNvPr id="3" name="Content Placeholder 2"/>
          <p:cNvSpPr>
            <a:spLocks noGrp="1"/>
          </p:cNvSpPr>
          <p:nvPr>
            <p:ph idx="1"/>
          </p:nvPr>
        </p:nvSpPr>
        <p:spPr/>
        <p:txBody>
          <a:bodyPr>
            <a:normAutofit lnSpcReduction="10000"/>
          </a:bodyPr>
          <a:lstStyle/>
          <a:p>
            <a:r>
              <a:rPr lang="en-US" dirty="0" smtClean="0"/>
              <a:t>You want to catapult 0.5 kg rocks 0.35 km. You set the catapult to the angle that will give you the maximum distance (ignoring air resistance). What is the initial speed you have to throw the rocks at?</a:t>
            </a:r>
          </a:p>
          <a:p>
            <a:pPr>
              <a:buNone/>
            </a:pPr>
            <a:r>
              <a:rPr lang="en-US" dirty="0" smtClean="0"/>
              <a:t>	A) 59 m/s</a:t>
            </a:r>
          </a:p>
          <a:p>
            <a:pPr>
              <a:buNone/>
            </a:pPr>
            <a:r>
              <a:rPr lang="en-US" dirty="0" smtClean="0"/>
              <a:t>	B) 19 m/s</a:t>
            </a:r>
          </a:p>
          <a:p>
            <a:pPr>
              <a:buNone/>
            </a:pPr>
            <a:r>
              <a:rPr lang="en-US" dirty="0" smtClean="0"/>
              <a:t>	C) 1.9 m/s</a:t>
            </a:r>
          </a:p>
          <a:p>
            <a:pPr>
              <a:buNone/>
            </a:pPr>
            <a:r>
              <a:rPr lang="en-US" dirty="0" smtClean="0"/>
              <a:t>	D) None of the above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pre-question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girl is rollerblading at 8 m/s and overtakes a boy rollerblading at 5 m/s. Before she overtakes him the boy throws a ball back to her at 12 m/s relative to him. What is the speed of the ball relative to the girl?</a:t>
            </a:r>
          </a:p>
          <a:p>
            <a:pPr marL="971550" lvl="1" indent="-514350">
              <a:buAutoNum type="alphaUcParenR"/>
            </a:pPr>
            <a:r>
              <a:rPr lang="en-US" dirty="0" smtClean="0"/>
              <a:t>(8 + 5 + 12) m/s</a:t>
            </a:r>
          </a:p>
          <a:p>
            <a:pPr marL="971550" lvl="1" indent="-514350">
              <a:buAutoNum type="alphaUcParenR"/>
            </a:pPr>
            <a:r>
              <a:rPr lang="en-US" dirty="0" smtClean="0"/>
              <a:t>(8 – 5 – 12) m/s</a:t>
            </a:r>
          </a:p>
          <a:p>
            <a:pPr marL="971550" lvl="1" indent="-514350">
              <a:buAutoNum type="alphaUcParenR"/>
            </a:pPr>
            <a:r>
              <a:rPr lang="en-US" dirty="0" smtClean="0"/>
              <a:t>(8 + 5 – 12) m/s</a:t>
            </a:r>
          </a:p>
          <a:p>
            <a:pPr marL="971550" lvl="1" indent="-514350">
              <a:buAutoNum type="alphaUcParenR"/>
            </a:pPr>
            <a:r>
              <a:rPr lang="en-US" dirty="0" smtClean="0"/>
              <a:t>(8 – 5 + 12) m/s</a:t>
            </a:r>
          </a:p>
          <a:p>
            <a:pPr marL="971550" lvl="1" indent="-514350">
              <a:buAutoNum type="alphaUcParenR"/>
            </a:pPr>
            <a:r>
              <a:rPr lang="en-US" dirty="0" smtClean="0"/>
              <a:t>(-8 + 5 + 12) m/s</a:t>
            </a:r>
          </a:p>
          <a:p>
            <a:pPr marL="971550" lvl="1" indent="-514350">
              <a:buAutoNum type="alphaUcParen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lstStyle/>
          <a:p>
            <a:r>
              <a:rPr lang="en-US" dirty="0" smtClean="0"/>
              <a:t>Projectile Motion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Projectile Motion</a:t>
            </a:r>
            <a:endParaRPr lang="en-US" dirty="0"/>
          </a:p>
        </p:txBody>
      </p:sp>
      <p:sp>
        <p:nvSpPr>
          <p:cNvPr id="3" name="Content Placeholder 2"/>
          <p:cNvSpPr>
            <a:spLocks noGrp="1"/>
          </p:cNvSpPr>
          <p:nvPr>
            <p:ph idx="1"/>
          </p:nvPr>
        </p:nvSpPr>
        <p:spPr/>
        <p:txBody>
          <a:bodyPr/>
          <a:lstStyle/>
          <a:p>
            <a:r>
              <a:rPr lang="en-US" dirty="0" smtClean="0"/>
              <a:t>Object under both free fall in the vertical direction and a horizontal component</a:t>
            </a:r>
          </a:p>
          <a:p>
            <a:r>
              <a:rPr lang="en-US" dirty="0" smtClean="0"/>
              <a:t>Path or trajectory is a parabola</a:t>
            </a:r>
          </a:p>
          <a:p>
            <a:endParaRPr lang="en-US" dirty="0" smtClean="0"/>
          </a:p>
          <a:p>
            <a:endParaRPr lang="en-US" dirty="0"/>
          </a:p>
        </p:txBody>
      </p:sp>
      <p:sp>
        <p:nvSpPr>
          <p:cNvPr id="91138" name="AutoShape 2" descr="http://zebu.uoregon.edu/1998/ph101/tb.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1140" name="AutoShape 4" descr="http://zebu.uoregon.edu/1998/ph101/tb.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1142" name="AutoShape 6" descr="http://zebu.uoregon.edu/1998/ph101/tb.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1144" name="AutoShape 8" descr="http://zebu.uoregon.edu/1998/ph101/tb.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 name="Picture 8" descr="projectile.gif"/>
          <p:cNvPicPr>
            <a:picLocks noChangeAspect="1"/>
          </p:cNvPicPr>
          <p:nvPr/>
        </p:nvPicPr>
        <p:blipFill>
          <a:blip r:embed="rId3" cstate="print"/>
          <a:stretch>
            <a:fillRect/>
          </a:stretch>
        </p:blipFill>
        <p:spPr>
          <a:xfrm>
            <a:off x="1981200" y="3581400"/>
            <a:ext cx="5181600" cy="2780371"/>
          </a:xfrm>
          <a:prstGeom prst="rect">
            <a:avLst/>
          </a:prstGeom>
        </p:spPr>
      </p:pic>
      <p:sp>
        <p:nvSpPr>
          <p:cNvPr id="10" name="TextBox 9"/>
          <p:cNvSpPr txBox="1"/>
          <p:nvPr/>
        </p:nvSpPr>
        <p:spPr>
          <a:xfrm>
            <a:off x="0" y="6535579"/>
            <a:ext cx="4804520" cy="246221"/>
          </a:xfrm>
          <a:prstGeom prst="rect">
            <a:avLst/>
          </a:prstGeom>
          <a:noFill/>
        </p:spPr>
        <p:txBody>
          <a:bodyPr wrap="none" rtlCol="0">
            <a:spAutoFit/>
          </a:bodyPr>
          <a:lstStyle/>
          <a:p>
            <a:r>
              <a:rPr lang="en-US" sz="1000" dirty="0" smtClean="0"/>
              <a:t>http://img.sparknotes.com/content/testprep/bookimgs/sat2/physics/0012/projectile.gif</a:t>
            </a:r>
            <a:endParaRPr lang="en-US" sz="1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2D Kinematic Equations</a:t>
            </a:r>
            <a:endParaRPr lang="en-US" dirty="0"/>
          </a:p>
        </p:txBody>
      </p:sp>
      <p:graphicFrame>
        <p:nvGraphicFramePr>
          <p:cNvPr id="86018" name="Object 2"/>
          <p:cNvGraphicFramePr>
            <a:graphicFrameLocks noChangeAspect="1"/>
          </p:cNvGraphicFramePr>
          <p:nvPr/>
        </p:nvGraphicFramePr>
        <p:xfrm>
          <a:off x="457200" y="2819400"/>
          <a:ext cx="4067882" cy="2362200"/>
        </p:xfrm>
        <a:graphic>
          <a:graphicData uri="http://schemas.openxmlformats.org/presentationml/2006/ole">
            <p:oleObj spid="_x0000_s86018" name="Equation" r:id="rId4" imgW="1574640" imgH="914400" progId="Equation.3">
              <p:embed/>
            </p:oleObj>
          </a:graphicData>
        </a:graphic>
      </p:graphicFrame>
      <p:graphicFrame>
        <p:nvGraphicFramePr>
          <p:cNvPr id="86020" name="Object 4"/>
          <p:cNvGraphicFramePr>
            <a:graphicFrameLocks noChangeAspect="1"/>
          </p:cNvGraphicFramePr>
          <p:nvPr/>
        </p:nvGraphicFramePr>
        <p:xfrm>
          <a:off x="4814888" y="2803525"/>
          <a:ext cx="4133850" cy="2393950"/>
        </p:xfrm>
        <a:graphic>
          <a:graphicData uri="http://schemas.openxmlformats.org/presentationml/2006/ole">
            <p:oleObj spid="_x0000_s86020" name="Equation" r:id="rId5" imgW="1600200" imgH="92700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Catapulting rocks</a:t>
            </a:r>
            <a:endParaRPr lang="en-US" dirty="0"/>
          </a:p>
        </p:txBody>
      </p:sp>
      <p:sp>
        <p:nvSpPr>
          <p:cNvPr id="3" name="Content Placeholder 2"/>
          <p:cNvSpPr>
            <a:spLocks noGrp="1"/>
          </p:cNvSpPr>
          <p:nvPr>
            <p:ph idx="1"/>
          </p:nvPr>
        </p:nvSpPr>
        <p:spPr/>
        <p:txBody>
          <a:bodyPr/>
          <a:lstStyle/>
          <a:p>
            <a:r>
              <a:rPr lang="en-US" dirty="0" smtClean="0"/>
              <a:t>I launch a rock with an initial speed of 5 m/s and at an angle of 30 degrees. What is it’s maximum height? </a:t>
            </a:r>
          </a:p>
          <a:p>
            <a:r>
              <a:rPr lang="en-US" dirty="0" smtClean="0"/>
              <a:t>How far will it go?</a:t>
            </a:r>
            <a:endParaRPr lang="en-US" dirty="0"/>
          </a:p>
        </p:txBody>
      </p:sp>
      <p:graphicFrame>
        <p:nvGraphicFramePr>
          <p:cNvPr id="139266" name="Object 2"/>
          <p:cNvGraphicFramePr>
            <a:graphicFrameLocks noChangeAspect="1"/>
          </p:cNvGraphicFramePr>
          <p:nvPr/>
        </p:nvGraphicFramePr>
        <p:xfrm>
          <a:off x="2819400" y="3962400"/>
          <a:ext cx="3976687" cy="2577131"/>
        </p:xfrm>
        <a:graphic>
          <a:graphicData uri="http://schemas.openxmlformats.org/presentationml/2006/ole">
            <p:oleObj spid="_x0000_s139266" name="Equation" r:id="rId4" imgW="1879560" imgH="121896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1622</TotalTime>
  <Words>959</Words>
  <Application>Microsoft Office PowerPoint</Application>
  <PresentationFormat>On-screen Show (4:3)</PresentationFormat>
  <Paragraphs>147</Paragraphs>
  <Slides>23</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Office Theme</vt:lpstr>
      <vt:lpstr>Equation</vt:lpstr>
      <vt:lpstr>PHYS16 – Lecture 6</vt:lpstr>
      <vt:lpstr>Announcements</vt:lpstr>
      <vt:lpstr>Motion</vt:lpstr>
      <vt:lpstr>Motion pre-question</vt:lpstr>
      <vt:lpstr>Motion pre-question</vt:lpstr>
      <vt:lpstr>Projectile Motion</vt:lpstr>
      <vt:lpstr>Projectile Motion</vt:lpstr>
      <vt:lpstr>2D Kinematic Equations</vt:lpstr>
      <vt:lpstr>Examples – Catapulting rocks</vt:lpstr>
      <vt:lpstr>Challenge Question</vt:lpstr>
      <vt:lpstr>Relative Motion</vt:lpstr>
      <vt:lpstr>Relative Motion – Math</vt:lpstr>
      <vt:lpstr>Relative Motion – Walkway at Airport</vt:lpstr>
      <vt:lpstr>Relative Motion – River Problem</vt:lpstr>
      <vt:lpstr>Relative Motion – River Problem</vt:lpstr>
      <vt:lpstr>Relative Motion – Bucket Problem</vt:lpstr>
      <vt:lpstr>Relative Motion – Run or Walk in Rain?</vt:lpstr>
      <vt:lpstr>Relative Motion – Run or Walk in Rain?</vt:lpstr>
      <vt:lpstr>Motion post-question</vt:lpstr>
      <vt:lpstr>Motion post-question</vt:lpstr>
      <vt:lpstr>Motion post-question</vt:lpstr>
      <vt:lpstr>Motion post-question</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3</dc:title>
  <dc:creator>Grego</dc:creator>
  <cp:lastModifiedBy>Grego</cp:lastModifiedBy>
  <cp:revision>57</cp:revision>
  <dcterms:created xsi:type="dcterms:W3CDTF">2010-09-09T09:10:07Z</dcterms:created>
  <dcterms:modified xsi:type="dcterms:W3CDTF">2011-02-07T00:52:33Z</dcterms:modified>
</cp:coreProperties>
</file>