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8" r:id="rId2"/>
    <p:sldId id="318" r:id="rId3"/>
    <p:sldId id="319" r:id="rId4"/>
    <p:sldId id="320" r:id="rId5"/>
    <p:sldId id="321" r:id="rId6"/>
    <p:sldId id="259" r:id="rId7"/>
    <p:sldId id="305" r:id="rId8"/>
    <p:sldId id="297" r:id="rId9"/>
    <p:sldId id="328" r:id="rId10"/>
    <p:sldId id="329" r:id="rId11"/>
    <p:sldId id="330" r:id="rId12"/>
    <p:sldId id="331" r:id="rId13"/>
    <p:sldId id="327" r:id="rId14"/>
    <p:sldId id="322" r:id="rId15"/>
    <p:sldId id="323" r:id="rId16"/>
    <p:sldId id="324" r:id="rId17"/>
    <p:sldId id="325" r:id="rId18"/>
    <p:sldId id="326" r:id="rId19"/>
    <p:sldId id="28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C9957-DC0C-442D-B49C-55F2B22ADD2F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05C75-BA31-4FD8-AC78-A79723257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4B851-3012-4745-A4FA-5CE6B88337B6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1470025"/>
          </a:xfrm>
        </p:spPr>
        <p:txBody>
          <a:bodyPr/>
          <a:lstStyle/>
          <a:p>
            <a:r>
              <a:rPr lang="en-US" dirty="0" smtClean="0"/>
              <a:t>PHYS16 – Lecture 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715000"/>
            <a:ext cx="7162800" cy="1066800"/>
          </a:xfrm>
        </p:spPr>
        <p:txBody>
          <a:bodyPr/>
          <a:lstStyle/>
          <a:p>
            <a:pPr algn="r"/>
            <a:r>
              <a:rPr lang="en-US" dirty="0" smtClean="0"/>
              <a:t>Ch. 5 Force and Newton’s Laws</a:t>
            </a:r>
            <a:endParaRPr lang="en-US" dirty="0"/>
          </a:p>
        </p:txBody>
      </p:sp>
      <p:pic>
        <p:nvPicPr>
          <p:cNvPr id="8" name="Picture 7" descr="force carto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86013" y="1371600"/>
            <a:ext cx="4548187" cy="364217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62200" y="5029200"/>
            <a:ext cx="47211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http://fashionablygeek.com/wp-content/uploads/2009/09/mass-times-acceleration.gif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Forces act at: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 forces act at the point of contact</a:t>
            </a:r>
          </a:p>
          <a:p>
            <a:pPr lvl="1"/>
            <a:r>
              <a:rPr lang="en-US" dirty="0" smtClean="0"/>
              <a:t>If we can assume the object is a point object then we can draw these forces acting at the center of mass </a:t>
            </a:r>
          </a:p>
          <a:p>
            <a:r>
              <a:rPr lang="en-US" dirty="0" smtClean="0"/>
              <a:t>Long range forces act at the center of mass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Center of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Center of mass is geometric center of object weighted by the object’s mass distribution</a:t>
            </a:r>
          </a:p>
          <a:p>
            <a:r>
              <a:rPr lang="en-US" dirty="0" smtClean="0"/>
              <a:t>Assume density is the same throughout following objects and find center of mass: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4648200"/>
            <a:ext cx="914400" cy="7620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048000" y="4495800"/>
            <a:ext cx="1066800" cy="1066800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5029200" y="4495800"/>
            <a:ext cx="914400" cy="12954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oon 7"/>
          <p:cNvSpPr/>
          <p:nvPr/>
        </p:nvSpPr>
        <p:spPr>
          <a:xfrm>
            <a:off x="6781800" y="4419600"/>
            <a:ext cx="1905000" cy="1600200"/>
          </a:xfrm>
          <a:prstGeom prst="moon">
            <a:avLst>
              <a:gd name="adj" fmla="val 27091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y 8"/>
          <p:cNvSpPr/>
          <p:nvPr/>
        </p:nvSpPr>
        <p:spPr>
          <a:xfrm>
            <a:off x="1447800" y="4800600"/>
            <a:ext cx="457200" cy="457200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Multiply 9"/>
          <p:cNvSpPr/>
          <p:nvPr/>
        </p:nvSpPr>
        <p:spPr>
          <a:xfrm>
            <a:off x="3352800" y="4800600"/>
            <a:ext cx="457200" cy="457200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ultiply 10"/>
          <p:cNvSpPr/>
          <p:nvPr/>
        </p:nvSpPr>
        <p:spPr>
          <a:xfrm>
            <a:off x="5257800" y="5181600"/>
            <a:ext cx="457200" cy="457200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Multiply 11"/>
          <p:cNvSpPr/>
          <p:nvPr/>
        </p:nvSpPr>
        <p:spPr>
          <a:xfrm>
            <a:off x="7315200" y="5029200"/>
            <a:ext cx="457200" cy="457200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Common Forces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Gravity </a:t>
            </a:r>
          </a:p>
          <a:p>
            <a:endParaRPr lang="en-US" dirty="0" smtClean="0"/>
          </a:p>
          <a:p>
            <a:r>
              <a:rPr lang="en-US" dirty="0" smtClean="0"/>
              <a:t>Normal</a:t>
            </a:r>
          </a:p>
          <a:p>
            <a:endParaRPr lang="en-US" dirty="0" smtClean="0"/>
          </a:p>
          <a:p>
            <a:r>
              <a:rPr lang="en-US" dirty="0" smtClean="0"/>
              <a:t>Tension</a:t>
            </a:r>
          </a:p>
          <a:p>
            <a:endParaRPr lang="en-US" dirty="0" smtClean="0"/>
          </a:p>
          <a:p>
            <a:r>
              <a:rPr lang="en-US" dirty="0" smtClean="0"/>
              <a:t>Friction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38400" y="1524000"/>
          <a:ext cx="1981200" cy="742950"/>
        </p:xfrm>
        <a:graphic>
          <a:graphicData uri="http://schemas.openxmlformats.org/presentationml/2006/ole">
            <p:oleObj spid="_x0000_s149506" name="Equation" r:id="rId4" imgW="711000" imgH="26640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514600" y="2579688"/>
          <a:ext cx="5270500" cy="849312"/>
        </p:xfrm>
        <a:graphic>
          <a:graphicData uri="http://schemas.openxmlformats.org/presentationml/2006/ole">
            <p:oleObj spid="_x0000_s149507" name="Equation" r:id="rId5" imgW="1892160" imgH="30456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514600" y="3810000"/>
          <a:ext cx="6327775" cy="673100"/>
        </p:xfrm>
        <a:graphic>
          <a:graphicData uri="http://schemas.openxmlformats.org/presentationml/2006/ole">
            <p:oleObj spid="_x0000_s149508" name="Equation" r:id="rId6" imgW="2273040" imgH="24120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514600" y="5029200"/>
          <a:ext cx="5730875" cy="849312"/>
        </p:xfrm>
        <a:graphic>
          <a:graphicData uri="http://schemas.openxmlformats.org/presentationml/2006/ole">
            <p:oleObj spid="_x0000_s149509" name="Equation" r:id="rId7" imgW="2057400" imgH="304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 smtClean="0"/>
              <a:t>Newton’s Laws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Newton’s Laws – First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 body at rest remains at rest &amp; a body in motion stays in motion unless acted on by a force</a:t>
            </a:r>
          </a:p>
          <a:p>
            <a:pPr lvl="1"/>
            <a:r>
              <a:rPr lang="en-US" dirty="0" smtClean="0"/>
              <a:t>Doesn’t seem true because most objects don’t infinitely stay in motion, why?  (friction)</a:t>
            </a:r>
          </a:p>
          <a:p>
            <a:pPr lvl="1"/>
            <a:r>
              <a:rPr lang="en-US" dirty="0" smtClean="0"/>
              <a:t>Can see this is true if decrease air friction</a:t>
            </a:r>
          </a:p>
          <a:p>
            <a:pPr lvl="2"/>
            <a:r>
              <a:rPr lang="en-US" dirty="0" smtClean="0"/>
              <a:t>Example – Brick pushed along ground vs. Brick in cart pushed along ground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Newton’s Laws – Second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there is a NET force then the object is accelerated in the direction of the force.</a:t>
            </a:r>
          </a:p>
          <a:p>
            <a:r>
              <a:rPr lang="en-US" dirty="0" smtClean="0"/>
              <a:t>The magnitude of the acceleration is proportional to the force and inversely proportional to the object’s mass.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124200" y="4876800"/>
          <a:ext cx="2546350" cy="960887"/>
        </p:xfrm>
        <a:graphic>
          <a:graphicData uri="http://schemas.openxmlformats.org/presentationml/2006/ole">
            <p:oleObj spid="_x0000_s146434" name="Equation" r:id="rId4" imgW="67284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happens if there is no net force?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Scenario #1 – there are forces acting on the object, but they cancel</a:t>
            </a:r>
          </a:p>
          <a:p>
            <a:r>
              <a:rPr lang="en-US" dirty="0" smtClean="0"/>
              <a:t>Scenario #2 – there are no forces acting on the object</a:t>
            </a:r>
          </a:p>
          <a:p>
            <a:endParaRPr lang="en-US" dirty="0" smtClean="0"/>
          </a:p>
          <a:p>
            <a:r>
              <a:rPr lang="en-US" dirty="0" smtClean="0"/>
              <a:t>If there is no NET force then no acceleration</a:t>
            </a:r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340100" y="5410200"/>
          <a:ext cx="2112963" cy="960438"/>
        </p:xfrm>
        <a:graphic>
          <a:graphicData uri="http://schemas.openxmlformats.org/presentationml/2006/ole">
            <p:oleObj spid="_x0000_s147458" name="Equation" r:id="rId4" imgW="55872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 Equilibrium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342900" lvl="2" indent="-342900"/>
            <a:r>
              <a:rPr lang="en-US" sz="3200" dirty="0" smtClean="0"/>
              <a:t>Mechanical Equilibrium – when F</a:t>
            </a:r>
            <a:r>
              <a:rPr lang="en-US" sz="3200" baseline="-25000" dirty="0" smtClean="0"/>
              <a:t>NET</a:t>
            </a:r>
            <a:r>
              <a:rPr lang="en-US" sz="3200" dirty="0" smtClean="0"/>
              <a:t>=0</a:t>
            </a:r>
          </a:p>
          <a:p>
            <a:pPr lvl="1"/>
            <a:r>
              <a:rPr lang="en-US" dirty="0" smtClean="0"/>
              <a:t>Static Equilibrium</a:t>
            </a:r>
          </a:p>
          <a:p>
            <a:pPr lvl="2"/>
            <a:r>
              <a:rPr lang="en-US" dirty="0" smtClean="0"/>
              <a:t>v= 0</a:t>
            </a:r>
          </a:p>
          <a:p>
            <a:pPr lvl="2"/>
            <a:r>
              <a:rPr lang="en-US" dirty="0" smtClean="0"/>
              <a:t>F</a:t>
            </a:r>
            <a:r>
              <a:rPr lang="en-US" baseline="-25000" dirty="0" smtClean="0"/>
              <a:t>NET</a:t>
            </a:r>
            <a:r>
              <a:rPr lang="en-US" dirty="0" smtClean="0"/>
              <a:t>=0</a:t>
            </a:r>
          </a:p>
          <a:p>
            <a:pPr lvl="2"/>
            <a:r>
              <a:rPr lang="en-US" dirty="0" smtClean="0"/>
              <a:t>Example – book on a table</a:t>
            </a:r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dirty="0" smtClean="0"/>
              <a:t>Dynamic Equilibrium</a:t>
            </a:r>
          </a:p>
          <a:p>
            <a:pPr lvl="2"/>
            <a:r>
              <a:rPr lang="en-US" dirty="0" smtClean="0"/>
              <a:t>v= constant</a:t>
            </a:r>
          </a:p>
          <a:p>
            <a:pPr lvl="2"/>
            <a:r>
              <a:rPr lang="en-US" dirty="0" smtClean="0"/>
              <a:t>F</a:t>
            </a:r>
            <a:r>
              <a:rPr lang="en-US" baseline="-25000" dirty="0" smtClean="0"/>
              <a:t>NET</a:t>
            </a:r>
            <a:r>
              <a:rPr lang="en-US" dirty="0" smtClean="0"/>
              <a:t>=0</a:t>
            </a:r>
          </a:p>
          <a:p>
            <a:pPr lvl="2"/>
            <a:r>
              <a:rPr lang="en-US" dirty="0" smtClean="0"/>
              <a:t>Example – car moving at constant speed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Newton’s Laws – Third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Every action has an equal and opposite reaction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Does this seem true? If I push a block does it push back on me?</a:t>
            </a:r>
          </a:p>
          <a:p>
            <a:pPr lvl="1"/>
            <a:r>
              <a:rPr lang="en-US" dirty="0" smtClean="0"/>
              <a:t>Yes, I just have friction from floor keeping me in place</a:t>
            </a:r>
          </a:p>
          <a:p>
            <a:pPr lvl="1"/>
            <a:r>
              <a:rPr lang="en-US" dirty="0" smtClean="0"/>
              <a:t>Can feel pressure of block on fingers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 all reactionary forces – Normal, Friction, Tension will vary with the amount of applied force</a:t>
            </a:r>
          </a:p>
          <a:p>
            <a:endParaRPr lang="en-US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500313" y="2163762"/>
          <a:ext cx="3792537" cy="960438"/>
        </p:xfrm>
        <a:graphic>
          <a:graphicData uri="http://schemas.openxmlformats.org/presentationml/2006/ole">
            <p:oleObj spid="_x0000_s148482" name="Equation" r:id="rId4" imgW="100296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Force</a:t>
            </a:r>
          </a:p>
          <a:p>
            <a:pPr lvl="1"/>
            <a:r>
              <a:rPr lang="en-US" dirty="0" smtClean="0"/>
              <a:t>Push or pull</a:t>
            </a:r>
          </a:p>
          <a:p>
            <a:pPr lvl="1"/>
            <a:r>
              <a:rPr lang="en-US" dirty="0" smtClean="0"/>
              <a:t>Vector quantity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Newton’s laws</a:t>
            </a:r>
          </a:p>
          <a:p>
            <a:pPr lvl="1"/>
            <a:r>
              <a:rPr lang="en-US" dirty="0" smtClean="0"/>
              <a:t>Law of inertia</a:t>
            </a:r>
          </a:p>
          <a:p>
            <a:pPr lvl="1"/>
            <a:r>
              <a:rPr lang="en-US" dirty="0" smtClean="0"/>
              <a:t>F=ma</a:t>
            </a:r>
          </a:p>
          <a:p>
            <a:pPr lvl="1"/>
            <a:r>
              <a:rPr lang="en-US" dirty="0" smtClean="0"/>
              <a:t>F</a:t>
            </a:r>
            <a:r>
              <a:rPr lang="en-US" baseline="-25000" dirty="0" smtClean="0"/>
              <a:t>action</a:t>
            </a:r>
            <a:r>
              <a:rPr lang="en-US" dirty="0" smtClean="0"/>
              <a:t> = -</a:t>
            </a:r>
            <a:r>
              <a:rPr lang="en-US" dirty="0" err="1" smtClean="0"/>
              <a:t>F</a:t>
            </a:r>
            <a:r>
              <a:rPr lang="en-US" baseline="-25000" dirty="0" err="1" smtClean="0"/>
              <a:t>reaction</a:t>
            </a:r>
            <a:endParaRPr lang="en-US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-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Constant, non-zero acceleration in y leads to displacement in y that is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A) linear</a:t>
            </a:r>
          </a:p>
          <a:p>
            <a:pPr lvl="1">
              <a:buNone/>
            </a:pPr>
            <a:r>
              <a:rPr lang="en-US" dirty="0" smtClean="0"/>
              <a:t>B) parabolic</a:t>
            </a:r>
          </a:p>
          <a:p>
            <a:pPr lvl="1">
              <a:buNone/>
            </a:pPr>
            <a:r>
              <a:rPr lang="en-US" dirty="0" smtClean="0"/>
              <a:t>C) constant</a:t>
            </a:r>
          </a:p>
          <a:p>
            <a:pPr lvl="1">
              <a:buNone/>
            </a:pPr>
            <a:r>
              <a:rPr lang="en-US" dirty="0" smtClean="0"/>
              <a:t>D) exponential</a:t>
            </a:r>
          </a:p>
          <a:p>
            <a:pPr lvl="1">
              <a:buNone/>
            </a:pPr>
            <a:r>
              <a:rPr lang="en-US" dirty="0" smtClean="0"/>
              <a:t>E) None of the above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3810000"/>
            <a:ext cx="2362200" cy="4572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-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ball accelerates from rest at 10 m/s</a:t>
            </a:r>
            <a:r>
              <a:rPr lang="en-US" baseline="30000" dirty="0" smtClean="0"/>
              <a:t>2</a:t>
            </a:r>
            <a:r>
              <a:rPr lang="en-US" dirty="0" smtClean="0"/>
              <a:t> at an angle of 30 degrees with respect to the ground for 2 s. What is the ball’s final velocity?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	A) 19 m/s at -30 degrees</a:t>
            </a:r>
          </a:p>
          <a:p>
            <a:pPr>
              <a:buNone/>
            </a:pPr>
            <a:r>
              <a:rPr lang="en-US" dirty="0" smtClean="0"/>
              <a:t>		B) 20 m/s at -30 degrees</a:t>
            </a:r>
          </a:p>
          <a:p>
            <a:pPr>
              <a:buNone/>
            </a:pPr>
            <a:r>
              <a:rPr lang="en-US" dirty="0" smtClean="0"/>
              <a:t>		C) 20 m/s at 30 degrees</a:t>
            </a:r>
          </a:p>
          <a:p>
            <a:pPr>
              <a:buNone/>
            </a:pPr>
            <a:r>
              <a:rPr lang="en-US" dirty="0" smtClean="0"/>
              <a:t>		D) 20 m/s at 0 degrees</a:t>
            </a:r>
          </a:p>
          <a:p>
            <a:pPr>
              <a:buNone/>
            </a:pPr>
            <a:r>
              <a:rPr lang="en-US" dirty="0" smtClean="0"/>
              <a:t>		E) None of the above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4419600"/>
            <a:ext cx="4419600" cy="4572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-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projectile is fired at a 30 degree angle. Which of the following statements is true.</a:t>
            </a:r>
          </a:p>
          <a:p>
            <a:pPr lvl="1">
              <a:buNone/>
            </a:pPr>
            <a:endParaRPr lang="en-US" dirty="0" smtClean="0"/>
          </a:p>
          <a:p>
            <a:pPr marL="971550" lvl="1" indent="-514350">
              <a:buAutoNum type="alphaUcParenR"/>
            </a:pPr>
            <a:r>
              <a:rPr lang="en-US" dirty="0" smtClean="0"/>
              <a:t>When the projectile reaches its maximum height the velocity is zero.</a:t>
            </a:r>
          </a:p>
          <a:p>
            <a:pPr marL="971550" lvl="1" indent="-514350">
              <a:buAutoNum type="alphaUcParenR"/>
            </a:pPr>
            <a:r>
              <a:rPr lang="en-US" dirty="0" smtClean="0"/>
              <a:t>When the projectile reaches its maximum height the acceleration is zero.</a:t>
            </a:r>
          </a:p>
          <a:p>
            <a:pPr marL="971550" lvl="1" indent="-514350">
              <a:buAutoNum type="alphaUcParenR"/>
            </a:pPr>
            <a:r>
              <a:rPr lang="en-US" dirty="0" smtClean="0"/>
              <a:t>The acceleration of the projectile just after it is fired is the same as just before it lands.</a:t>
            </a:r>
          </a:p>
          <a:p>
            <a:pPr marL="971550" lvl="1" indent="-514350">
              <a:buAutoNum type="alphaUcParenR"/>
            </a:pPr>
            <a:r>
              <a:rPr lang="en-US" dirty="0" smtClean="0"/>
              <a:t>The velocity of the projectile just after it is fired is the same as just before it lands</a:t>
            </a:r>
          </a:p>
          <a:p>
            <a:pPr marL="971550" lvl="1" indent="-514350">
              <a:buAutoNum type="alphaUcParenR"/>
            </a:pPr>
            <a:r>
              <a:rPr lang="en-US" dirty="0" smtClean="0"/>
              <a:t>None of the above.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4191000"/>
            <a:ext cx="7696200" cy="6858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Motion –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police car, traveling at 95 km/h, is trying to catch a motorist at 80 km/h. Is the police car’s speed relative to the motorist the same as the motorist’s speed relative to the police car?</a:t>
            </a:r>
          </a:p>
          <a:p>
            <a:pPr lvl="1">
              <a:buNone/>
            </a:pPr>
            <a:endParaRPr lang="en-US" dirty="0" smtClean="0"/>
          </a:p>
          <a:p>
            <a:pPr marL="971550" lvl="1" indent="-514350">
              <a:buAutoNum type="alphaUcParenR"/>
            </a:pPr>
            <a:r>
              <a:rPr lang="en-US" dirty="0" smtClean="0"/>
              <a:t>Yes</a:t>
            </a:r>
          </a:p>
          <a:p>
            <a:pPr marL="971550" lvl="1" indent="-514350">
              <a:buAutoNum type="alphaUcParenR"/>
            </a:pPr>
            <a:r>
              <a:rPr lang="en-US" dirty="0" smtClean="0"/>
              <a:t>No</a:t>
            </a:r>
          </a:p>
          <a:p>
            <a:pPr marL="971550" lvl="1" indent="-514350">
              <a:buAutoNum type="alphaUcParenR"/>
            </a:pPr>
            <a:r>
              <a:rPr lang="en-US" dirty="0" smtClean="0"/>
              <a:t>Not enough information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4191000"/>
            <a:ext cx="1828800" cy="4572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Force – Definition &amp; Types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Newton’s Laws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Law of inertia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F=ma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F</a:t>
            </a:r>
            <a:r>
              <a:rPr lang="en-US" baseline="-25000" dirty="0" smtClean="0">
                <a:solidFill>
                  <a:srgbClr val="00B050"/>
                </a:solidFill>
              </a:rPr>
              <a:t>action</a:t>
            </a:r>
            <a:r>
              <a:rPr lang="en-US" dirty="0" smtClean="0">
                <a:solidFill>
                  <a:srgbClr val="00B050"/>
                </a:solidFill>
              </a:rPr>
              <a:t>= -</a:t>
            </a:r>
            <a:r>
              <a:rPr lang="en-US" dirty="0" err="1" smtClean="0">
                <a:solidFill>
                  <a:srgbClr val="00B050"/>
                </a:solidFill>
              </a:rPr>
              <a:t>F</a:t>
            </a:r>
            <a:r>
              <a:rPr lang="en-US" baseline="-25000" dirty="0" err="1" smtClean="0">
                <a:solidFill>
                  <a:srgbClr val="00B050"/>
                </a:solidFill>
              </a:rPr>
              <a:t>reaction</a:t>
            </a:r>
            <a:endParaRPr lang="en-US" baseline="-25000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Friction</a:t>
            </a:r>
          </a:p>
          <a:p>
            <a:r>
              <a:rPr lang="en-US" smtClean="0"/>
              <a:t>Applications of Newton’s Laws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Ch. 5 Force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 pre-question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locomotive breaks through a wall at a train station. Which of the following is true?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A) (force exerted by locomotive on wall)  &gt; (force exerted by wall on locomotive)</a:t>
            </a:r>
          </a:p>
          <a:p>
            <a:pPr>
              <a:buNone/>
            </a:pPr>
            <a:r>
              <a:rPr lang="en-US" dirty="0" smtClean="0"/>
              <a:t>	B) (force exerted by locomotive on wall)  is equal and opposite (force exerted by wall on locomotive)</a:t>
            </a:r>
          </a:p>
          <a:p>
            <a:pPr>
              <a:buNone/>
            </a:pPr>
            <a:r>
              <a:rPr lang="en-US" dirty="0" smtClean="0"/>
              <a:t>	C) (force exerted by locomotive on wall) &lt; (force exerted by wall on locomotive)</a:t>
            </a:r>
          </a:p>
          <a:p>
            <a:pPr>
              <a:buNone/>
            </a:pPr>
            <a:r>
              <a:rPr lang="en-US" dirty="0" smtClean="0"/>
              <a:t>	D) the wall does not exert a force; it broke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 smtClean="0"/>
              <a:t>Force: Definition &amp; Types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 -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push or a pull that can change an object’s motion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65910" y="2667000"/>
            <a:ext cx="6456191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Contact Forces – need to contact object</a:t>
            </a:r>
          </a:p>
          <a:p>
            <a:r>
              <a:rPr lang="en-US" sz="2000" dirty="0" smtClean="0"/>
              <a:t>Tension – reaction force along rope away from object</a:t>
            </a:r>
          </a:p>
          <a:p>
            <a:r>
              <a:rPr lang="en-US" sz="2000" dirty="0" smtClean="0"/>
              <a:t>Compression – a push</a:t>
            </a:r>
          </a:p>
          <a:p>
            <a:r>
              <a:rPr lang="en-US" sz="2000" dirty="0" smtClean="0"/>
              <a:t>Normal – reaction force that is perpendicular to surface</a:t>
            </a:r>
          </a:p>
          <a:p>
            <a:r>
              <a:rPr lang="en-US" sz="2000" dirty="0" smtClean="0"/>
              <a:t>Friction – breaking of bonds along surface that resist motion</a:t>
            </a:r>
          </a:p>
          <a:p>
            <a:r>
              <a:rPr lang="en-US" sz="2000" dirty="0" smtClean="0"/>
              <a:t>Biological – forces applied by people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559881" y="4936629"/>
            <a:ext cx="5593519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Fundamental Forces – Long range</a:t>
            </a:r>
          </a:p>
          <a:p>
            <a:r>
              <a:rPr lang="en-US" sz="2000" dirty="0" smtClean="0"/>
              <a:t>Gravity – attraction btw masses</a:t>
            </a: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Electromagnetic – attraction/repulsion btw charges </a:t>
            </a: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Strong – holds protons &amp; neutrons in nucleus</a:t>
            </a: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Weak – responsible for neutrino/beta decay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1803</TotalTime>
  <Words>724</Words>
  <Application>Microsoft Office PowerPoint</Application>
  <PresentationFormat>On-screen Show (4:3)</PresentationFormat>
  <Paragraphs>140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PHYS16 – Lecture 7</vt:lpstr>
      <vt:lpstr>Motion - Review</vt:lpstr>
      <vt:lpstr>Motion - Review</vt:lpstr>
      <vt:lpstr>Motion - Review</vt:lpstr>
      <vt:lpstr>Motion – Review</vt:lpstr>
      <vt:lpstr>Ch. 5 Force</vt:lpstr>
      <vt:lpstr>Force pre-question</vt:lpstr>
      <vt:lpstr>Force: Definition &amp; Types</vt:lpstr>
      <vt:lpstr>Force - Definition</vt:lpstr>
      <vt:lpstr>Forces act at:</vt:lpstr>
      <vt:lpstr>Center of Mass</vt:lpstr>
      <vt:lpstr>Most Common Forces</vt:lpstr>
      <vt:lpstr>Newton’s Laws</vt:lpstr>
      <vt:lpstr>Newton’s Laws – First Law</vt:lpstr>
      <vt:lpstr>Newton’s Laws – Second Law</vt:lpstr>
      <vt:lpstr>What happens if there is no net force?</vt:lpstr>
      <vt:lpstr>Mechanical Equilibrium</vt:lpstr>
      <vt:lpstr>Newton’s Laws – Third Law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</dc:title>
  <dc:creator>Grego</dc:creator>
  <cp:lastModifiedBy>Grego</cp:lastModifiedBy>
  <cp:revision>70</cp:revision>
  <dcterms:created xsi:type="dcterms:W3CDTF">2010-09-09T09:10:07Z</dcterms:created>
  <dcterms:modified xsi:type="dcterms:W3CDTF">2011-02-13T20:48:10Z</dcterms:modified>
</cp:coreProperties>
</file>