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8" r:id="rId2"/>
    <p:sldId id="259" r:id="rId3"/>
    <p:sldId id="305" r:id="rId4"/>
    <p:sldId id="332" r:id="rId5"/>
    <p:sldId id="297" r:id="rId6"/>
    <p:sldId id="328" r:id="rId7"/>
    <p:sldId id="338" r:id="rId8"/>
    <p:sldId id="339" r:id="rId9"/>
    <p:sldId id="333" r:id="rId10"/>
    <p:sldId id="327" r:id="rId11"/>
    <p:sldId id="340" r:id="rId12"/>
    <p:sldId id="335" r:id="rId13"/>
    <p:sldId id="337" r:id="rId14"/>
    <p:sldId id="341" r:id="rId15"/>
    <p:sldId id="336" r:id="rId16"/>
    <p:sldId id="342" r:id="rId17"/>
    <p:sldId id="343" r:id="rId18"/>
    <p:sldId id="344" r:id="rId19"/>
    <p:sldId id="28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71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6C9957-DC0C-442D-B49C-55F2B22ADD2F}" type="datetimeFigureOut">
              <a:rPr lang="en-US" smtClean="0"/>
              <a:pPr/>
              <a:t>2/9/2011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705C75-BA31-4FD8-AC78-A797232570F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D43E763-CB73-4D79-8E15-B7A68BEAF440}"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D43E763-CB73-4D79-8E15-B7A68BEAF440}"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CA4B851-3012-4745-A4FA-5CE6B88337B6}" type="datetimeFigureOut">
              <a:rPr lang="en-US" smtClean="0"/>
              <a:pPr/>
              <a:t>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2597D1-9B81-48DB-B6B3-E5DFFA837F3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A4B851-3012-4745-A4FA-5CE6B88337B6}" type="datetimeFigureOut">
              <a:rPr lang="en-US" smtClean="0"/>
              <a:pPr/>
              <a:t>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2597D1-9B81-48DB-B6B3-E5DFFA837F3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A4B851-3012-4745-A4FA-5CE6B88337B6}" type="datetimeFigureOut">
              <a:rPr lang="en-US" smtClean="0"/>
              <a:pPr/>
              <a:t>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2597D1-9B81-48DB-B6B3-E5DFFA837F3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A4B851-3012-4745-A4FA-5CE6B88337B6}" type="datetimeFigureOut">
              <a:rPr lang="en-US" smtClean="0"/>
              <a:pPr/>
              <a:t>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2597D1-9B81-48DB-B6B3-E5DFFA837F3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A4B851-3012-4745-A4FA-5CE6B88337B6}" type="datetimeFigureOut">
              <a:rPr lang="en-US" smtClean="0"/>
              <a:pPr/>
              <a:t>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2597D1-9B81-48DB-B6B3-E5DFFA837F3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CA4B851-3012-4745-A4FA-5CE6B88337B6}" type="datetimeFigureOut">
              <a:rPr lang="en-US" smtClean="0"/>
              <a:pPr/>
              <a:t>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2597D1-9B81-48DB-B6B3-E5DFFA837F3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CA4B851-3012-4745-A4FA-5CE6B88337B6}" type="datetimeFigureOut">
              <a:rPr lang="en-US" smtClean="0"/>
              <a:pPr/>
              <a:t>2/9/2011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2597D1-9B81-48DB-B6B3-E5DFFA837F3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CA4B851-3012-4745-A4FA-5CE6B88337B6}" type="datetimeFigureOut">
              <a:rPr lang="en-US" smtClean="0"/>
              <a:pPr/>
              <a:t>2/9/2011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2597D1-9B81-48DB-B6B3-E5DFFA837F3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A4B851-3012-4745-A4FA-5CE6B88337B6}" type="datetimeFigureOut">
              <a:rPr lang="en-US" smtClean="0"/>
              <a:pPr/>
              <a:t>2/9/2011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2597D1-9B81-48DB-B6B3-E5DFFA837F3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A4B851-3012-4745-A4FA-5CE6B88337B6}" type="datetimeFigureOut">
              <a:rPr lang="en-US" smtClean="0"/>
              <a:pPr/>
              <a:t>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2597D1-9B81-48DB-B6B3-E5DFFA837F3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A4B851-3012-4745-A4FA-5CE6B88337B6}" type="datetimeFigureOut">
              <a:rPr lang="en-US" smtClean="0"/>
              <a:pPr/>
              <a:t>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2597D1-9B81-48DB-B6B3-E5DFFA837F3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A4B851-3012-4745-A4FA-5CE6B88337B6}" type="datetimeFigureOut">
              <a:rPr lang="en-US" smtClean="0"/>
              <a:pPr/>
              <a:t>2/9/2011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2597D1-9B81-48DB-B6B3-E5DFFA837F3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10.jpeg"/><Relationship Id="rId4" Type="http://schemas.openxmlformats.org/officeDocument/2006/relationships/oleObject" Target="../embeddings/oleObject2.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oleObject" Target="../embeddings/oleObject3.bin"/><Relationship Id="rId4" Type="http://schemas.openxmlformats.org/officeDocument/2006/relationships/image" Target="../media/image12.jpeg"/></Relationships>
</file>

<file path=ppt/slides/_rels/slide16.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4.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1.bin"/><Relationship Id="rId4" Type="http://schemas.openxmlformats.org/officeDocument/2006/relationships/image" Target="../media/image4.gif"/></Relationships>
</file>

<file path=ppt/slides/_rels/slide7.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gi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
            <a:ext cx="7772400" cy="1470025"/>
          </a:xfrm>
        </p:spPr>
        <p:txBody>
          <a:bodyPr/>
          <a:lstStyle/>
          <a:p>
            <a:r>
              <a:rPr lang="en-US" dirty="0" smtClean="0"/>
              <a:t>PHYS16 – Lecture 8</a:t>
            </a:r>
            <a:endParaRPr lang="en-US" dirty="0"/>
          </a:p>
        </p:txBody>
      </p:sp>
      <p:sp>
        <p:nvSpPr>
          <p:cNvPr id="3" name="Subtitle 2"/>
          <p:cNvSpPr>
            <a:spLocks noGrp="1"/>
          </p:cNvSpPr>
          <p:nvPr>
            <p:ph type="subTitle" idx="1"/>
          </p:nvPr>
        </p:nvSpPr>
        <p:spPr>
          <a:xfrm>
            <a:off x="1143000" y="5715000"/>
            <a:ext cx="7162800" cy="1066800"/>
          </a:xfrm>
        </p:spPr>
        <p:txBody>
          <a:bodyPr/>
          <a:lstStyle/>
          <a:p>
            <a:pPr algn="r"/>
            <a:r>
              <a:rPr lang="en-US" dirty="0" smtClean="0"/>
              <a:t>Ch. 5 Force and Newton’s Laws</a:t>
            </a:r>
            <a:endParaRPr lang="en-US" dirty="0"/>
          </a:p>
        </p:txBody>
      </p:sp>
      <p:sp>
        <p:nvSpPr>
          <p:cNvPr id="6" name="TextBox 5"/>
          <p:cNvSpPr txBox="1"/>
          <p:nvPr/>
        </p:nvSpPr>
        <p:spPr>
          <a:xfrm>
            <a:off x="2057400" y="5011579"/>
            <a:ext cx="5016117" cy="246221"/>
          </a:xfrm>
          <a:prstGeom prst="rect">
            <a:avLst/>
          </a:prstGeom>
          <a:noFill/>
        </p:spPr>
        <p:txBody>
          <a:bodyPr wrap="none" rtlCol="0">
            <a:spAutoFit/>
          </a:bodyPr>
          <a:lstStyle/>
          <a:p>
            <a:r>
              <a:rPr lang="en-US" sz="1000" dirty="0" smtClean="0"/>
              <a:t>http://images.cafepress.com/product_zoom/160644695v4_350x350_Front_Color-White.jpg</a:t>
            </a:r>
            <a:endParaRPr lang="en-US" sz="1000" dirty="0"/>
          </a:p>
        </p:txBody>
      </p:sp>
      <p:pic>
        <p:nvPicPr>
          <p:cNvPr id="7" name="Picture 2" descr="http://images.cafepress.com/product_zoom/160644695v4_350x350_Front_Color-White.jpg"/>
          <p:cNvPicPr>
            <a:picLocks noChangeAspect="1" noChangeArrowheads="1"/>
          </p:cNvPicPr>
          <p:nvPr/>
        </p:nvPicPr>
        <p:blipFill>
          <a:blip r:embed="rId3" cstate="print"/>
          <a:srcRect t="13714" b="13143"/>
          <a:stretch>
            <a:fillRect/>
          </a:stretch>
        </p:blipFill>
        <p:spPr bwMode="auto">
          <a:xfrm>
            <a:off x="2438400" y="1420368"/>
            <a:ext cx="4933950" cy="3608832"/>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19400"/>
            <a:ext cx="8229600" cy="1143000"/>
          </a:xfrm>
        </p:spPr>
        <p:txBody>
          <a:bodyPr/>
          <a:lstStyle/>
          <a:p>
            <a:r>
              <a:rPr lang="en-US" dirty="0" smtClean="0"/>
              <a:t>Applying Newton’s Laws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Process of solving problems</a:t>
            </a:r>
            <a:endParaRPr lang="en-US" dirty="0"/>
          </a:p>
        </p:txBody>
      </p:sp>
      <p:sp>
        <p:nvSpPr>
          <p:cNvPr id="3" name="Content Placeholder 2"/>
          <p:cNvSpPr>
            <a:spLocks noGrp="1"/>
          </p:cNvSpPr>
          <p:nvPr>
            <p:ph idx="1"/>
          </p:nvPr>
        </p:nvSpPr>
        <p:spPr/>
        <p:txBody>
          <a:bodyPr/>
          <a:lstStyle/>
          <a:p>
            <a:pPr marL="514350" indent="-514350">
              <a:buAutoNum type="arabicParenR"/>
            </a:pPr>
            <a:r>
              <a:rPr lang="en-US" dirty="0" smtClean="0"/>
              <a:t>Read the problem carefully!</a:t>
            </a:r>
          </a:p>
          <a:p>
            <a:pPr marL="514350" indent="-514350">
              <a:buAutoNum type="arabicParenR"/>
            </a:pPr>
            <a:r>
              <a:rPr lang="en-US" dirty="0" smtClean="0"/>
              <a:t>Draw a picture</a:t>
            </a:r>
          </a:p>
          <a:p>
            <a:pPr marL="514350" indent="-514350">
              <a:buAutoNum type="arabicParenR"/>
            </a:pPr>
            <a:r>
              <a:rPr lang="en-US" dirty="0" smtClean="0"/>
              <a:t>Write down the given quantities</a:t>
            </a:r>
          </a:p>
          <a:p>
            <a:pPr marL="514350" indent="-514350">
              <a:buAutoNum type="arabicParenR"/>
            </a:pPr>
            <a:r>
              <a:rPr lang="en-US" dirty="0" smtClean="0"/>
              <a:t>Write down what you should solve for</a:t>
            </a:r>
          </a:p>
          <a:p>
            <a:pPr marL="514350" indent="-514350">
              <a:buAutoNum type="arabicParenR"/>
            </a:pPr>
            <a:r>
              <a:rPr lang="en-US" dirty="0" smtClean="0"/>
              <a:t>Identify the eqns./concepts you should use</a:t>
            </a:r>
          </a:p>
          <a:p>
            <a:pPr marL="514350" indent="-514350">
              <a:buAutoNum type="arabicParenR"/>
            </a:pPr>
            <a:r>
              <a:rPr lang="en-US" dirty="0" smtClean="0"/>
              <a:t>Do the math and solve</a:t>
            </a:r>
            <a:endParaRPr lang="en-US" dirty="0"/>
          </a:p>
        </p:txBody>
      </p:sp>
      <p:cxnSp>
        <p:nvCxnSpPr>
          <p:cNvPr id="5" name="Straight Connector 4"/>
          <p:cNvCxnSpPr/>
          <p:nvPr/>
        </p:nvCxnSpPr>
        <p:spPr>
          <a:xfrm>
            <a:off x="457200" y="4572000"/>
            <a:ext cx="8229600"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Trick #1 = Draw a free body diagram</a:t>
            </a:r>
            <a:endParaRPr lang="en-US" dirty="0"/>
          </a:p>
        </p:txBody>
      </p:sp>
      <p:sp>
        <p:nvSpPr>
          <p:cNvPr id="3" name="Content Placeholder 2"/>
          <p:cNvSpPr>
            <a:spLocks noGrp="1"/>
          </p:cNvSpPr>
          <p:nvPr>
            <p:ph idx="1"/>
          </p:nvPr>
        </p:nvSpPr>
        <p:spPr/>
        <p:txBody>
          <a:bodyPr/>
          <a:lstStyle/>
          <a:p>
            <a:r>
              <a:rPr lang="en-US" dirty="0" smtClean="0"/>
              <a:t>Free body diagram – a picture that shows the object as a dot and all the forces that act on it</a:t>
            </a:r>
            <a:endParaRPr lang="en-US" dirty="0"/>
          </a:p>
        </p:txBody>
      </p:sp>
      <p:pic>
        <p:nvPicPr>
          <p:cNvPr id="6" name="Picture 4" descr="0506"/>
          <p:cNvPicPr>
            <a:picLocks noChangeAspect="1" noChangeArrowheads="1"/>
          </p:cNvPicPr>
          <p:nvPr/>
        </p:nvPicPr>
        <p:blipFill>
          <a:blip r:embed="rId3" cstate="print"/>
          <a:srcRect b="11240"/>
          <a:stretch>
            <a:fillRect/>
          </a:stretch>
        </p:blipFill>
        <p:spPr bwMode="auto">
          <a:xfrm>
            <a:off x="927100" y="2866625"/>
            <a:ext cx="7302500" cy="3610375"/>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Trick #2 = Remember Third law when identifying forces</a:t>
            </a:r>
            <a:endParaRPr lang="en-US" dirty="0"/>
          </a:p>
        </p:txBody>
      </p:sp>
      <p:sp>
        <p:nvSpPr>
          <p:cNvPr id="3" name="Content Placeholder 2"/>
          <p:cNvSpPr>
            <a:spLocks noGrp="1"/>
          </p:cNvSpPr>
          <p:nvPr>
            <p:ph idx="1"/>
          </p:nvPr>
        </p:nvSpPr>
        <p:spPr/>
        <p:txBody>
          <a:bodyPr/>
          <a:lstStyle/>
          <a:p>
            <a:r>
              <a:rPr lang="en-US" dirty="0" smtClean="0"/>
              <a:t>Third Law – every action has an equal and opposite reaction</a:t>
            </a:r>
            <a:endParaRPr lang="en-US" dirty="0"/>
          </a:p>
        </p:txBody>
      </p:sp>
      <p:pic>
        <p:nvPicPr>
          <p:cNvPr id="4" name="Picture 4" descr="0506"/>
          <p:cNvPicPr>
            <a:picLocks noChangeAspect="1" noChangeArrowheads="1"/>
          </p:cNvPicPr>
          <p:nvPr/>
        </p:nvPicPr>
        <p:blipFill>
          <a:blip r:embed="rId3" cstate="print"/>
          <a:srcRect b="11240"/>
          <a:stretch>
            <a:fillRect/>
          </a:stretch>
        </p:blipFill>
        <p:spPr bwMode="auto">
          <a:xfrm>
            <a:off x="927100" y="2866625"/>
            <a:ext cx="7302500" cy="3610375"/>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Trick #3 = Eq. to use is second law </a:t>
            </a:r>
            <a:endParaRPr lang="en-US" dirty="0"/>
          </a:p>
        </p:txBody>
      </p:sp>
      <p:sp>
        <p:nvSpPr>
          <p:cNvPr id="3" name="Content Placeholder 2"/>
          <p:cNvSpPr>
            <a:spLocks noGrp="1"/>
          </p:cNvSpPr>
          <p:nvPr>
            <p:ph idx="1"/>
          </p:nvPr>
        </p:nvSpPr>
        <p:spPr/>
        <p:txBody>
          <a:bodyPr/>
          <a:lstStyle/>
          <a:p>
            <a:r>
              <a:rPr lang="en-US" dirty="0" smtClean="0"/>
              <a:t>Second Law --&gt;</a:t>
            </a:r>
          </a:p>
        </p:txBody>
      </p:sp>
      <p:graphicFrame>
        <p:nvGraphicFramePr>
          <p:cNvPr id="4" name="Object 3"/>
          <p:cNvGraphicFramePr>
            <a:graphicFrameLocks noChangeAspect="1"/>
          </p:cNvGraphicFramePr>
          <p:nvPr/>
        </p:nvGraphicFramePr>
        <p:xfrm>
          <a:off x="3505200" y="1524000"/>
          <a:ext cx="1910443" cy="742950"/>
        </p:xfrm>
        <a:graphic>
          <a:graphicData uri="http://schemas.openxmlformats.org/presentationml/2006/ole">
            <p:oleObj spid="_x0000_s214018" name="Equation" r:id="rId4" imgW="685800" imgH="266400" progId="Equation.3">
              <p:embed/>
            </p:oleObj>
          </a:graphicData>
        </a:graphic>
      </p:graphicFrame>
      <p:sp>
        <p:nvSpPr>
          <p:cNvPr id="214021" name="AutoShape 5" descr="http://www.chrismclaren.com/blog/wp-content/images/2006/01/Hanging/Formula.jpg"/>
          <p:cNvSpPr>
            <a:spLocks noChangeAspect="1" noChangeArrowheads="1"/>
          </p:cNvSpPr>
          <p:nvPr/>
        </p:nvSpPr>
        <p:spPr bwMode="auto">
          <a:xfrm>
            <a:off x="155575" y="-808038"/>
            <a:ext cx="3895725" cy="16954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 name="TextBox 9"/>
          <p:cNvSpPr txBox="1"/>
          <p:nvPr/>
        </p:nvSpPr>
        <p:spPr>
          <a:xfrm>
            <a:off x="2209800" y="4724400"/>
            <a:ext cx="4756430" cy="246221"/>
          </a:xfrm>
          <a:prstGeom prst="rect">
            <a:avLst/>
          </a:prstGeom>
          <a:noFill/>
        </p:spPr>
        <p:txBody>
          <a:bodyPr wrap="none" rtlCol="0">
            <a:spAutoFit/>
          </a:bodyPr>
          <a:lstStyle/>
          <a:p>
            <a:r>
              <a:rPr lang="en-US" sz="1000" dirty="0" smtClean="0"/>
              <a:t>http://www.chrismclaren.com/blog/wp-content/images/2006/01/Hanging/Formula.jpg</a:t>
            </a:r>
            <a:endParaRPr lang="en-US" sz="1000" dirty="0"/>
          </a:p>
        </p:txBody>
      </p:sp>
      <p:pic>
        <p:nvPicPr>
          <p:cNvPr id="11" name="Picture 10" descr="second law funny.jpg"/>
          <p:cNvPicPr>
            <a:picLocks noChangeAspect="1"/>
          </p:cNvPicPr>
          <p:nvPr/>
        </p:nvPicPr>
        <p:blipFill>
          <a:blip r:embed="rId5" cstate="print"/>
          <a:stretch>
            <a:fillRect/>
          </a:stretch>
        </p:blipFill>
        <p:spPr>
          <a:xfrm>
            <a:off x="2590800" y="3124200"/>
            <a:ext cx="3895725" cy="169545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Break forces into their x and y components and solve each component separately</a:t>
            </a:r>
          </a:p>
          <a:p>
            <a:endParaRPr lang="en-US" sz="1400" dirty="0" smtClean="0"/>
          </a:p>
          <a:p>
            <a:r>
              <a:rPr lang="en-US" dirty="0" smtClean="0"/>
              <a:t>Example: What is </a:t>
            </a:r>
            <a:r>
              <a:rPr lang="en-US" b="1" i="1" dirty="0" smtClean="0"/>
              <a:t>T</a:t>
            </a:r>
            <a:r>
              <a:rPr lang="en-US" b="1" baseline="-25000" dirty="0" smtClean="0"/>
              <a:t>3</a:t>
            </a:r>
            <a:r>
              <a:rPr lang="en-US" dirty="0" smtClean="0"/>
              <a:t>if object is still? </a:t>
            </a:r>
          </a:p>
          <a:p>
            <a:endParaRPr lang="en-US" dirty="0"/>
          </a:p>
        </p:txBody>
      </p:sp>
      <p:sp>
        <p:nvSpPr>
          <p:cNvPr id="4" name="Title 1"/>
          <p:cNvSpPr>
            <a:spLocks noGrp="1"/>
          </p:cNvSpPr>
          <p:nvPr>
            <p:ph type="title"/>
          </p:nvPr>
        </p:nvSpPr>
        <p:spPr/>
        <p:txBody>
          <a:bodyPr>
            <a:normAutofit fontScale="90000"/>
          </a:bodyPr>
          <a:lstStyle/>
          <a:p>
            <a:r>
              <a:rPr lang="en-US" dirty="0" smtClean="0"/>
              <a:t>Trick #4 = Forces are vectors, use x &amp; y</a:t>
            </a:r>
            <a:endParaRPr lang="en-US" dirty="0"/>
          </a:p>
        </p:txBody>
      </p:sp>
      <p:pic>
        <p:nvPicPr>
          <p:cNvPr id="5" name="Picture 4" descr="0510c"/>
          <p:cNvPicPr>
            <a:picLocks noChangeAspect="1" noChangeArrowheads="1"/>
          </p:cNvPicPr>
          <p:nvPr/>
        </p:nvPicPr>
        <p:blipFill>
          <a:blip r:embed="rId4" cstate="print"/>
          <a:srcRect b="9551"/>
          <a:stretch>
            <a:fillRect/>
          </a:stretch>
        </p:blipFill>
        <p:spPr bwMode="auto">
          <a:xfrm>
            <a:off x="6373801" y="3505200"/>
            <a:ext cx="2256892" cy="3352800"/>
          </a:xfrm>
          <a:prstGeom prst="rect">
            <a:avLst/>
          </a:prstGeom>
          <a:noFill/>
        </p:spPr>
      </p:pic>
      <p:sp>
        <p:nvSpPr>
          <p:cNvPr id="6" name="TextBox 5"/>
          <p:cNvSpPr txBox="1"/>
          <p:nvPr/>
        </p:nvSpPr>
        <p:spPr>
          <a:xfrm>
            <a:off x="6553076" y="3897868"/>
            <a:ext cx="846707" cy="369332"/>
          </a:xfrm>
          <a:prstGeom prst="rect">
            <a:avLst/>
          </a:prstGeom>
          <a:noFill/>
        </p:spPr>
        <p:txBody>
          <a:bodyPr wrap="none" rtlCol="0">
            <a:spAutoFit/>
          </a:bodyPr>
          <a:lstStyle/>
          <a:p>
            <a:r>
              <a:rPr lang="en-US" dirty="0" smtClean="0"/>
              <a:t>= 10. N</a:t>
            </a:r>
            <a:endParaRPr lang="en-US" dirty="0"/>
          </a:p>
        </p:txBody>
      </p:sp>
      <p:sp>
        <p:nvSpPr>
          <p:cNvPr id="7" name="TextBox 6"/>
          <p:cNvSpPr txBox="1"/>
          <p:nvPr/>
        </p:nvSpPr>
        <p:spPr>
          <a:xfrm>
            <a:off x="8355001" y="3429000"/>
            <a:ext cx="788999" cy="369332"/>
          </a:xfrm>
          <a:prstGeom prst="rect">
            <a:avLst/>
          </a:prstGeom>
          <a:noFill/>
        </p:spPr>
        <p:txBody>
          <a:bodyPr wrap="none" rtlCol="0">
            <a:spAutoFit/>
          </a:bodyPr>
          <a:lstStyle/>
          <a:p>
            <a:r>
              <a:rPr lang="en-US" dirty="0" smtClean="0"/>
              <a:t>= 13 N</a:t>
            </a:r>
            <a:endParaRPr lang="en-US" dirty="0"/>
          </a:p>
        </p:txBody>
      </p:sp>
      <p:graphicFrame>
        <p:nvGraphicFramePr>
          <p:cNvPr id="8" name="Object 3"/>
          <p:cNvGraphicFramePr>
            <a:graphicFrameLocks noChangeAspect="1"/>
          </p:cNvGraphicFramePr>
          <p:nvPr/>
        </p:nvGraphicFramePr>
        <p:xfrm>
          <a:off x="609600" y="4019550"/>
          <a:ext cx="5638800" cy="2305050"/>
        </p:xfrm>
        <a:graphic>
          <a:graphicData uri="http://schemas.openxmlformats.org/presentationml/2006/ole">
            <p:oleObj spid="_x0000_s199681" name="Equation" r:id="rId5" imgW="2984400" imgH="121896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#1</a:t>
            </a:r>
            <a:endParaRPr lang="en-US" dirty="0"/>
          </a:p>
        </p:txBody>
      </p:sp>
      <p:sp>
        <p:nvSpPr>
          <p:cNvPr id="3" name="Content Placeholder 2"/>
          <p:cNvSpPr>
            <a:spLocks noGrp="1"/>
          </p:cNvSpPr>
          <p:nvPr>
            <p:ph idx="1"/>
          </p:nvPr>
        </p:nvSpPr>
        <p:spPr>
          <a:xfrm>
            <a:off x="533400" y="1600200"/>
            <a:ext cx="8229600" cy="5029200"/>
          </a:xfrm>
        </p:spPr>
        <p:txBody>
          <a:bodyPr>
            <a:normAutofit fontScale="92500" lnSpcReduction="10000"/>
          </a:bodyPr>
          <a:lstStyle/>
          <a:p>
            <a:r>
              <a:rPr lang="en-US" dirty="0" smtClean="0"/>
              <a:t>For each of the following situations Jorge applies a 50 N force to a 10-kg crate. Answer: How much force is the crate applying to Jorge? What is the frictional force on the crate? </a:t>
            </a:r>
          </a:p>
          <a:p>
            <a:pPr lvl="1"/>
            <a:endParaRPr lang="en-US" dirty="0" smtClean="0"/>
          </a:p>
          <a:p>
            <a:pPr lvl="1"/>
            <a:endParaRPr lang="en-US" dirty="0" smtClean="0"/>
          </a:p>
          <a:p>
            <a:pPr marL="971550" lvl="1" indent="-514350">
              <a:buAutoNum type="arabicParenR"/>
            </a:pPr>
            <a:r>
              <a:rPr lang="en-US" dirty="0" smtClean="0"/>
              <a:t>The crate is still.</a:t>
            </a:r>
          </a:p>
          <a:p>
            <a:pPr marL="971550" lvl="1" indent="-514350">
              <a:buAutoNum type="arabicParenR"/>
            </a:pPr>
            <a:r>
              <a:rPr lang="en-US" dirty="0" smtClean="0"/>
              <a:t>The crate moves at 5 m/s </a:t>
            </a:r>
          </a:p>
          <a:p>
            <a:pPr lvl="1">
              <a:buNone/>
            </a:pPr>
            <a:r>
              <a:rPr lang="en-US" dirty="0" smtClean="0"/>
              <a:t>		relative to the ground.</a:t>
            </a:r>
          </a:p>
          <a:p>
            <a:pPr lvl="1">
              <a:buNone/>
            </a:pPr>
            <a:r>
              <a:rPr lang="en-US" dirty="0" smtClean="0"/>
              <a:t>3)  The crate accelerates at </a:t>
            </a:r>
          </a:p>
          <a:p>
            <a:pPr lvl="1">
              <a:buNone/>
            </a:pPr>
            <a:r>
              <a:rPr lang="en-US" dirty="0" smtClean="0"/>
              <a:t>	2 m/s</a:t>
            </a:r>
            <a:r>
              <a:rPr lang="en-US" baseline="30000" dirty="0" smtClean="0"/>
              <a:t>2</a:t>
            </a:r>
            <a:r>
              <a:rPr lang="en-US" dirty="0" smtClean="0"/>
              <a:t> relative to the ground.</a:t>
            </a:r>
            <a:endParaRPr lang="en-US" dirty="0"/>
          </a:p>
        </p:txBody>
      </p:sp>
      <p:pic>
        <p:nvPicPr>
          <p:cNvPr id="4" name="Picture 2" descr="http://www.webassign.net/walker/06-16alt.gif"/>
          <p:cNvPicPr>
            <a:picLocks noChangeAspect="1" noChangeArrowheads="1"/>
          </p:cNvPicPr>
          <p:nvPr/>
        </p:nvPicPr>
        <p:blipFill>
          <a:blip r:embed="rId3" cstate="print"/>
          <a:srcRect/>
          <a:stretch>
            <a:fillRect/>
          </a:stretch>
        </p:blipFill>
        <p:spPr bwMode="auto">
          <a:xfrm>
            <a:off x="5562600" y="3581400"/>
            <a:ext cx="3267075" cy="2162175"/>
          </a:xfrm>
          <a:prstGeom prst="rect">
            <a:avLst/>
          </a:prstGeom>
          <a:noFill/>
        </p:spPr>
      </p:pic>
      <p:sp>
        <p:nvSpPr>
          <p:cNvPr id="5" name="TextBox 4"/>
          <p:cNvSpPr txBox="1"/>
          <p:nvPr/>
        </p:nvSpPr>
        <p:spPr>
          <a:xfrm>
            <a:off x="5876759" y="6611779"/>
            <a:ext cx="3267241" cy="246221"/>
          </a:xfrm>
          <a:prstGeom prst="rect">
            <a:avLst/>
          </a:prstGeom>
          <a:noFill/>
        </p:spPr>
        <p:txBody>
          <a:bodyPr wrap="none" rtlCol="0">
            <a:spAutoFit/>
          </a:bodyPr>
          <a:lstStyle/>
          <a:p>
            <a:r>
              <a:rPr lang="en-US" sz="1000" dirty="0" smtClean="0"/>
              <a:t>http://www.wsu.edu/~jtd/Physics205/Chap4/Image189.gif</a:t>
            </a:r>
            <a:endParaRPr lang="en-US" sz="1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#2</a:t>
            </a:r>
            <a:endParaRPr lang="en-US" dirty="0"/>
          </a:p>
        </p:txBody>
      </p:sp>
      <p:sp>
        <p:nvSpPr>
          <p:cNvPr id="3" name="Content Placeholder 2"/>
          <p:cNvSpPr>
            <a:spLocks noGrp="1"/>
          </p:cNvSpPr>
          <p:nvPr>
            <p:ph idx="1"/>
          </p:nvPr>
        </p:nvSpPr>
        <p:spPr/>
        <p:txBody>
          <a:bodyPr/>
          <a:lstStyle/>
          <a:p>
            <a:r>
              <a:rPr lang="en-US" dirty="0" smtClean="0"/>
              <a:t>5.00 kg block sits on 30.0 degree inclined plane. If the coefficient for static friction is </a:t>
            </a:r>
            <a:r>
              <a:rPr lang="en-US" dirty="0" smtClean="0"/>
              <a:t>0.7, </a:t>
            </a:r>
            <a:r>
              <a:rPr lang="en-US" dirty="0" smtClean="0"/>
              <a:t>what is the static frictional force?</a:t>
            </a:r>
            <a:endParaRPr lang="en-US" dirty="0"/>
          </a:p>
        </p:txBody>
      </p:sp>
      <p:pic>
        <p:nvPicPr>
          <p:cNvPr id="4" name="Picture 4" descr="05P20d"/>
          <p:cNvPicPr>
            <a:picLocks noChangeAspect="1" noChangeArrowheads="1"/>
          </p:cNvPicPr>
          <p:nvPr/>
        </p:nvPicPr>
        <p:blipFill>
          <a:blip r:embed="rId3" cstate="print"/>
          <a:srcRect b="19776"/>
          <a:stretch>
            <a:fillRect/>
          </a:stretch>
        </p:blipFill>
        <p:spPr bwMode="auto">
          <a:xfrm>
            <a:off x="2590800" y="3886200"/>
            <a:ext cx="3733800" cy="2438400"/>
          </a:xfrm>
          <a:prstGeom prst="rect">
            <a:avLst/>
          </a:prstGeom>
          <a:noFill/>
        </p:spPr>
      </p:pic>
      <p:sp>
        <p:nvSpPr>
          <p:cNvPr id="5" name="Rectangle 4"/>
          <p:cNvSpPr/>
          <p:nvPr/>
        </p:nvSpPr>
        <p:spPr>
          <a:xfrm rot="19828406">
            <a:off x="3690332" y="4199381"/>
            <a:ext cx="2342940" cy="57678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#3</a:t>
            </a:r>
            <a:endParaRPr lang="en-US" dirty="0"/>
          </a:p>
        </p:txBody>
      </p:sp>
      <p:sp>
        <p:nvSpPr>
          <p:cNvPr id="3" name="Content Placeholder 2"/>
          <p:cNvSpPr>
            <a:spLocks noGrp="1"/>
          </p:cNvSpPr>
          <p:nvPr>
            <p:ph idx="1"/>
          </p:nvPr>
        </p:nvSpPr>
        <p:spPr/>
        <p:txBody>
          <a:bodyPr/>
          <a:lstStyle/>
          <a:p>
            <a:r>
              <a:rPr lang="en-US" dirty="0" smtClean="0"/>
              <a:t>Two students want to lift a 1 kg block. They thread a rope through the block and then each student pulls on the rope. How much force do they have to exert to lift the block such that the rope is taut?</a:t>
            </a:r>
            <a:endParaRPr lang="en-US" dirty="0"/>
          </a:p>
        </p:txBody>
      </p:sp>
      <p:sp>
        <p:nvSpPr>
          <p:cNvPr id="216066" name="AutoShape 2" descr="http://www.physicslessons.com/forcev12.gif"/>
          <p:cNvSpPr>
            <a:spLocks noChangeAspect="1" noChangeArrowheads="1"/>
          </p:cNvSpPr>
          <p:nvPr/>
        </p:nvSpPr>
        <p:spPr bwMode="auto">
          <a:xfrm>
            <a:off x="63500" y="-136525"/>
            <a:ext cx="4476750" cy="3733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6068" name="AutoShape 4" descr="http://www.physicslessons.com/forcev12.gif"/>
          <p:cNvSpPr>
            <a:spLocks noChangeAspect="1" noChangeArrowheads="1"/>
          </p:cNvSpPr>
          <p:nvPr/>
        </p:nvSpPr>
        <p:spPr bwMode="auto">
          <a:xfrm>
            <a:off x="63500" y="-136525"/>
            <a:ext cx="4476750" cy="3733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6" name="Picture 5" descr="rope demo horizontal force.gif"/>
          <p:cNvPicPr>
            <a:picLocks noChangeAspect="1"/>
          </p:cNvPicPr>
          <p:nvPr/>
        </p:nvPicPr>
        <p:blipFill>
          <a:blip r:embed="rId3" cstate="print"/>
          <a:stretch>
            <a:fillRect/>
          </a:stretch>
        </p:blipFill>
        <p:spPr>
          <a:xfrm>
            <a:off x="3810000" y="4622800"/>
            <a:ext cx="2362200" cy="1968500"/>
          </a:xfrm>
          <a:prstGeom prst="rect">
            <a:avLst/>
          </a:prstGeom>
        </p:spPr>
      </p:pic>
      <p:sp>
        <p:nvSpPr>
          <p:cNvPr id="7" name="Rectangle 6"/>
          <p:cNvSpPr/>
          <p:nvPr/>
        </p:nvSpPr>
        <p:spPr>
          <a:xfrm>
            <a:off x="5791200" y="4343400"/>
            <a:ext cx="609600" cy="2286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68956" y="6553200"/>
            <a:ext cx="2521844" cy="246221"/>
          </a:xfrm>
          <a:prstGeom prst="rect">
            <a:avLst/>
          </a:prstGeom>
          <a:noFill/>
        </p:spPr>
        <p:txBody>
          <a:bodyPr wrap="none" rtlCol="0">
            <a:spAutoFit/>
          </a:bodyPr>
          <a:lstStyle/>
          <a:p>
            <a:r>
              <a:rPr lang="en-US" sz="1000" dirty="0" smtClean="0"/>
              <a:t>http://www.physicslessons.com/forcev12.gif</a:t>
            </a:r>
            <a:endParaRPr lang="en-US" sz="1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normAutofit/>
          </a:bodyPr>
          <a:lstStyle/>
          <a:p>
            <a:r>
              <a:rPr lang="en-US" dirty="0" smtClean="0"/>
              <a:t>Force – push or a pull</a:t>
            </a:r>
          </a:p>
          <a:p>
            <a:r>
              <a:rPr lang="en-US" dirty="0" smtClean="0"/>
              <a:t>Newton’s laws</a:t>
            </a:r>
          </a:p>
          <a:p>
            <a:pPr lvl="1"/>
            <a:r>
              <a:rPr lang="en-US" sz="2400" dirty="0" smtClean="0"/>
              <a:t>First – Law of inertia</a:t>
            </a:r>
          </a:p>
          <a:p>
            <a:pPr lvl="1"/>
            <a:r>
              <a:rPr lang="en-US" sz="2400" dirty="0" smtClean="0"/>
              <a:t>Second – F=ma</a:t>
            </a:r>
          </a:p>
          <a:p>
            <a:pPr lvl="1"/>
            <a:r>
              <a:rPr lang="en-US" sz="2400" dirty="0" smtClean="0"/>
              <a:t>Third – F</a:t>
            </a:r>
            <a:r>
              <a:rPr lang="en-US" sz="2400" baseline="-25000" dirty="0" smtClean="0"/>
              <a:t>action</a:t>
            </a:r>
            <a:r>
              <a:rPr lang="en-US" sz="2400" dirty="0" smtClean="0"/>
              <a:t> = -</a:t>
            </a:r>
            <a:r>
              <a:rPr lang="en-US" sz="2400" dirty="0" err="1" smtClean="0"/>
              <a:t>F</a:t>
            </a:r>
            <a:r>
              <a:rPr lang="en-US" sz="2400" baseline="-25000" dirty="0" err="1" smtClean="0"/>
              <a:t>reaction</a:t>
            </a:r>
            <a:endParaRPr lang="en-US" sz="2400" baseline="-25000" dirty="0" smtClean="0"/>
          </a:p>
          <a:p>
            <a:r>
              <a:rPr lang="en-US" dirty="0" smtClean="0"/>
              <a:t>Friction – static and kinetic</a:t>
            </a:r>
          </a:p>
          <a:p>
            <a:pPr>
              <a:buNone/>
            </a:pPr>
            <a:endParaRPr lang="en-US" dirty="0" smtClean="0"/>
          </a:p>
        </p:txBody>
      </p:sp>
      <p:graphicFrame>
        <p:nvGraphicFramePr>
          <p:cNvPr id="4" name="Object 3"/>
          <p:cNvGraphicFramePr>
            <a:graphicFrameLocks noChangeAspect="1"/>
          </p:cNvGraphicFramePr>
          <p:nvPr/>
        </p:nvGraphicFramePr>
        <p:xfrm>
          <a:off x="2667000" y="4800600"/>
          <a:ext cx="1952625" cy="1697038"/>
        </p:xfrm>
        <a:graphic>
          <a:graphicData uri="http://schemas.openxmlformats.org/presentationml/2006/ole">
            <p:oleObj spid="_x0000_s195586" name="Equation" r:id="rId4" imgW="583920" imgH="507960" progId="Equation.3">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Force – Definition &amp; Types</a:t>
            </a:r>
          </a:p>
          <a:p>
            <a:r>
              <a:rPr lang="en-US" dirty="0" smtClean="0"/>
              <a:t>Newton’s Laws</a:t>
            </a:r>
          </a:p>
          <a:p>
            <a:pPr lvl="1"/>
            <a:r>
              <a:rPr lang="en-US" dirty="0" smtClean="0"/>
              <a:t>Law of inertia</a:t>
            </a:r>
          </a:p>
          <a:p>
            <a:pPr lvl="1"/>
            <a:r>
              <a:rPr lang="en-US" dirty="0" smtClean="0"/>
              <a:t>F=ma</a:t>
            </a:r>
          </a:p>
          <a:p>
            <a:pPr lvl="1"/>
            <a:r>
              <a:rPr lang="en-US" dirty="0" smtClean="0"/>
              <a:t>F</a:t>
            </a:r>
            <a:r>
              <a:rPr lang="en-US" baseline="-25000" dirty="0" smtClean="0"/>
              <a:t>action</a:t>
            </a:r>
            <a:r>
              <a:rPr lang="en-US" dirty="0" smtClean="0"/>
              <a:t>= -</a:t>
            </a:r>
            <a:r>
              <a:rPr lang="en-US" dirty="0" err="1" smtClean="0"/>
              <a:t>F</a:t>
            </a:r>
            <a:r>
              <a:rPr lang="en-US" baseline="-25000" dirty="0" err="1" smtClean="0"/>
              <a:t>reaction</a:t>
            </a:r>
            <a:endParaRPr lang="en-US" baseline="-25000" dirty="0" smtClean="0"/>
          </a:p>
          <a:p>
            <a:r>
              <a:rPr lang="en-US" dirty="0" smtClean="0">
                <a:solidFill>
                  <a:srgbClr val="00B050"/>
                </a:solidFill>
              </a:rPr>
              <a:t>Friction</a:t>
            </a:r>
          </a:p>
          <a:p>
            <a:r>
              <a:rPr lang="en-US" dirty="0" smtClean="0">
                <a:solidFill>
                  <a:srgbClr val="00B050"/>
                </a:solidFill>
              </a:rPr>
              <a:t>Applying of Newton’s Laws</a:t>
            </a:r>
          </a:p>
        </p:txBody>
      </p:sp>
      <p:sp>
        <p:nvSpPr>
          <p:cNvPr id="2" name="Title 1"/>
          <p:cNvSpPr>
            <a:spLocks noGrp="1"/>
          </p:cNvSpPr>
          <p:nvPr>
            <p:ph type="title"/>
          </p:nvPr>
        </p:nvSpPr>
        <p:spPr/>
        <p:txBody>
          <a:bodyPr/>
          <a:lstStyle/>
          <a:p>
            <a:r>
              <a:rPr lang="en-US" dirty="0" smtClean="0"/>
              <a:t>Ch. 5 Force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Force pre-question</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20000"/>
          </a:bodyPr>
          <a:lstStyle/>
          <a:p>
            <a:r>
              <a:rPr lang="en-US" dirty="0" err="1" smtClean="0"/>
              <a:t>Anahita</a:t>
            </a:r>
            <a:r>
              <a:rPr lang="en-US" dirty="0" smtClean="0"/>
              <a:t> is pushing a box horizontally with a 200-N magnitude force. The box is sliding across the horizontal floor with a forward acceleration. What must be true about the magnitude of the kinetic friction acting on the box:</a:t>
            </a:r>
          </a:p>
          <a:p>
            <a:endParaRPr lang="en-US" dirty="0" smtClean="0"/>
          </a:p>
          <a:p>
            <a:pPr>
              <a:buNone/>
            </a:pPr>
            <a:r>
              <a:rPr lang="en-US" dirty="0" smtClean="0"/>
              <a:t>	A) it is &gt; 200 N</a:t>
            </a:r>
          </a:p>
          <a:p>
            <a:pPr>
              <a:buNone/>
            </a:pPr>
            <a:r>
              <a:rPr lang="en-US" dirty="0" smtClean="0"/>
              <a:t>	B) it is &lt; 200 N</a:t>
            </a:r>
          </a:p>
          <a:p>
            <a:pPr>
              <a:buNone/>
            </a:pPr>
            <a:r>
              <a:rPr lang="en-US" dirty="0" smtClean="0"/>
              <a:t>	C) it = 200 N</a:t>
            </a:r>
          </a:p>
          <a:p>
            <a:pPr>
              <a:buNone/>
            </a:pPr>
            <a:r>
              <a:rPr lang="en-US" dirty="0" smtClean="0"/>
              <a:t>	D) None of the statements  above are necessarily true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Force pre-question</a:t>
            </a:r>
            <a:endParaRPr lang="en-US" dirty="0"/>
          </a:p>
        </p:txBody>
      </p:sp>
      <p:sp>
        <p:nvSpPr>
          <p:cNvPr id="3" name="Content Placeholder 2"/>
          <p:cNvSpPr>
            <a:spLocks noGrp="1"/>
          </p:cNvSpPr>
          <p:nvPr>
            <p:ph idx="1"/>
          </p:nvPr>
        </p:nvSpPr>
        <p:spPr>
          <a:xfrm>
            <a:off x="457200" y="1600200"/>
            <a:ext cx="8229600" cy="5257800"/>
          </a:xfrm>
        </p:spPr>
        <p:txBody>
          <a:bodyPr/>
          <a:lstStyle/>
          <a:p>
            <a:r>
              <a:rPr lang="en-US" dirty="0" smtClean="0"/>
              <a:t>Which action involves more force, lifting a weight at a constant velocity or lowering a weight at a constant velocity?</a:t>
            </a:r>
          </a:p>
          <a:p>
            <a:endParaRPr lang="en-US" dirty="0" smtClean="0"/>
          </a:p>
          <a:p>
            <a:endParaRPr lang="en-US" dirty="0" smtClean="0"/>
          </a:p>
          <a:p>
            <a:pPr marL="914400" lvl="1" indent="-514350">
              <a:buAutoNum type="alphaUcParenR"/>
            </a:pPr>
            <a:r>
              <a:rPr lang="en-US" dirty="0" smtClean="0"/>
              <a:t>Lifting the weight</a:t>
            </a:r>
          </a:p>
          <a:p>
            <a:pPr marL="914400" lvl="1" indent="-514350">
              <a:buAutoNum type="alphaUcParenR"/>
            </a:pPr>
            <a:r>
              <a:rPr lang="en-US" dirty="0" smtClean="0"/>
              <a:t>Lowering the weight</a:t>
            </a:r>
          </a:p>
          <a:p>
            <a:pPr marL="914400" lvl="1" indent="-514350">
              <a:buAutoNum type="alphaUcParenR"/>
            </a:pPr>
            <a:r>
              <a:rPr lang="en-US" dirty="0" smtClean="0"/>
              <a:t>Equal force in both cases</a:t>
            </a:r>
          </a:p>
          <a:p>
            <a:pPr marL="914400" lvl="1" indent="-514350">
              <a:buAutoNum type="alphaUcParenR"/>
            </a:pPr>
            <a:r>
              <a:rPr lang="en-US" dirty="0" smtClean="0"/>
              <a:t>There is not enough information</a:t>
            </a:r>
          </a:p>
        </p:txBody>
      </p:sp>
      <p:sp>
        <p:nvSpPr>
          <p:cNvPr id="4" name="TextBox 3"/>
          <p:cNvSpPr txBox="1"/>
          <p:nvPr/>
        </p:nvSpPr>
        <p:spPr>
          <a:xfrm>
            <a:off x="0" y="6611779"/>
            <a:ext cx="3780202" cy="246221"/>
          </a:xfrm>
          <a:prstGeom prst="rect">
            <a:avLst/>
          </a:prstGeom>
          <a:noFill/>
        </p:spPr>
        <p:txBody>
          <a:bodyPr wrap="none" rtlCol="0">
            <a:spAutoFit/>
          </a:bodyPr>
          <a:lstStyle/>
          <a:p>
            <a:r>
              <a:rPr lang="en-US" sz="1000" dirty="0" smtClean="0"/>
              <a:t>http://www.loltimeout.com/wp-content/uploads/2010/04/Av8fL.jpg</a:t>
            </a:r>
            <a:endParaRPr lang="en-US" sz="1000" dirty="0"/>
          </a:p>
        </p:txBody>
      </p:sp>
      <p:pic>
        <p:nvPicPr>
          <p:cNvPr id="207874" name="Picture 2" descr="http://www.loltimeout.com/wp-content/uploads/2010/04/Av8fL.jpg"/>
          <p:cNvPicPr>
            <a:picLocks noChangeAspect="1" noChangeArrowheads="1"/>
          </p:cNvPicPr>
          <p:nvPr/>
        </p:nvPicPr>
        <p:blipFill>
          <a:blip r:embed="rId3" cstate="print"/>
          <a:srcRect/>
          <a:stretch>
            <a:fillRect/>
          </a:stretch>
        </p:blipFill>
        <p:spPr bwMode="auto">
          <a:xfrm>
            <a:off x="5105400" y="3260725"/>
            <a:ext cx="3496007" cy="207327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19400"/>
            <a:ext cx="8229600" cy="1143000"/>
          </a:xfrm>
        </p:spPr>
        <p:txBody>
          <a:bodyPr/>
          <a:lstStyle/>
          <a:p>
            <a:r>
              <a:rPr lang="en-US" dirty="0" smtClean="0"/>
              <a:t>Friction</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Frictional forces</a:t>
            </a:r>
            <a:endParaRPr lang="en-US" dirty="0"/>
          </a:p>
        </p:txBody>
      </p:sp>
      <p:sp>
        <p:nvSpPr>
          <p:cNvPr id="3" name="Content Placeholder 2"/>
          <p:cNvSpPr>
            <a:spLocks noGrp="1"/>
          </p:cNvSpPr>
          <p:nvPr>
            <p:ph idx="1"/>
          </p:nvPr>
        </p:nvSpPr>
        <p:spPr>
          <a:xfrm>
            <a:off x="457200" y="1600200"/>
            <a:ext cx="8229600" cy="4800600"/>
          </a:xfrm>
        </p:spPr>
        <p:txBody>
          <a:bodyPr>
            <a:normAutofit fontScale="85000" lnSpcReduction="20000"/>
          </a:bodyPr>
          <a:lstStyle/>
          <a:p>
            <a:r>
              <a:rPr lang="en-US" dirty="0" smtClean="0"/>
              <a:t>Forces that oppose motion relative to surface</a:t>
            </a:r>
          </a:p>
          <a:p>
            <a:pPr lvl="1"/>
            <a:r>
              <a:rPr lang="en-US" dirty="0" smtClean="0"/>
              <a:t>Static Friction – opposes impending motion</a:t>
            </a:r>
          </a:p>
          <a:p>
            <a:pPr lvl="1"/>
            <a:r>
              <a:rPr lang="en-US" dirty="0" smtClean="0"/>
              <a:t>Kinetic Friction – opposes motion</a:t>
            </a:r>
          </a:p>
          <a:p>
            <a:endParaRPr lang="en-US" dirty="0" smtClean="0"/>
          </a:p>
          <a:p>
            <a:endParaRPr lang="en-US" dirty="0" smtClean="0"/>
          </a:p>
          <a:p>
            <a:endParaRPr lang="en-US" dirty="0" smtClean="0"/>
          </a:p>
          <a:p>
            <a:endParaRPr lang="en-US" dirty="0" smtClean="0"/>
          </a:p>
          <a:p>
            <a:endParaRPr lang="en-US" dirty="0" smtClean="0"/>
          </a:p>
          <a:p>
            <a:endParaRPr lang="en-US" dirty="0" smtClean="0"/>
          </a:p>
          <a:p>
            <a:pPr marL="514350" indent="-514350">
              <a:buFont typeface="Arial" pitchFamily="34" charset="0"/>
              <a:buAutoNum type="arabicParenR"/>
            </a:pPr>
            <a:r>
              <a:rPr lang="en-US" dirty="0" smtClean="0"/>
              <a:t>Friction is parallel to surface and opposite motion</a:t>
            </a:r>
          </a:p>
          <a:p>
            <a:pPr marL="514350" indent="-514350">
              <a:buAutoNum type="arabicParenR"/>
            </a:pPr>
            <a:r>
              <a:rPr lang="en-US" dirty="0" smtClean="0"/>
              <a:t>Both static and kinetic friction are proportional to the normal force</a:t>
            </a:r>
          </a:p>
        </p:txBody>
      </p:sp>
      <p:sp>
        <p:nvSpPr>
          <p:cNvPr id="6" name="TextBox 5"/>
          <p:cNvSpPr txBox="1"/>
          <p:nvPr/>
        </p:nvSpPr>
        <p:spPr>
          <a:xfrm>
            <a:off x="0" y="6611779"/>
            <a:ext cx="4812536" cy="246221"/>
          </a:xfrm>
          <a:prstGeom prst="rect">
            <a:avLst/>
          </a:prstGeom>
          <a:noFill/>
        </p:spPr>
        <p:txBody>
          <a:bodyPr wrap="none" rtlCol="0">
            <a:spAutoFit/>
          </a:bodyPr>
          <a:lstStyle/>
          <a:p>
            <a:r>
              <a:rPr lang="en-US" sz="1000" dirty="0" smtClean="0"/>
              <a:t>http://www.saskschools.ca/curr_content/physics30/opt_kindyn/images/car_friction2.gif</a:t>
            </a:r>
            <a:endParaRPr lang="en-US" sz="1000" dirty="0"/>
          </a:p>
        </p:txBody>
      </p:sp>
      <p:pic>
        <p:nvPicPr>
          <p:cNvPr id="155650" name="Picture 2" descr="http://www.saskschools.ca/curr_content/physics30/opt_kindyn/images/car_friction2.gif"/>
          <p:cNvPicPr>
            <a:picLocks noChangeAspect="1" noChangeArrowheads="1"/>
          </p:cNvPicPr>
          <p:nvPr/>
        </p:nvPicPr>
        <p:blipFill>
          <a:blip r:embed="rId4" cstate="print"/>
          <a:srcRect/>
          <a:stretch>
            <a:fillRect/>
          </a:stretch>
        </p:blipFill>
        <p:spPr bwMode="auto">
          <a:xfrm>
            <a:off x="990600" y="2819400"/>
            <a:ext cx="3514725" cy="2333625"/>
          </a:xfrm>
          <a:prstGeom prst="rect">
            <a:avLst/>
          </a:prstGeom>
          <a:noFill/>
        </p:spPr>
      </p:pic>
      <p:graphicFrame>
        <p:nvGraphicFramePr>
          <p:cNvPr id="155651" name="Object 3"/>
          <p:cNvGraphicFramePr>
            <a:graphicFrameLocks noChangeAspect="1"/>
          </p:cNvGraphicFramePr>
          <p:nvPr/>
        </p:nvGraphicFramePr>
        <p:xfrm>
          <a:off x="5334000" y="3103562"/>
          <a:ext cx="1952625" cy="1697038"/>
        </p:xfrm>
        <a:graphic>
          <a:graphicData uri="http://schemas.openxmlformats.org/presentationml/2006/ole">
            <p:oleObj spid="_x0000_s155651" name="Equation" r:id="rId5" imgW="583920" imgH="50796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Frictional forces</a:t>
            </a:r>
            <a:endParaRPr lang="en-US" dirty="0"/>
          </a:p>
        </p:txBody>
      </p:sp>
      <p:sp>
        <p:nvSpPr>
          <p:cNvPr id="3" name="Content Placeholder 2"/>
          <p:cNvSpPr>
            <a:spLocks noGrp="1"/>
          </p:cNvSpPr>
          <p:nvPr>
            <p:ph idx="1"/>
          </p:nvPr>
        </p:nvSpPr>
        <p:spPr/>
        <p:txBody>
          <a:bodyPr>
            <a:normAutofit/>
          </a:bodyPr>
          <a:lstStyle/>
          <a:p>
            <a:pPr>
              <a:buNone/>
            </a:pPr>
            <a:r>
              <a:rPr lang="en-US" dirty="0" smtClean="0"/>
              <a:t>3) Kinetic friction is usually less than static friction.</a:t>
            </a:r>
            <a:endParaRPr lang="en-US" dirty="0"/>
          </a:p>
        </p:txBody>
      </p:sp>
      <p:sp>
        <p:nvSpPr>
          <p:cNvPr id="4" name="TextBox 3"/>
          <p:cNvSpPr txBox="1"/>
          <p:nvPr/>
        </p:nvSpPr>
        <p:spPr>
          <a:xfrm>
            <a:off x="0" y="6611779"/>
            <a:ext cx="2634054" cy="246221"/>
          </a:xfrm>
          <a:prstGeom prst="rect">
            <a:avLst/>
          </a:prstGeom>
          <a:noFill/>
        </p:spPr>
        <p:txBody>
          <a:bodyPr wrap="none" rtlCol="0">
            <a:spAutoFit/>
          </a:bodyPr>
          <a:lstStyle/>
          <a:p>
            <a:r>
              <a:rPr lang="en-US" sz="1000" dirty="0" smtClean="0"/>
              <a:t>http://www.webassign.net/walker/06-16alt.gif</a:t>
            </a:r>
            <a:endParaRPr lang="en-US" sz="1000" dirty="0"/>
          </a:p>
        </p:txBody>
      </p:sp>
      <p:sp>
        <p:nvSpPr>
          <p:cNvPr id="6" name="TextBox 5"/>
          <p:cNvSpPr txBox="1"/>
          <p:nvPr/>
        </p:nvSpPr>
        <p:spPr>
          <a:xfrm>
            <a:off x="5876759" y="6611779"/>
            <a:ext cx="3267241" cy="246221"/>
          </a:xfrm>
          <a:prstGeom prst="rect">
            <a:avLst/>
          </a:prstGeom>
          <a:noFill/>
        </p:spPr>
        <p:txBody>
          <a:bodyPr wrap="none" rtlCol="0">
            <a:spAutoFit/>
          </a:bodyPr>
          <a:lstStyle/>
          <a:p>
            <a:r>
              <a:rPr lang="en-US" sz="1000" dirty="0" smtClean="0"/>
              <a:t>http://www.wsu.edu/~jtd/Physics205/Chap4/Image189.gif</a:t>
            </a:r>
            <a:endParaRPr lang="en-US" sz="1000" dirty="0"/>
          </a:p>
        </p:txBody>
      </p:sp>
      <p:pic>
        <p:nvPicPr>
          <p:cNvPr id="210948" name="Picture 4" descr="http://www.wsu.edu/~jtd/Physics205/Chap4/Image189.gif"/>
          <p:cNvPicPr>
            <a:picLocks noChangeAspect="1" noChangeArrowheads="1"/>
          </p:cNvPicPr>
          <p:nvPr/>
        </p:nvPicPr>
        <p:blipFill>
          <a:blip r:embed="rId3" cstate="print"/>
          <a:srcRect r="39061"/>
          <a:stretch>
            <a:fillRect/>
          </a:stretch>
        </p:blipFill>
        <p:spPr bwMode="auto">
          <a:xfrm>
            <a:off x="762000" y="3183493"/>
            <a:ext cx="4419600" cy="2390775"/>
          </a:xfrm>
          <a:prstGeom prst="rect">
            <a:avLst/>
          </a:prstGeom>
          <a:noFill/>
        </p:spPr>
      </p:pic>
      <p:pic>
        <p:nvPicPr>
          <p:cNvPr id="210946" name="Picture 2" descr="http://www.webassign.net/walker/06-16alt.gif"/>
          <p:cNvPicPr>
            <a:picLocks noChangeAspect="1" noChangeArrowheads="1"/>
          </p:cNvPicPr>
          <p:nvPr/>
        </p:nvPicPr>
        <p:blipFill>
          <a:blip r:embed="rId4" cstate="print"/>
          <a:srcRect/>
          <a:stretch>
            <a:fillRect/>
          </a:stretch>
        </p:blipFill>
        <p:spPr bwMode="auto">
          <a:xfrm>
            <a:off x="5334000" y="3288268"/>
            <a:ext cx="3267075" cy="2162175"/>
          </a:xfrm>
          <a:prstGeom prst="rect">
            <a:avLst/>
          </a:prstGeom>
          <a:noFill/>
        </p:spPr>
      </p:pic>
      <p:cxnSp>
        <p:nvCxnSpPr>
          <p:cNvPr id="9" name="Straight Arrow Connector 8"/>
          <p:cNvCxnSpPr/>
          <p:nvPr/>
        </p:nvCxnSpPr>
        <p:spPr>
          <a:xfrm rot="10800000">
            <a:off x="6400800" y="5650468"/>
            <a:ext cx="9906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6096000" y="5498068"/>
            <a:ext cx="276038" cy="369332"/>
          </a:xfrm>
          <a:prstGeom prst="rect">
            <a:avLst/>
          </a:prstGeom>
          <a:noFill/>
        </p:spPr>
        <p:txBody>
          <a:bodyPr wrap="none" rtlCol="0">
            <a:spAutoFit/>
          </a:bodyPr>
          <a:lstStyle/>
          <a:p>
            <a:r>
              <a:rPr lang="en-US" b="1" dirty="0" smtClean="0">
                <a:latin typeface="Georgia" pitchFamily="18" charset="0"/>
              </a:rPr>
              <a:t>f</a:t>
            </a:r>
            <a:endParaRPr lang="en-US" b="1" dirty="0">
              <a:latin typeface="Georgia" pitchFamily="18" charset="0"/>
            </a:endParaRPr>
          </a:p>
        </p:txBody>
      </p:sp>
      <p:cxnSp>
        <p:nvCxnSpPr>
          <p:cNvPr id="11" name="Straight Arrow Connector 10"/>
          <p:cNvCxnSpPr/>
          <p:nvPr/>
        </p:nvCxnSpPr>
        <p:spPr>
          <a:xfrm>
            <a:off x="6096000" y="3745468"/>
            <a:ext cx="762000" cy="3048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705600" y="3288268"/>
            <a:ext cx="914400" cy="369332"/>
          </a:xfrm>
          <a:prstGeom prst="rect">
            <a:avLst/>
          </a:prstGeom>
          <a:noFill/>
        </p:spPr>
        <p:txBody>
          <a:bodyPr wrap="square" rtlCol="0">
            <a:spAutoFit/>
          </a:bodyPr>
          <a:lstStyle/>
          <a:p>
            <a:r>
              <a:rPr lang="en-US" b="1" dirty="0" err="1" smtClean="0">
                <a:latin typeface="Georgia" pitchFamily="18" charset="0"/>
              </a:rPr>
              <a:t>F</a:t>
            </a:r>
            <a:r>
              <a:rPr lang="en-US" b="1" baseline="-25000" dirty="0" err="1" smtClean="0">
                <a:latin typeface="Georgia" pitchFamily="18" charset="0"/>
              </a:rPr>
              <a:t>app</a:t>
            </a:r>
            <a:endParaRPr lang="en-US" b="1" baseline="-25000" dirty="0">
              <a:latin typeface="Georgia"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Frictional forces</a:t>
            </a:r>
            <a:endParaRPr lang="en-US" dirty="0"/>
          </a:p>
        </p:txBody>
      </p:sp>
      <p:sp>
        <p:nvSpPr>
          <p:cNvPr id="3" name="Content Placeholder 2"/>
          <p:cNvSpPr>
            <a:spLocks noGrp="1"/>
          </p:cNvSpPr>
          <p:nvPr>
            <p:ph idx="1"/>
          </p:nvPr>
        </p:nvSpPr>
        <p:spPr/>
        <p:txBody>
          <a:bodyPr>
            <a:normAutofit/>
          </a:bodyPr>
          <a:lstStyle/>
          <a:p>
            <a:pPr>
              <a:buNone/>
            </a:pPr>
            <a:r>
              <a:rPr lang="en-US" dirty="0" smtClean="0"/>
              <a:t>3) Kinetic friction is usually less than static friction.</a:t>
            </a:r>
            <a:endParaRPr lang="en-US" dirty="0"/>
          </a:p>
        </p:txBody>
      </p:sp>
      <p:sp>
        <p:nvSpPr>
          <p:cNvPr id="13" name="TextBox 12"/>
          <p:cNvSpPr txBox="1"/>
          <p:nvPr/>
        </p:nvSpPr>
        <p:spPr>
          <a:xfrm>
            <a:off x="838200" y="3282077"/>
            <a:ext cx="4343400" cy="2585323"/>
          </a:xfrm>
          <a:prstGeom prst="rect">
            <a:avLst/>
          </a:prstGeom>
          <a:noFill/>
        </p:spPr>
        <p:txBody>
          <a:bodyPr wrap="square" rtlCol="0">
            <a:spAutoFit/>
          </a:bodyPr>
          <a:lstStyle/>
          <a:p>
            <a:r>
              <a:rPr lang="en-US" b="1" dirty="0" smtClean="0"/>
              <a:t>MCAT Problem</a:t>
            </a:r>
          </a:p>
          <a:p>
            <a:r>
              <a:rPr lang="en-US" dirty="0" smtClean="0"/>
              <a:t>A rope pulls horizontally on an axle that is locked so that the tire cannot roll. During an experiment the force on the rope is steadily increased until the tire begins to skid along the road without rotating. Once the tire starts to skid, the dragging force is reduced to the minimum needed to maintain a steady speed. </a:t>
            </a:r>
            <a:endParaRPr lang="en-US" dirty="0"/>
          </a:p>
        </p:txBody>
      </p:sp>
      <p:graphicFrame>
        <p:nvGraphicFramePr>
          <p:cNvPr id="14" name="Table 13"/>
          <p:cNvGraphicFramePr>
            <a:graphicFrameLocks noGrp="1"/>
          </p:cNvGraphicFramePr>
          <p:nvPr/>
        </p:nvGraphicFramePr>
        <p:xfrm>
          <a:off x="5791200" y="2667000"/>
          <a:ext cx="1828800" cy="3577399"/>
        </p:xfrm>
        <a:graphic>
          <a:graphicData uri="http://schemas.openxmlformats.org/drawingml/2006/table">
            <a:tbl>
              <a:tblPr/>
              <a:tblGrid>
                <a:gridCol w="914400"/>
                <a:gridCol w="914400"/>
              </a:tblGrid>
              <a:tr h="580171">
                <a:tc>
                  <a:txBody>
                    <a:bodyPr/>
                    <a:lstStyle/>
                    <a:p>
                      <a:pPr marL="0" marR="0" algn="ctr">
                        <a:lnSpc>
                          <a:spcPct val="115000"/>
                        </a:lnSpc>
                        <a:spcBef>
                          <a:spcPts val="0"/>
                        </a:spcBef>
                        <a:spcAft>
                          <a:spcPts val="0"/>
                        </a:spcAft>
                      </a:pPr>
                      <a:r>
                        <a:rPr lang="en-US" sz="1700">
                          <a:solidFill>
                            <a:srgbClr val="000000"/>
                          </a:solidFill>
                          <a:latin typeface="Calibri"/>
                          <a:ea typeface="Times New Roman"/>
                          <a:cs typeface="Times New Roman"/>
                        </a:rPr>
                        <a:t>Time (s)</a:t>
                      </a:r>
                      <a:endParaRPr lang="en-US" sz="1700">
                        <a:latin typeface="Calibri"/>
                        <a:ea typeface="Calibri"/>
                        <a:cs typeface="Times New Roman"/>
                      </a:endParaRPr>
                    </a:p>
                  </a:txBody>
                  <a:tcPr marL="102870" marR="10287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700">
                          <a:solidFill>
                            <a:srgbClr val="000000"/>
                          </a:solidFill>
                          <a:latin typeface="Calibri"/>
                          <a:ea typeface="Times New Roman"/>
                          <a:cs typeface="Times New Roman"/>
                        </a:rPr>
                        <a:t>Force (N)</a:t>
                      </a:r>
                      <a:endParaRPr lang="en-US" sz="1700">
                        <a:latin typeface="Calibri"/>
                        <a:ea typeface="Calibri"/>
                        <a:cs typeface="Times New Roman"/>
                      </a:endParaRPr>
                    </a:p>
                  </a:txBody>
                  <a:tcPr marL="102870" marR="10287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0086">
                <a:tc>
                  <a:txBody>
                    <a:bodyPr/>
                    <a:lstStyle/>
                    <a:p>
                      <a:pPr marL="0" marR="0" algn="ctr">
                        <a:lnSpc>
                          <a:spcPct val="115000"/>
                        </a:lnSpc>
                        <a:spcBef>
                          <a:spcPts val="0"/>
                        </a:spcBef>
                        <a:spcAft>
                          <a:spcPts val="0"/>
                        </a:spcAft>
                      </a:pPr>
                      <a:r>
                        <a:rPr lang="en-US" sz="1700">
                          <a:solidFill>
                            <a:srgbClr val="000000"/>
                          </a:solidFill>
                          <a:latin typeface="Calibri"/>
                          <a:ea typeface="Times New Roman"/>
                          <a:cs typeface="Times New Roman"/>
                        </a:rPr>
                        <a:t>0</a:t>
                      </a:r>
                      <a:endParaRPr lang="en-US" sz="1700">
                        <a:latin typeface="Calibri"/>
                        <a:ea typeface="Calibri"/>
                        <a:cs typeface="Times New Roman"/>
                      </a:endParaRPr>
                    </a:p>
                  </a:txBody>
                  <a:tcPr marL="102870" marR="10287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700">
                          <a:solidFill>
                            <a:srgbClr val="000000"/>
                          </a:solidFill>
                          <a:latin typeface="Calibri"/>
                          <a:ea typeface="Times New Roman"/>
                          <a:cs typeface="Times New Roman"/>
                        </a:rPr>
                        <a:t>0</a:t>
                      </a:r>
                      <a:endParaRPr lang="en-US" sz="1700">
                        <a:latin typeface="Calibri"/>
                        <a:ea typeface="Calibri"/>
                        <a:cs typeface="Times New Roman"/>
                      </a:endParaRPr>
                    </a:p>
                  </a:txBody>
                  <a:tcPr marL="102870" marR="10287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90086">
                <a:tc>
                  <a:txBody>
                    <a:bodyPr/>
                    <a:lstStyle/>
                    <a:p>
                      <a:pPr marL="0" marR="0" algn="ctr">
                        <a:lnSpc>
                          <a:spcPct val="115000"/>
                        </a:lnSpc>
                        <a:spcBef>
                          <a:spcPts val="0"/>
                        </a:spcBef>
                        <a:spcAft>
                          <a:spcPts val="0"/>
                        </a:spcAft>
                      </a:pPr>
                      <a:r>
                        <a:rPr lang="en-US" sz="1700">
                          <a:solidFill>
                            <a:srgbClr val="000000"/>
                          </a:solidFill>
                          <a:latin typeface="Calibri"/>
                          <a:ea typeface="Times New Roman"/>
                          <a:cs typeface="Times New Roman"/>
                        </a:rPr>
                        <a:t>1</a:t>
                      </a:r>
                      <a:endParaRPr lang="en-US" sz="1700">
                        <a:latin typeface="Calibri"/>
                        <a:ea typeface="Calibri"/>
                        <a:cs typeface="Times New Roman"/>
                      </a:endParaRPr>
                    </a:p>
                  </a:txBody>
                  <a:tcPr marL="102870" marR="10287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1700">
                          <a:solidFill>
                            <a:srgbClr val="000000"/>
                          </a:solidFill>
                          <a:latin typeface="Calibri"/>
                          <a:ea typeface="Times New Roman"/>
                          <a:cs typeface="Times New Roman"/>
                        </a:rPr>
                        <a:t>1500</a:t>
                      </a:r>
                      <a:endParaRPr lang="en-US" sz="1700">
                        <a:latin typeface="Calibri"/>
                        <a:ea typeface="Calibri"/>
                        <a:cs typeface="Times New Roman"/>
                      </a:endParaRPr>
                    </a:p>
                  </a:txBody>
                  <a:tcPr marL="102870" marR="102870" marT="0" marB="0" anchor="b">
                    <a:lnL>
                      <a:noFill/>
                    </a:lnL>
                    <a:lnR w="12700" cap="flat" cmpd="sng" algn="ctr">
                      <a:solidFill>
                        <a:srgbClr val="000000"/>
                      </a:solidFill>
                      <a:prstDash val="solid"/>
                      <a:round/>
                      <a:headEnd type="none" w="med" len="med"/>
                      <a:tailEnd type="none" w="med" len="med"/>
                    </a:lnR>
                    <a:lnT>
                      <a:noFill/>
                    </a:lnT>
                    <a:lnB>
                      <a:noFill/>
                    </a:lnB>
                  </a:tcPr>
                </a:tc>
              </a:tr>
              <a:tr h="290086">
                <a:tc>
                  <a:txBody>
                    <a:bodyPr/>
                    <a:lstStyle/>
                    <a:p>
                      <a:pPr marL="0" marR="0" algn="ctr">
                        <a:lnSpc>
                          <a:spcPct val="115000"/>
                        </a:lnSpc>
                        <a:spcBef>
                          <a:spcPts val="0"/>
                        </a:spcBef>
                        <a:spcAft>
                          <a:spcPts val="0"/>
                        </a:spcAft>
                      </a:pPr>
                      <a:r>
                        <a:rPr lang="en-US" sz="1700">
                          <a:solidFill>
                            <a:srgbClr val="000000"/>
                          </a:solidFill>
                          <a:latin typeface="Calibri"/>
                          <a:ea typeface="Times New Roman"/>
                          <a:cs typeface="Times New Roman"/>
                        </a:rPr>
                        <a:t>2</a:t>
                      </a:r>
                      <a:endParaRPr lang="en-US" sz="1700">
                        <a:latin typeface="Calibri"/>
                        <a:ea typeface="Calibri"/>
                        <a:cs typeface="Times New Roman"/>
                      </a:endParaRPr>
                    </a:p>
                  </a:txBody>
                  <a:tcPr marL="102870" marR="10287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1700">
                          <a:solidFill>
                            <a:srgbClr val="000000"/>
                          </a:solidFill>
                          <a:latin typeface="Calibri"/>
                          <a:ea typeface="Times New Roman"/>
                          <a:cs typeface="Times New Roman"/>
                        </a:rPr>
                        <a:t>3000</a:t>
                      </a:r>
                      <a:endParaRPr lang="en-US" sz="1700">
                        <a:latin typeface="Calibri"/>
                        <a:ea typeface="Calibri"/>
                        <a:cs typeface="Times New Roman"/>
                      </a:endParaRPr>
                    </a:p>
                  </a:txBody>
                  <a:tcPr marL="102870" marR="102870" marT="0" marB="0" anchor="b">
                    <a:lnL>
                      <a:noFill/>
                    </a:lnL>
                    <a:lnR w="12700" cap="flat" cmpd="sng" algn="ctr">
                      <a:solidFill>
                        <a:srgbClr val="000000"/>
                      </a:solidFill>
                      <a:prstDash val="solid"/>
                      <a:round/>
                      <a:headEnd type="none" w="med" len="med"/>
                      <a:tailEnd type="none" w="med" len="med"/>
                    </a:lnR>
                    <a:lnT>
                      <a:noFill/>
                    </a:lnT>
                    <a:lnB>
                      <a:noFill/>
                    </a:lnB>
                  </a:tcPr>
                </a:tc>
              </a:tr>
              <a:tr h="290086">
                <a:tc>
                  <a:txBody>
                    <a:bodyPr/>
                    <a:lstStyle/>
                    <a:p>
                      <a:pPr marL="0" marR="0" algn="ctr">
                        <a:lnSpc>
                          <a:spcPct val="115000"/>
                        </a:lnSpc>
                        <a:spcBef>
                          <a:spcPts val="0"/>
                        </a:spcBef>
                        <a:spcAft>
                          <a:spcPts val="0"/>
                        </a:spcAft>
                      </a:pPr>
                      <a:r>
                        <a:rPr lang="en-US" sz="1700">
                          <a:solidFill>
                            <a:srgbClr val="000000"/>
                          </a:solidFill>
                          <a:latin typeface="Calibri"/>
                          <a:ea typeface="Times New Roman"/>
                          <a:cs typeface="Times New Roman"/>
                        </a:rPr>
                        <a:t>3</a:t>
                      </a:r>
                      <a:endParaRPr lang="en-US" sz="1700">
                        <a:latin typeface="Calibri"/>
                        <a:ea typeface="Calibri"/>
                        <a:cs typeface="Times New Roman"/>
                      </a:endParaRPr>
                    </a:p>
                  </a:txBody>
                  <a:tcPr marL="102870" marR="10287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1700">
                          <a:solidFill>
                            <a:srgbClr val="000000"/>
                          </a:solidFill>
                          <a:latin typeface="Calibri"/>
                          <a:ea typeface="Times New Roman"/>
                          <a:cs typeface="Times New Roman"/>
                        </a:rPr>
                        <a:t>4500</a:t>
                      </a:r>
                      <a:endParaRPr lang="en-US" sz="1700">
                        <a:latin typeface="Calibri"/>
                        <a:ea typeface="Calibri"/>
                        <a:cs typeface="Times New Roman"/>
                      </a:endParaRPr>
                    </a:p>
                  </a:txBody>
                  <a:tcPr marL="102870" marR="102870" marT="0" marB="0" anchor="b">
                    <a:lnL>
                      <a:noFill/>
                    </a:lnL>
                    <a:lnR w="12700" cap="flat" cmpd="sng" algn="ctr">
                      <a:solidFill>
                        <a:srgbClr val="000000"/>
                      </a:solidFill>
                      <a:prstDash val="solid"/>
                      <a:round/>
                      <a:headEnd type="none" w="med" len="med"/>
                      <a:tailEnd type="none" w="med" len="med"/>
                    </a:lnR>
                    <a:lnT>
                      <a:noFill/>
                    </a:lnT>
                    <a:lnB>
                      <a:noFill/>
                    </a:lnB>
                  </a:tcPr>
                </a:tc>
              </a:tr>
              <a:tr h="290086">
                <a:tc>
                  <a:txBody>
                    <a:bodyPr/>
                    <a:lstStyle/>
                    <a:p>
                      <a:pPr marL="0" marR="0" algn="ctr">
                        <a:lnSpc>
                          <a:spcPct val="115000"/>
                        </a:lnSpc>
                        <a:spcBef>
                          <a:spcPts val="0"/>
                        </a:spcBef>
                        <a:spcAft>
                          <a:spcPts val="0"/>
                        </a:spcAft>
                      </a:pPr>
                      <a:r>
                        <a:rPr lang="en-US" sz="1700">
                          <a:solidFill>
                            <a:srgbClr val="000000"/>
                          </a:solidFill>
                          <a:latin typeface="Calibri"/>
                          <a:ea typeface="Times New Roman"/>
                          <a:cs typeface="Times New Roman"/>
                        </a:rPr>
                        <a:t>4</a:t>
                      </a:r>
                      <a:endParaRPr lang="en-US" sz="1700">
                        <a:latin typeface="Calibri"/>
                        <a:ea typeface="Calibri"/>
                        <a:cs typeface="Times New Roman"/>
                      </a:endParaRPr>
                    </a:p>
                  </a:txBody>
                  <a:tcPr marL="102870" marR="10287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1700">
                          <a:solidFill>
                            <a:srgbClr val="000000"/>
                          </a:solidFill>
                          <a:latin typeface="Calibri"/>
                          <a:ea typeface="Times New Roman"/>
                          <a:cs typeface="Times New Roman"/>
                        </a:rPr>
                        <a:t>6000</a:t>
                      </a:r>
                      <a:endParaRPr lang="en-US" sz="1700">
                        <a:latin typeface="Calibri"/>
                        <a:ea typeface="Calibri"/>
                        <a:cs typeface="Times New Roman"/>
                      </a:endParaRPr>
                    </a:p>
                  </a:txBody>
                  <a:tcPr marL="102870" marR="102870" marT="0" marB="0" anchor="b">
                    <a:lnL>
                      <a:noFill/>
                    </a:lnL>
                    <a:lnR w="12700" cap="flat" cmpd="sng" algn="ctr">
                      <a:solidFill>
                        <a:srgbClr val="000000"/>
                      </a:solidFill>
                      <a:prstDash val="solid"/>
                      <a:round/>
                      <a:headEnd type="none" w="med" len="med"/>
                      <a:tailEnd type="none" w="med" len="med"/>
                    </a:lnR>
                    <a:lnT>
                      <a:noFill/>
                    </a:lnT>
                    <a:lnB>
                      <a:noFill/>
                    </a:lnB>
                  </a:tcPr>
                </a:tc>
              </a:tr>
              <a:tr h="290086">
                <a:tc>
                  <a:txBody>
                    <a:bodyPr/>
                    <a:lstStyle/>
                    <a:p>
                      <a:pPr marL="0" marR="0" algn="ctr">
                        <a:lnSpc>
                          <a:spcPct val="115000"/>
                        </a:lnSpc>
                        <a:spcBef>
                          <a:spcPts val="0"/>
                        </a:spcBef>
                        <a:spcAft>
                          <a:spcPts val="0"/>
                        </a:spcAft>
                      </a:pPr>
                      <a:r>
                        <a:rPr lang="en-US" sz="1700">
                          <a:solidFill>
                            <a:srgbClr val="000000"/>
                          </a:solidFill>
                          <a:latin typeface="Calibri"/>
                          <a:ea typeface="Times New Roman"/>
                          <a:cs typeface="Times New Roman"/>
                        </a:rPr>
                        <a:t>5</a:t>
                      </a:r>
                      <a:endParaRPr lang="en-US" sz="1700">
                        <a:latin typeface="Calibri"/>
                        <a:ea typeface="Calibri"/>
                        <a:cs typeface="Times New Roman"/>
                      </a:endParaRPr>
                    </a:p>
                  </a:txBody>
                  <a:tcPr marL="102870" marR="10287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1700">
                          <a:solidFill>
                            <a:srgbClr val="000000"/>
                          </a:solidFill>
                          <a:latin typeface="Calibri"/>
                          <a:ea typeface="Times New Roman"/>
                          <a:cs typeface="Times New Roman"/>
                        </a:rPr>
                        <a:t>7500</a:t>
                      </a:r>
                      <a:endParaRPr lang="en-US" sz="1700">
                        <a:latin typeface="Calibri"/>
                        <a:ea typeface="Calibri"/>
                        <a:cs typeface="Times New Roman"/>
                      </a:endParaRPr>
                    </a:p>
                  </a:txBody>
                  <a:tcPr marL="102870" marR="102870" marT="0" marB="0" anchor="b">
                    <a:lnL>
                      <a:noFill/>
                    </a:lnL>
                    <a:lnR w="12700" cap="flat" cmpd="sng" algn="ctr">
                      <a:solidFill>
                        <a:srgbClr val="000000"/>
                      </a:solidFill>
                      <a:prstDash val="solid"/>
                      <a:round/>
                      <a:headEnd type="none" w="med" len="med"/>
                      <a:tailEnd type="none" w="med" len="med"/>
                    </a:lnR>
                    <a:lnT>
                      <a:noFill/>
                    </a:lnT>
                    <a:lnB>
                      <a:noFill/>
                    </a:lnB>
                  </a:tcPr>
                </a:tc>
              </a:tr>
              <a:tr h="290086">
                <a:tc>
                  <a:txBody>
                    <a:bodyPr/>
                    <a:lstStyle/>
                    <a:p>
                      <a:pPr marL="0" marR="0" algn="ctr">
                        <a:lnSpc>
                          <a:spcPct val="115000"/>
                        </a:lnSpc>
                        <a:spcBef>
                          <a:spcPts val="0"/>
                        </a:spcBef>
                        <a:spcAft>
                          <a:spcPts val="0"/>
                        </a:spcAft>
                      </a:pPr>
                      <a:r>
                        <a:rPr lang="en-US" sz="1700">
                          <a:solidFill>
                            <a:srgbClr val="000000"/>
                          </a:solidFill>
                          <a:latin typeface="Calibri"/>
                          <a:ea typeface="Times New Roman"/>
                          <a:cs typeface="Times New Roman"/>
                        </a:rPr>
                        <a:t>6</a:t>
                      </a:r>
                      <a:endParaRPr lang="en-US" sz="1700">
                        <a:latin typeface="Calibri"/>
                        <a:ea typeface="Calibri"/>
                        <a:cs typeface="Times New Roman"/>
                      </a:endParaRPr>
                    </a:p>
                  </a:txBody>
                  <a:tcPr marL="102870" marR="10287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1700">
                          <a:solidFill>
                            <a:srgbClr val="000000"/>
                          </a:solidFill>
                          <a:latin typeface="Calibri"/>
                          <a:ea typeface="Times New Roman"/>
                          <a:cs typeface="Times New Roman"/>
                        </a:rPr>
                        <a:t>6000</a:t>
                      </a:r>
                      <a:endParaRPr lang="en-US" sz="1700">
                        <a:latin typeface="Calibri"/>
                        <a:ea typeface="Calibri"/>
                        <a:cs typeface="Times New Roman"/>
                      </a:endParaRPr>
                    </a:p>
                  </a:txBody>
                  <a:tcPr marL="102870" marR="102870" marT="0" marB="0" anchor="b">
                    <a:lnL>
                      <a:noFill/>
                    </a:lnL>
                    <a:lnR w="12700" cap="flat" cmpd="sng" algn="ctr">
                      <a:solidFill>
                        <a:srgbClr val="000000"/>
                      </a:solidFill>
                      <a:prstDash val="solid"/>
                      <a:round/>
                      <a:headEnd type="none" w="med" len="med"/>
                      <a:tailEnd type="none" w="med" len="med"/>
                    </a:lnR>
                    <a:lnT>
                      <a:noFill/>
                    </a:lnT>
                    <a:lnB>
                      <a:noFill/>
                    </a:lnB>
                  </a:tcPr>
                </a:tc>
              </a:tr>
              <a:tr h="290086">
                <a:tc>
                  <a:txBody>
                    <a:bodyPr/>
                    <a:lstStyle/>
                    <a:p>
                      <a:pPr marL="0" marR="0" algn="ctr">
                        <a:lnSpc>
                          <a:spcPct val="115000"/>
                        </a:lnSpc>
                        <a:spcBef>
                          <a:spcPts val="0"/>
                        </a:spcBef>
                        <a:spcAft>
                          <a:spcPts val="0"/>
                        </a:spcAft>
                      </a:pPr>
                      <a:r>
                        <a:rPr lang="en-US" sz="1700">
                          <a:solidFill>
                            <a:srgbClr val="000000"/>
                          </a:solidFill>
                          <a:latin typeface="Calibri"/>
                          <a:ea typeface="Times New Roman"/>
                          <a:cs typeface="Times New Roman"/>
                        </a:rPr>
                        <a:t>7</a:t>
                      </a:r>
                      <a:endParaRPr lang="en-US" sz="1700">
                        <a:latin typeface="Calibri"/>
                        <a:ea typeface="Calibri"/>
                        <a:cs typeface="Times New Roman"/>
                      </a:endParaRPr>
                    </a:p>
                  </a:txBody>
                  <a:tcPr marL="102870" marR="10287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1700">
                          <a:solidFill>
                            <a:srgbClr val="000000"/>
                          </a:solidFill>
                          <a:latin typeface="Calibri"/>
                          <a:ea typeface="Times New Roman"/>
                          <a:cs typeface="Times New Roman"/>
                        </a:rPr>
                        <a:t>6000</a:t>
                      </a:r>
                      <a:endParaRPr lang="en-US" sz="1700">
                        <a:latin typeface="Calibri"/>
                        <a:ea typeface="Calibri"/>
                        <a:cs typeface="Times New Roman"/>
                      </a:endParaRPr>
                    </a:p>
                  </a:txBody>
                  <a:tcPr marL="102870" marR="102870" marT="0" marB="0" anchor="b">
                    <a:lnL>
                      <a:noFill/>
                    </a:lnL>
                    <a:lnR w="12700" cap="flat" cmpd="sng" algn="ctr">
                      <a:solidFill>
                        <a:srgbClr val="000000"/>
                      </a:solidFill>
                      <a:prstDash val="solid"/>
                      <a:round/>
                      <a:headEnd type="none" w="med" len="med"/>
                      <a:tailEnd type="none" w="med" len="med"/>
                    </a:lnR>
                    <a:lnT>
                      <a:noFill/>
                    </a:lnT>
                    <a:lnB>
                      <a:noFill/>
                    </a:lnB>
                  </a:tcPr>
                </a:tc>
              </a:tr>
              <a:tr h="290086">
                <a:tc>
                  <a:txBody>
                    <a:bodyPr/>
                    <a:lstStyle/>
                    <a:p>
                      <a:pPr marL="0" marR="0" algn="ctr">
                        <a:lnSpc>
                          <a:spcPct val="115000"/>
                        </a:lnSpc>
                        <a:spcBef>
                          <a:spcPts val="0"/>
                        </a:spcBef>
                        <a:spcAft>
                          <a:spcPts val="0"/>
                        </a:spcAft>
                      </a:pPr>
                      <a:r>
                        <a:rPr lang="en-US" sz="1700">
                          <a:solidFill>
                            <a:srgbClr val="000000"/>
                          </a:solidFill>
                          <a:latin typeface="Calibri"/>
                          <a:ea typeface="Times New Roman"/>
                          <a:cs typeface="Times New Roman"/>
                        </a:rPr>
                        <a:t>8</a:t>
                      </a:r>
                      <a:endParaRPr lang="en-US" sz="1700">
                        <a:latin typeface="Calibri"/>
                        <a:ea typeface="Calibri"/>
                        <a:cs typeface="Times New Roman"/>
                      </a:endParaRPr>
                    </a:p>
                  </a:txBody>
                  <a:tcPr marL="102870" marR="10287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1700">
                          <a:solidFill>
                            <a:srgbClr val="000000"/>
                          </a:solidFill>
                          <a:latin typeface="Calibri"/>
                          <a:ea typeface="Times New Roman"/>
                          <a:cs typeface="Times New Roman"/>
                        </a:rPr>
                        <a:t>6000</a:t>
                      </a:r>
                      <a:endParaRPr lang="en-US" sz="1700">
                        <a:latin typeface="Calibri"/>
                        <a:ea typeface="Calibri"/>
                        <a:cs typeface="Times New Roman"/>
                      </a:endParaRPr>
                    </a:p>
                  </a:txBody>
                  <a:tcPr marL="102870" marR="102870" marT="0" marB="0" anchor="b">
                    <a:lnL>
                      <a:noFill/>
                    </a:lnL>
                    <a:lnR w="12700" cap="flat" cmpd="sng" algn="ctr">
                      <a:solidFill>
                        <a:srgbClr val="000000"/>
                      </a:solidFill>
                      <a:prstDash val="solid"/>
                      <a:round/>
                      <a:headEnd type="none" w="med" len="med"/>
                      <a:tailEnd type="none" w="med" len="med"/>
                    </a:lnR>
                    <a:lnT>
                      <a:noFill/>
                    </a:lnT>
                    <a:lnB>
                      <a:noFill/>
                    </a:lnB>
                  </a:tcPr>
                </a:tc>
              </a:tr>
              <a:tr h="300037">
                <a:tc>
                  <a:txBody>
                    <a:bodyPr/>
                    <a:lstStyle/>
                    <a:p>
                      <a:pPr marL="0" marR="0" algn="ctr">
                        <a:lnSpc>
                          <a:spcPct val="115000"/>
                        </a:lnSpc>
                        <a:spcBef>
                          <a:spcPts val="0"/>
                        </a:spcBef>
                        <a:spcAft>
                          <a:spcPts val="0"/>
                        </a:spcAft>
                      </a:pPr>
                      <a:r>
                        <a:rPr lang="en-US" sz="1700">
                          <a:solidFill>
                            <a:srgbClr val="000000"/>
                          </a:solidFill>
                          <a:latin typeface="Calibri"/>
                          <a:ea typeface="Times New Roman"/>
                          <a:cs typeface="Times New Roman"/>
                        </a:rPr>
                        <a:t>9</a:t>
                      </a:r>
                      <a:endParaRPr lang="en-US" sz="1700">
                        <a:latin typeface="Calibri"/>
                        <a:ea typeface="Calibri"/>
                        <a:cs typeface="Times New Roman"/>
                      </a:endParaRPr>
                    </a:p>
                  </a:txBody>
                  <a:tcPr marL="102870" marR="10287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700" dirty="0">
                          <a:solidFill>
                            <a:srgbClr val="000000"/>
                          </a:solidFill>
                          <a:latin typeface="Calibri"/>
                          <a:ea typeface="Times New Roman"/>
                          <a:cs typeface="Times New Roman"/>
                        </a:rPr>
                        <a:t>6000</a:t>
                      </a:r>
                      <a:endParaRPr lang="en-US" sz="1700" dirty="0">
                        <a:latin typeface="Calibri"/>
                        <a:ea typeface="Calibri"/>
                        <a:cs typeface="Times New Roman"/>
                      </a:endParaRPr>
                    </a:p>
                  </a:txBody>
                  <a:tcPr marL="102870" marR="10287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
        <p:nvSpPr>
          <p:cNvPr id="21299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TextBox 14"/>
          <p:cNvSpPr txBox="1"/>
          <p:nvPr/>
        </p:nvSpPr>
        <p:spPr>
          <a:xfrm>
            <a:off x="838200" y="5791200"/>
            <a:ext cx="4324132" cy="369332"/>
          </a:xfrm>
          <a:prstGeom prst="rect">
            <a:avLst/>
          </a:prstGeom>
          <a:noFill/>
        </p:spPr>
        <p:txBody>
          <a:bodyPr wrap="none" rtlCol="0">
            <a:spAutoFit/>
          </a:bodyPr>
          <a:lstStyle/>
          <a:p>
            <a:r>
              <a:rPr lang="en-US" dirty="0" smtClean="0">
                <a:solidFill>
                  <a:srgbClr val="FF0000"/>
                </a:solidFill>
              </a:rPr>
              <a:t>What is the acceleration during the first 4 s?</a:t>
            </a:r>
            <a:endParaRPr lang="en-US" dirty="0">
              <a:solidFill>
                <a:srgbClr val="FF0000"/>
              </a:solidFill>
            </a:endParaRPr>
          </a:p>
        </p:txBody>
      </p:sp>
      <p:sp>
        <p:nvSpPr>
          <p:cNvPr id="16" name="TextBox 15"/>
          <p:cNvSpPr txBox="1"/>
          <p:nvPr/>
        </p:nvSpPr>
        <p:spPr>
          <a:xfrm>
            <a:off x="838200" y="6096000"/>
            <a:ext cx="2525884" cy="369332"/>
          </a:xfrm>
          <a:prstGeom prst="rect">
            <a:avLst/>
          </a:prstGeom>
          <a:noFill/>
        </p:spPr>
        <p:txBody>
          <a:bodyPr wrap="none" rtlCol="0">
            <a:spAutoFit/>
          </a:bodyPr>
          <a:lstStyle/>
          <a:p>
            <a:r>
              <a:rPr lang="en-US" dirty="0" smtClean="0">
                <a:solidFill>
                  <a:srgbClr val="FF0000"/>
                </a:solidFill>
              </a:rPr>
              <a:t>What is max static force?</a:t>
            </a:r>
            <a:endParaRPr lang="en-US" dirty="0">
              <a:solidFill>
                <a:srgbClr val="FF0000"/>
              </a:solidFill>
            </a:endParaRPr>
          </a:p>
        </p:txBody>
      </p:sp>
      <p:sp>
        <p:nvSpPr>
          <p:cNvPr id="17" name="TextBox 16"/>
          <p:cNvSpPr txBox="1"/>
          <p:nvPr/>
        </p:nvSpPr>
        <p:spPr>
          <a:xfrm>
            <a:off x="838200" y="6412468"/>
            <a:ext cx="2571153" cy="369332"/>
          </a:xfrm>
          <a:prstGeom prst="rect">
            <a:avLst/>
          </a:prstGeom>
          <a:noFill/>
        </p:spPr>
        <p:txBody>
          <a:bodyPr wrap="none" rtlCol="0">
            <a:spAutoFit/>
          </a:bodyPr>
          <a:lstStyle/>
          <a:p>
            <a:r>
              <a:rPr lang="en-US" dirty="0" smtClean="0">
                <a:solidFill>
                  <a:srgbClr val="FF0000"/>
                </a:solidFill>
              </a:rPr>
              <a:t>What is the kinetic force?</a:t>
            </a:r>
            <a:endParaRPr lang="en-US" dirty="0">
              <a:solidFill>
                <a:srgbClr val="FF0000"/>
              </a:solidFill>
            </a:endParaRPr>
          </a:p>
        </p:txBody>
      </p:sp>
      <p:sp>
        <p:nvSpPr>
          <p:cNvPr id="18" name="TextBox 17"/>
          <p:cNvSpPr txBox="1"/>
          <p:nvPr/>
        </p:nvSpPr>
        <p:spPr>
          <a:xfrm>
            <a:off x="5410200" y="6400800"/>
            <a:ext cx="2948628" cy="369332"/>
          </a:xfrm>
          <a:prstGeom prst="rect">
            <a:avLst/>
          </a:prstGeom>
          <a:noFill/>
        </p:spPr>
        <p:txBody>
          <a:bodyPr wrap="none" rtlCol="0">
            <a:spAutoFit/>
          </a:bodyPr>
          <a:lstStyle/>
          <a:p>
            <a:r>
              <a:rPr lang="en-US" dirty="0" smtClean="0">
                <a:solidFill>
                  <a:srgbClr val="7030A0"/>
                </a:solidFill>
              </a:rPr>
              <a:t>Why is this important in ABS?</a:t>
            </a:r>
            <a:endParaRPr lang="en-US"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5">
                                            <p:txEl>
                                              <p:pRg st="0" end="0"/>
                                            </p:txEl>
                                          </p:spTgt>
                                        </p:tgtEl>
                                        <p:attrNameLst>
                                          <p:attrName>style.visibility</p:attrName>
                                        </p:attrNameLst>
                                      </p:cBhvr>
                                      <p:to>
                                        <p:strVal val="hidden"/>
                                      </p:to>
                                    </p:set>
                                  </p:childTnLst>
                                </p:cTn>
                              </p:par>
                              <p:par>
                                <p:cTn id="11" presetID="1" presetClass="entr" presetSubtype="0" fill="hold" nodeType="withEffect">
                                  <p:stCondLst>
                                    <p:cond delay="0"/>
                                  </p:stCondLst>
                                  <p:childTnLst>
                                    <p:set>
                                      <p:cBhvr>
                                        <p:cTn id="12"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16">
                                            <p:txEl>
                                              <p:pRg st="0" end="0"/>
                                            </p:txEl>
                                          </p:spTgt>
                                        </p:tgtEl>
                                        <p:attrNameLst>
                                          <p:attrName>style.visibility</p:attrName>
                                        </p:attrNameLst>
                                      </p:cBhvr>
                                      <p:to>
                                        <p:strVal val="hidden"/>
                                      </p:to>
                                    </p:set>
                                  </p:childTnLst>
                                </p:cTn>
                              </p:par>
                              <p:par>
                                <p:cTn id="17" presetID="1" presetClass="entr" presetSubtype="0" fill="hold" nodeType="withEffect">
                                  <p:stCondLst>
                                    <p:cond delay="0"/>
                                  </p:stCondLst>
                                  <p:childTnLst>
                                    <p:set>
                                      <p:cBhvr>
                                        <p:cTn id="18"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allAtOnce"/>
      <p:bldP spid="16"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 question</a:t>
            </a:r>
            <a:endParaRPr lang="en-US" dirty="0"/>
          </a:p>
        </p:txBody>
      </p:sp>
      <p:sp>
        <p:nvSpPr>
          <p:cNvPr id="3" name="Content Placeholder 2"/>
          <p:cNvSpPr>
            <a:spLocks noGrp="1"/>
          </p:cNvSpPr>
          <p:nvPr>
            <p:ph idx="1"/>
          </p:nvPr>
        </p:nvSpPr>
        <p:spPr/>
        <p:txBody>
          <a:bodyPr>
            <a:normAutofit/>
          </a:bodyPr>
          <a:lstStyle/>
          <a:p>
            <a:pPr>
              <a:buNone/>
            </a:pPr>
            <a:r>
              <a:rPr lang="en-US" dirty="0" smtClean="0"/>
              <a:t>Why do dragsters have wide tires?</a:t>
            </a:r>
          </a:p>
          <a:p>
            <a:pPr>
              <a:buNone/>
            </a:pPr>
            <a:endParaRPr lang="en-US" dirty="0"/>
          </a:p>
        </p:txBody>
      </p:sp>
      <p:sp>
        <p:nvSpPr>
          <p:cNvPr id="4" name="TextBox 3"/>
          <p:cNvSpPr txBox="1"/>
          <p:nvPr/>
        </p:nvSpPr>
        <p:spPr>
          <a:xfrm>
            <a:off x="1135313" y="5715000"/>
            <a:ext cx="6789487" cy="1354217"/>
          </a:xfrm>
          <a:prstGeom prst="rect">
            <a:avLst/>
          </a:prstGeom>
          <a:noFill/>
        </p:spPr>
        <p:txBody>
          <a:bodyPr wrap="square" rtlCol="0">
            <a:spAutoFit/>
          </a:bodyPr>
          <a:lstStyle/>
          <a:p>
            <a:r>
              <a:rPr lang="en-US" sz="3200" dirty="0" smtClean="0">
                <a:solidFill>
                  <a:srgbClr val="00B050"/>
                </a:solidFill>
              </a:rPr>
              <a:t>Friction is independent of surface area, </a:t>
            </a:r>
          </a:p>
          <a:p>
            <a:r>
              <a:rPr lang="en-US" sz="3200" dirty="0" smtClean="0">
                <a:solidFill>
                  <a:srgbClr val="00B050"/>
                </a:solidFill>
              </a:rPr>
              <a:t>but tire wear and traction are not!</a:t>
            </a:r>
          </a:p>
          <a:p>
            <a:endParaRPr lang="en-US" dirty="0"/>
          </a:p>
        </p:txBody>
      </p:sp>
      <p:sp>
        <p:nvSpPr>
          <p:cNvPr id="205826" name="AutoShape 2" descr="http://lh3.ggpht.com/_8MPCKJQzPA8/TJ5SCLV0OcI/AAAAAAAA3p4/TfDJbBaE2t8/ripsfedreadyfornewseaso3%5B2%5D.jpg"/>
          <p:cNvSpPr>
            <a:spLocks noChangeAspect="1" noChangeArrowheads="1"/>
          </p:cNvSpPr>
          <p:nvPr/>
        </p:nvSpPr>
        <p:spPr bwMode="auto">
          <a:xfrm>
            <a:off x="63500" y="-136525"/>
            <a:ext cx="4962525" cy="3733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828" name="AutoShape 4" descr="http://lh3.ggpht.com/_8MPCKJQzPA8/TJ5SCLV0OcI/AAAAAAAA3p4/TfDJbBaE2t8/ripsfedreadyfornewseaso3%5B2%5D.jpg"/>
          <p:cNvSpPr>
            <a:spLocks noChangeAspect="1" noChangeArrowheads="1"/>
          </p:cNvSpPr>
          <p:nvPr/>
        </p:nvSpPr>
        <p:spPr bwMode="auto">
          <a:xfrm>
            <a:off x="63500" y="-136525"/>
            <a:ext cx="4962525" cy="3733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9" name="Picture 8" descr="dragster.jpg"/>
          <p:cNvPicPr>
            <a:picLocks noChangeAspect="1"/>
          </p:cNvPicPr>
          <p:nvPr/>
        </p:nvPicPr>
        <p:blipFill>
          <a:blip r:embed="rId3" cstate="print"/>
          <a:stretch>
            <a:fillRect/>
          </a:stretch>
        </p:blipFill>
        <p:spPr>
          <a:xfrm>
            <a:off x="2362200" y="2362200"/>
            <a:ext cx="4343400" cy="326553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2546</TotalTime>
  <Words>681</Words>
  <Application>Microsoft Office PowerPoint</Application>
  <PresentationFormat>On-screen Show (4:3)</PresentationFormat>
  <Paragraphs>143</Paragraphs>
  <Slides>19</Slides>
  <Notes>19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Office Theme</vt:lpstr>
      <vt:lpstr>Equation</vt:lpstr>
      <vt:lpstr>PHYS16 – Lecture 8</vt:lpstr>
      <vt:lpstr>Ch. 5 Force</vt:lpstr>
      <vt:lpstr>Force pre-question</vt:lpstr>
      <vt:lpstr>Force pre-question</vt:lpstr>
      <vt:lpstr>Friction</vt:lpstr>
      <vt:lpstr>Frictional forces</vt:lpstr>
      <vt:lpstr>Frictional forces</vt:lpstr>
      <vt:lpstr>Frictional forces</vt:lpstr>
      <vt:lpstr>Challenge question</vt:lpstr>
      <vt:lpstr>Applying Newton’s Laws</vt:lpstr>
      <vt:lpstr>Process of solving problems</vt:lpstr>
      <vt:lpstr>Trick #1 = Draw a free body diagram</vt:lpstr>
      <vt:lpstr>Trick #2 = Remember Third law when identifying forces</vt:lpstr>
      <vt:lpstr>Trick #3 = Eq. to use is second law </vt:lpstr>
      <vt:lpstr>Trick #4 = Forces are vectors, use x &amp; y</vt:lpstr>
      <vt:lpstr>Problem #1</vt:lpstr>
      <vt:lpstr>Problem #2</vt:lpstr>
      <vt:lpstr>Problem #3</vt:lpstr>
      <vt:lpstr>Conclusions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3</dc:title>
  <dc:creator>Grego</dc:creator>
  <cp:lastModifiedBy>Grego</cp:lastModifiedBy>
  <cp:revision>105</cp:revision>
  <dcterms:created xsi:type="dcterms:W3CDTF">2010-09-09T09:10:07Z</dcterms:created>
  <dcterms:modified xsi:type="dcterms:W3CDTF">2011-02-09T17:05:06Z</dcterms:modified>
</cp:coreProperties>
</file>