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embeddings/Microsoft_Equation1.bin" ContentType="application/vnd.openxmlformats-officedocument.oleObje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724" r:id="rId1"/>
  </p:sldMasterIdLst>
  <p:notesMasterIdLst>
    <p:notesMasterId r:id="rId33"/>
  </p:notesMasterIdLst>
  <p:sldIdLst>
    <p:sldId id="285" r:id="rId2"/>
    <p:sldId id="343" r:id="rId3"/>
    <p:sldId id="287" r:id="rId4"/>
    <p:sldId id="321" r:id="rId5"/>
    <p:sldId id="322" r:id="rId6"/>
    <p:sldId id="338" r:id="rId7"/>
    <p:sldId id="341" r:id="rId8"/>
    <p:sldId id="342" r:id="rId9"/>
    <p:sldId id="319" r:id="rId10"/>
    <p:sldId id="344" r:id="rId11"/>
    <p:sldId id="318" r:id="rId12"/>
    <p:sldId id="323" r:id="rId13"/>
    <p:sldId id="326" r:id="rId14"/>
    <p:sldId id="314" r:id="rId15"/>
    <p:sldId id="327" r:id="rId16"/>
    <p:sldId id="329" r:id="rId17"/>
    <p:sldId id="346" r:id="rId18"/>
    <p:sldId id="345" r:id="rId19"/>
    <p:sldId id="347" r:id="rId20"/>
    <p:sldId id="330" r:id="rId21"/>
    <p:sldId id="331" r:id="rId22"/>
    <p:sldId id="328" r:id="rId23"/>
    <p:sldId id="333" r:id="rId24"/>
    <p:sldId id="320" r:id="rId25"/>
    <p:sldId id="336" r:id="rId26"/>
    <p:sldId id="339" r:id="rId27"/>
    <p:sldId id="349" r:id="rId28"/>
    <p:sldId id="350" r:id="rId29"/>
    <p:sldId id="313" r:id="rId30"/>
    <p:sldId id="334" r:id="rId31"/>
    <p:sldId id="340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1DE700"/>
    <a:srgbClr val="FF717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188" autoAdjust="0"/>
    <p:restoredTop sz="94692" autoAdjust="0"/>
  </p:normalViewPr>
  <p:slideViewPr>
    <p:cSldViewPr snapToGrid="0" snapToObjects="1">
      <p:cViewPr>
        <p:scale>
          <a:sx n="150" d="100"/>
          <a:sy n="150" d="100"/>
        </p:scale>
        <p:origin x="-1104" y="-1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27D836-B3AE-954B-98CD-D98DA4E4B371}" type="datetimeFigureOut">
              <a:rPr lang="en-US" smtClean="0"/>
              <a:pPr/>
              <a:t>5/24/12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7EAC03-C290-694A-9DB4-0E7DEEC84EC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EAC03-C290-694A-9DB4-0E7DEEC84ECA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School Committee’s failure to advertise for the limited open enrollment program at the Houghton School, to provide transportation or to encourage parents to take advantage of the opportunity, not a single child transferred in or out. “Ellen S. Jackson to Alflorence Cheatham,” (November 30, 1973), Koocher Papers, in possession of the author.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EAC03-C290-694A-9DB4-0E7DEEC84ECA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/>
          <a:p>
            <a:fld id="{91F6DA48-9B85-3646-A8CC-371FB09ACEA8}" type="datetimeFigureOut">
              <a:rPr lang="en-US" smtClean="0"/>
              <a:pPr/>
              <a:t>5/24/12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A813CD82-F376-C34A-BE3B-F774EF87A8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/>
          <a:p>
            <a:fld id="{91F6DA48-9B85-3646-A8CC-371FB09ACEA8}" type="datetimeFigureOut">
              <a:rPr lang="en-US" smtClean="0"/>
              <a:pPr/>
              <a:t>5/24/12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A813CD82-F376-C34A-BE3B-F774EF87A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/>
          <a:p>
            <a:fld id="{91F6DA48-9B85-3646-A8CC-371FB09ACEA8}" type="datetimeFigureOut">
              <a:rPr lang="en-US" smtClean="0"/>
              <a:pPr/>
              <a:t>5/24/12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A813CD82-F376-C34A-BE3B-F774EF87A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/>
          <a:p>
            <a:fld id="{91F6DA48-9B85-3646-A8CC-371FB09ACEA8}" type="datetimeFigureOut">
              <a:rPr lang="en-US" smtClean="0"/>
              <a:pPr/>
              <a:t>5/24/12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A813CD82-F376-C34A-BE3B-F774EF87A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/>
          <a:p>
            <a:fld id="{91F6DA48-9B85-3646-A8CC-371FB09ACEA8}" type="datetimeFigureOut">
              <a:rPr lang="en-US" smtClean="0"/>
              <a:pPr/>
              <a:t>5/24/12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A813CD82-F376-C34A-BE3B-F774EF87A8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/>
          <a:p>
            <a:fld id="{91F6DA48-9B85-3646-A8CC-371FB09ACEA8}" type="datetimeFigureOut">
              <a:rPr lang="en-US" smtClean="0"/>
              <a:pPr/>
              <a:t>5/24/12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A813CD82-F376-C34A-BE3B-F774EF87A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/>
          <a:p>
            <a:fld id="{91F6DA48-9B85-3646-A8CC-371FB09ACEA8}" type="datetimeFigureOut">
              <a:rPr lang="en-US" smtClean="0"/>
              <a:pPr/>
              <a:t>5/24/12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A813CD82-F376-C34A-BE3B-F774EF87A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/>
          <a:p>
            <a:fld id="{91F6DA48-9B85-3646-A8CC-371FB09ACEA8}" type="datetimeFigureOut">
              <a:rPr lang="en-US" smtClean="0"/>
              <a:pPr/>
              <a:t>5/24/12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A813CD82-F376-C34A-BE3B-F774EF87A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/>
          <a:p>
            <a:fld id="{91F6DA48-9B85-3646-A8CC-371FB09ACEA8}" type="datetimeFigureOut">
              <a:rPr lang="en-US" smtClean="0"/>
              <a:pPr/>
              <a:t>5/24/12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A813CD82-F376-C34A-BE3B-F774EF87A8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/>
          <a:p>
            <a:fld id="{91F6DA48-9B85-3646-A8CC-371FB09ACEA8}" type="datetimeFigureOut">
              <a:rPr lang="en-US" smtClean="0"/>
              <a:pPr/>
              <a:t>5/24/12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A813CD82-F376-C34A-BE3B-F774EF87A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/>
          <a:p>
            <a:fld id="{91F6DA48-9B85-3646-A8CC-371FB09ACEA8}" type="datetimeFigureOut">
              <a:rPr lang="en-US" smtClean="0"/>
              <a:pPr/>
              <a:t>5/24/12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A813CD82-F376-C34A-BE3B-F774EF87A8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hyperlink" Target="http://blogs.swarthmore.edu/mellon23/" TargetMode="External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TextBox 13">
            <a:hlinkClick r:id="rId13"/>
          </p:cNvPr>
          <p:cNvSpPr txBox="1"/>
          <p:nvPr userDrawn="1"/>
        </p:nvSpPr>
        <p:spPr>
          <a:xfrm>
            <a:off x="1085428" y="6435780"/>
            <a:ext cx="7958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Making Census of Cambridge, Massachusetts: Schools, Highways, and Historical GIS</a:t>
            </a:r>
            <a:endParaRPr lang="en-US" sz="1600" dirty="0"/>
          </a:p>
        </p:txBody>
      </p:sp>
      <p:pic>
        <p:nvPicPr>
          <p:cNvPr id="16" name="Picture 15" descr="Amherst Seal Transparency.png"/>
          <p:cNvPicPr>
            <a:picLocks noChangeAspect="1"/>
          </p:cNvPicPr>
          <p:nvPr userDrawn="1"/>
        </p:nvPicPr>
        <p:blipFill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399" y="5902325"/>
            <a:ext cx="917575" cy="917575"/>
          </a:xfrm>
          <a:prstGeom prst="rect">
            <a:avLst/>
          </a:prstGeom>
        </p:spPr>
      </p:pic>
      <p:sp>
        <p:nvSpPr>
          <p:cNvPr id="17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12086EF0-38FF-0E42-8959-5A835FCAA3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blogs.swarthmore.edu/mellon23/" TargetMode="External"/><Relationship Id="rId4" Type="http://schemas.openxmlformats.org/officeDocument/2006/relationships/hyperlink" Target="http://www.cpsd.us/PEA/about.cfm" TargetMode="External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amherst.edu/academiclife/departments/courses/1011S/COLQ/COLQ-32-1011S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psd.us/CPT/" TargetMode="External"/><Relationship Id="rId3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hyperlink" Target="http://www.census.gov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hyperlink" Target="http://www.nhgis.org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eb.mit.edu/visit/" TargetMode="External"/><Relationship Id="rId3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???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df"/><Relationship Id="rId3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loc.gov/exhibits/brown/brown-segregation.html" TargetMode="External"/><Relationship Id="rId3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225792" cy="2477087"/>
          </a:xfrm>
        </p:spPr>
        <p:txBody>
          <a:bodyPr anchor="t"/>
          <a:lstStyle/>
          <a:p>
            <a:pPr algn="ctr"/>
            <a:r>
              <a:rPr lang="en-US" dirty="0" smtClean="0"/>
              <a:t>Making Census of </a:t>
            </a:r>
            <a:br>
              <a:rPr lang="en-US" dirty="0" smtClean="0"/>
            </a:br>
            <a:r>
              <a:rPr lang="en-US" dirty="0" smtClean="0"/>
              <a:t>Cambridge, Massachusetts: </a:t>
            </a:r>
            <a:br>
              <a:rPr lang="en-US" dirty="0" smtClean="0"/>
            </a:br>
            <a:r>
              <a:rPr lang="en-US" sz="3600" dirty="0" smtClean="0"/>
              <a:t>Schools, Highways, and Historical GIS</a:t>
            </a:r>
            <a:endParaRPr lang="en-US" sz="3600" dirty="0">
              <a:hlinkClick r:id="rId2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435607" y="3318933"/>
            <a:ext cx="7108561" cy="2506134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defTabSz="914400">
              <a:spcBef>
                <a:spcPct val="0"/>
              </a:spcBef>
            </a:pPr>
            <a:r>
              <a:rPr lang="en-US" sz="24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Andy Anderson</a:t>
            </a:r>
            <a:br>
              <a:rPr lang="en-US" sz="24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24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Josie Fisher ’12</a:t>
            </a:r>
          </a:p>
          <a:p>
            <a:pPr defTabSz="914400">
              <a:spcBef>
                <a:spcPct val="0"/>
              </a:spcBef>
            </a:pPr>
            <a:r>
              <a:rPr lang="en-US" sz="24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Yinan Zhang ’12</a:t>
            </a:r>
          </a:p>
          <a:p>
            <a:pPr lvl="0" defTabSz="914400">
              <a:spcBef>
                <a:spcPct val="0"/>
              </a:spcBef>
            </a:pPr>
            <a:r>
              <a:rPr lang="en-US" sz="24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Hilary Moss</a:t>
            </a:r>
          </a:p>
          <a:p>
            <a:pPr lvl="0" defTabSz="914400">
              <a:spcBef>
                <a:spcPct val="0"/>
              </a:spcBef>
            </a:pPr>
            <a:r>
              <a:rPr lang="en-US" sz="24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sz="24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32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Amherst College</a:t>
            </a:r>
            <a:endParaRPr lang="en-US" sz="3200" dirty="0" smtClean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>
            <a:hlinkClick r:id="rId3"/>
          </p:cNvPr>
          <p:cNvSpPr txBox="1"/>
          <p:nvPr/>
        </p:nvSpPr>
        <p:spPr>
          <a:xfrm>
            <a:off x="1085428" y="6435780"/>
            <a:ext cx="795862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Northeast Arc Users Group Spring Meeting — Northampton 5-22-2012</a:t>
            </a:r>
            <a:endParaRPr lang="en-US" sz="1600" dirty="0"/>
          </a:p>
        </p:txBody>
      </p:sp>
      <p:pic>
        <p:nvPicPr>
          <p:cNvPr id="13" name="Picture 12" descr="peabody_school_bus.jpg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1701" y="3310466"/>
            <a:ext cx="2606040" cy="1655064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435608" y="232303"/>
            <a:ext cx="7498080" cy="597429"/>
          </a:xfrm>
        </p:spPr>
        <p:txBody>
          <a:bodyPr/>
          <a:lstStyle/>
          <a:p>
            <a:r>
              <a:rPr lang="en-US" dirty="0" smtClean="0"/>
              <a:t>School Catchments &amp; Minorities</a:t>
            </a:r>
            <a:endParaRPr lang="en-US" dirty="0"/>
          </a:p>
        </p:txBody>
      </p:sp>
      <p:pic>
        <p:nvPicPr>
          <p:cNvPr id="7" name="Picture 6" descr="School Minority Enrollment 196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028" y="1014984"/>
            <a:ext cx="7037107" cy="529437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106329" y="4055534"/>
            <a:ext cx="1312333" cy="965199"/>
          </a:xfrm>
          <a:prstGeom prst="ellipse">
            <a:avLst/>
          </a:prstGeom>
          <a:noFill/>
          <a:ln w="222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847165" y="4597400"/>
            <a:ext cx="1312333" cy="787400"/>
          </a:xfrm>
          <a:prstGeom prst="ellipse">
            <a:avLst/>
          </a:prstGeom>
          <a:noFill/>
          <a:ln w="222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503333" y="4030133"/>
            <a:ext cx="922868" cy="863600"/>
          </a:xfrm>
          <a:prstGeom prst="ellipse">
            <a:avLst/>
          </a:prstGeom>
          <a:noFill/>
          <a:ln w="222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770034" y="4521197"/>
            <a:ext cx="1612899" cy="1024467"/>
          </a:xfrm>
          <a:prstGeom prst="ellipse">
            <a:avLst/>
          </a:prstGeom>
          <a:noFill/>
          <a:ln w="222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576484" y="3818466"/>
            <a:ext cx="1492250" cy="1202267"/>
          </a:xfrm>
          <a:prstGeom prst="ellipse">
            <a:avLst/>
          </a:prstGeom>
          <a:noFill/>
          <a:ln w="222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428063" y="2785536"/>
            <a:ext cx="821268" cy="1202267"/>
          </a:xfrm>
          <a:prstGeom prst="ellipse">
            <a:avLst/>
          </a:prstGeom>
          <a:noFill/>
          <a:ln w="22225">
            <a:solidFill>
              <a:srgbClr val="1DE7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581400" y="2455326"/>
            <a:ext cx="1071033" cy="1202267"/>
          </a:xfrm>
          <a:prstGeom prst="ellipse">
            <a:avLst/>
          </a:prstGeom>
          <a:noFill/>
          <a:ln w="22225">
            <a:solidFill>
              <a:srgbClr val="1DE7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98028" y="5933533"/>
            <a:ext cx="7037106" cy="36933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1965 Racial Imbalance Act violated — Houghton more than 50% Minority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35608" y="228600"/>
            <a:ext cx="7498080" cy="594360"/>
          </a:xfrm>
        </p:spPr>
        <p:txBody>
          <a:bodyPr/>
          <a:lstStyle/>
          <a:p>
            <a:r>
              <a:rPr lang="en-US" dirty="0" smtClean="0"/>
              <a:t>School Construction in the ’60s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435608" y="1049867"/>
            <a:ext cx="7498080" cy="504616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The School </a:t>
            </a:r>
            <a:br>
              <a:rPr lang="en-US" sz="2400" dirty="0" smtClean="0"/>
            </a:br>
            <a:r>
              <a:rPr lang="en-US" sz="2400" dirty="0" smtClean="0"/>
              <a:t>Committee: 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Built three </a:t>
            </a:r>
            <a:br>
              <a:rPr lang="en-US" sz="2000" dirty="0" smtClean="0"/>
            </a:br>
            <a:r>
              <a:rPr lang="en-US" sz="2000" dirty="0" smtClean="0"/>
              <a:t>new schools:</a:t>
            </a:r>
          </a:p>
          <a:p>
            <a:pPr lvl="2">
              <a:lnSpc>
                <a:spcPct val="150000"/>
              </a:lnSpc>
            </a:pPr>
            <a:r>
              <a:rPr lang="en-US" sz="1600" dirty="0" smtClean="0"/>
              <a:t>King</a:t>
            </a:r>
          </a:p>
          <a:p>
            <a:pPr lvl="2">
              <a:lnSpc>
                <a:spcPct val="150000"/>
              </a:lnSpc>
            </a:pPr>
            <a:r>
              <a:rPr lang="en-US" sz="1600" dirty="0" smtClean="0"/>
              <a:t>Kennedy</a:t>
            </a:r>
          </a:p>
          <a:p>
            <a:pPr lvl="2">
              <a:lnSpc>
                <a:spcPct val="150000"/>
              </a:lnSpc>
            </a:pPr>
            <a:r>
              <a:rPr lang="en-US" sz="1600" dirty="0" smtClean="0"/>
              <a:t>Tobin</a:t>
            </a:r>
            <a:br>
              <a:rPr lang="en-US" sz="1600" dirty="0" smtClean="0"/>
            </a:br>
            <a:endParaRPr lang="en-US" sz="1600" dirty="0" smtClean="0"/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Instituted open enrollment:</a:t>
            </a:r>
          </a:p>
          <a:p>
            <a:pPr lvl="2">
              <a:lnSpc>
                <a:spcPct val="150000"/>
              </a:lnSpc>
            </a:pPr>
            <a:r>
              <a:rPr lang="en-US" sz="1600" dirty="0" smtClean="0"/>
              <a:t>At first just whites </a:t>
            </a:r>
            <a:r>
              <a:rPr lang="en-US" sz="1600" i="1" dirty="0" smtClean="0"/>
              <a:t>into </a:t>
            </a:r>
            <a:r>
              <a:rPr lang="en-US" sz="1600" dirty="0" smtClean="0"/>
              <a:t>and minorities </a:t>
            </a:r>
            <a:r>
              <a:rPr lang="en-US" sz="1600" i="1" dirty="0" smtClean="0"/>
              <a:t>out of </a:t>
            </a:r>
            <a:r>
              <a:rPr lang="en-US" sz="1600" dirty="0" smtClean="0"/>
              <a:t>Houghton/King — no takers</a:t>
            </a:r>
          </a:p>
          <a:p>
            <a:pPr lvl="2">
              <a:lnSpc>
                <a:spcPct val="150000"/>
              </a:lnSpc>
            </a:pPr>
            <a:r>
              <a:rPr lang="en-US" sz="1600" dirty="0" smtClean="0"/>
              <a:t>Later any school if enrollment allowed — but this only increased imbalance.</a:t>
            </a:r>
          </a:p>
          <a:p>
            <a:pPr lvl="2">
              <a:lnSpc>
                <a:spcPct val="150000"/>
              </a:lnSpc>
              <a:buNone/>
            </a:pPr>
            <a:endParaRPr lang="en-US" sz="1600" dirty="0" smtClean="0"/>
          </a:p>
        </p:txBody>
      </p:sp>
      <p:pic>
        <p:nvPicPr>
          <p:cNvPr id="12" name="Picture 11" descr="1970 Population and School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2333" y="1049867"/>
            <a:ext cx="5081354" cy="3812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35608" y="228600"/>
            <a:ext cx="7498080" cy="594360"/>
          </a:xfrm>
        </p:spPr>
        <p:txBody>
          <a:bodyPr/>
          <a:lstStyle/>
          <a:p>
            <a:r>
              <a:rPr lang="en-US" dirty="0" smtClean="0"/>
              <a:t>School Construction Choices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435608" y="1049867"/>
            <a:ext cx="7498080" cy="504616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The School Committee’s stated priorities for rebuilding schools were: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Expectations of increased enrollment.</a:t>
            </a:r>
          </a:p>
          <a:p>
            <a:pPr lvl="2">
              <a:lnSpc>
                <a:spcPct val="150000"/>
              </a:lnSpc>
            </a:pPr>
            <a:r>
              <a:rPr lang="en-US" sz="1600" dirty="0" smtClean="0"/>
              <a:t>But Houghton and and Putnam/Thorndike actually declined in the ’60s.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Deficient in facilities.</a:t>
            </a:r>
          </a:p>
          <a:p>
            <a:pPr lvl="2">
              <a:lnSpc>
                <a:spcPct val="150000"/>
              </a:lnSpc>
            </a:pPr>
            <a:r>
              <a:rPr lang="en-US" sz="1600" dirty="0" smtClean="0"/>
              <a:t>But several schools were in far worse shape than Russell.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Excluded from these plans: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Fletcher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Webster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Roberts</a:t>
            </a:r>
            <a:br>
              <a:rPr lang="en-US" sz="2000" dirty="0" smtClean="0"/>
            </a:b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400" dirty="0" smtClean="0"/>
          </a:p>
        </p:txBody>
      </p:sp>
      <p:pic>
        <p:nvPicPr>
          <p:cNvPr id="5" name="Picture 4" descr="cambridgeport_school_bldg.jp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5924" y="4445294"/>
            <a:ext cx="1929214" cy="13684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55924" y="5890663"/>
            <a:ext cx="192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Fletcher (now Cambridgeport) School, Cambridge</a:t>
            </a:r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4267200" y="5350932"/>
            <a:ext cx="897467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Why?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35608" y="228600"/>
            <a:ext cx="7498080" cy="594360"/>
          </a:xfrm>
        </p:spPr>
        <p:txBody>
          <a:bodyPr/>
          <a:lstStyle/>
          <a:p>
            <a:r>
              <a:rPr lang="en-US" dirty="0" smtClean="0"/>
              <a:t>Fletcher School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435608" y="897461"/>
            <a:ext cx="7498080" cy="504616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Fletcher School was an exception due to its proximity to the route of the expected “Inner Belt” Highway</a:t>
            </a:r>
            <a:br>
              <a:rPr lang="en-US" sz="2400" dirty="0" smtClean="0"/>
            </a:br>
            <a:endParaRPr lang="en-US" sz="2400" dirty="0" smtClean="0"/>
          </a:p>
          <a:p>
            <a:pPr>
              <a:lnSpc>
                <a:spcPct val="150000"/>
              </a:lnSpc>
            </a:pPr>
            <a:endParaRPr lang="en-US" sz="2400" dirty="0" smtClean="0"/>
          </a:p>
          <a:p>
            <a:pPr>
              <a:lnSpc>
                <a:spcPct val="150000"/>
              </a:lnSpc>
            </a:pPr>
            <a:endParaRPr lang="en-US" sz="2400" dirty="0" smtClean="0"/>
          </a:p>
          <a:p>
            <a:pPr>
              <a:lnSpc>
                <a:spcPct val="150000"/>
              </a:lnSpc>
            </a:pPr>
            <a:endParaRPr lang="en-US" sz="2400" dirty="0" smtClean="0"/>
          </a:p>
          <a:p>
            <a:pPr>
              <a:lnSpc>
                <a:spcPct val="150000"/>
              </a:lnSpc>
            </a:pPr>
            <a:endParaRPr lang="en-US" sz="2400" dirty="0" smtClean="0"/>
          </a:p>
          <a:p>
            <a:pPr>
              <a:lnSpc>
                <a:spcPct val="150000"/>
              </a:lnSpc>
            </a:pPr>
            <a:r>
              <a:rPr lang="en-US" sz="2400" dirty="0" smtClean="0"/>
              <a:t>First identified on maps as an issue, </a:t>
            </a:r>
            <a:br>
              <a:rPr lang="en-US" sz="2400" dirty="0" smtClean="0"/>
            </a:br>
            <a:r>
              <a:rPr lang="en-US" sz="2400" dirty="0" smtClean="0"/>
              <a:t>later confirmed in School Committee minutes. </a:t>
            </a:r>
          </a:p>
        </p:txBody>
      </p:sp>
      <p:pic>
        <p:nvPicPr>
          <p:cNvPr id="11" name="Picture 10" descr="Interstate 695 Route p71 sharpened.png"/>
          <p:cNvPicPr>
            <a:picLocks noChangeAspect="1"/>
          </p:cNvPicPr>
          <p:nvPr/>
        </p:nvPicPr>
        <p:blipFill>
          <a:blip r:embed="rId2"/>
          <a:srcRect b="50988"/>
          <a:stretch>
            <a:fillRect/>
          </a:stretch>
        </p:blipFill>
        <p:spPr>
          <a:xfrm>
            <a:off x="1034560" y="2125086"/>
            <a:ext cx="4763246" cy="302264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97806" y="2340266"/>
            <a:ext cx="3219189" cy="2680457"/>
            <a:chOff x="5797806" y="2492672"/>
            <a:chExt cx="3219189" cy="2680457"/>
          </a:xfrm>
        </p:grpSpPr>
        <p:pic>
          <p:nvPicPr>
            <p:cNvPr id="10" name="Picture 9" descr="Interstate Route 695 1967 Map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97806" y="2492672"/>
              <a:ext cx="3219189" cy="2680457"/>
            </a:xfrm>
            <a:prstGeom prst="rect">
              <a:avLst/>
            </a:prstGeom>
          </p:spPr>
        </p:pic>
        <p:sp>
          <p:nvSpPr>
            <p:cNvPr id="12" name="5-Point Star 11"/>
            <p:cNvSpPr/>
            <p:nvPr/>
          </p:nvSpPr>
          <p:spPr>
            <a:xfrm>
              <a:off x="7575126" y="3263054"/>
              <a:ext cx="225213" cy="225213"/>
            </a:xfrm>
            <a:prstGeom prst="star5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708392" cy="529696"/>
          </a:xfrm>
        </p:spPr>
        <p:txBody>
          <a:bodyPr/>
          <a:lstStyle/>
          <a:p>
            <a:r>
              <a:rPr lang="en-US" dirty="0" smtClean="0"/>
              <a:t>Silent Segregation?</a:t>
            </a:r>
            <a:endParaRPr lang="en-US" sz="2400" dirty="0"/>
          </a:p>
        </p:txBody>
      </p:sp>
      <p:pic>
        <p:nvPicPr>
          <p:cNvPr id="5" name="Picture 4" descr="School Minority Enrollment 1965.png"/>
          <p:cNvPicPr>
            <a:picLocks noChangeAspect="1"/>
          </p:cNvPicPr>
          <p:nvPr/>
        </p:nvPicPr>
        <p:blipFill>
          <a:blip r:embed="rId2"/>
          <a:srcRect l="3761" t="5616" r="53407" b="27218"/>
          <a:stretch>
            <a:fillRect/>
          </a:stretch>
        </p:blipFill>
        <p:spPr>
          <a:xfrm>
            <a:off x="6001605" y="3180788"/>
            <a:ext cx="2786795" cy="3287792"/>
          </a:xfrm>
          <a:prstGeom prst="rect">
            <a:avLst/>
          </a:prstGeom>
        </p:spPr>
      </p:pic>
      <p:sp>
        <p:nvSpPr>
          <p:cNvPr id="6" name="Content Placeholder 7"/>
          <p:cNvSpPr>
            <a:spLocks noGrp="1"/>
          </p:cNvSpPr>
          <p:nvPr>
            <p:ph idx="1"/>
          </p:nvPr>
        </p:nvSpPr>
        <p:spPr>
          <a:xfrm>
            <a:off x="1435607" y="1123341"/>
            <a:ext cx="7352793" cy="5345239"/>
          </a:xfrm>
        </p:spPr>
        <p:txBody>
          <a:bodyPr anchor="t">
            <a:norm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smtClean="0"/>
              <a:t>Even with new schools, long waiting lists existed for the “better” schools, and the School Committee continued to receive complaints. </a:t>
            </a:r>
          </a:p>
          <a:p>
            <a:pPr lvl="0">
              <a:lnSpc>
                <a:spcPct val="150000"/>
              </a:lnSpc>
            </a:pPr>
            <a:r>
              <a:rPr lang="en-US" sz="2400" dirty="0" smtClean="0"/>
              <a:t>In 1976, one School Committee member </a:t>
            </a:r>
            <a:br>
              <a:rPr lang="en-US" sz="2400" dirty="0" smtClean="0"/>
            </a:br>
            <a:r>
              <a:rPr lang="en-US" sz="2400" dirty="0" smtClean="0"/>
              <a:t>responded with an accusation of </a:t>
            </a:r>
            <a:br>
              <a:rPr lang="en-US" sz="2400" dirty="0" smtClean="0"/>
            </a:br>
            <a:r>
              <a:rPr lang="en-US" sz="2400" dirty="0" smtClean="0"/>
              <a:t>past segregation: Peabody’s zone </a:t>
            </a:r>
            <a:br>
              <a:rPr lang="en-US" sz="2400" dirty="0" smtClean="0"/>
            </a:br>
            <a:r>
              <a:rPr lang="en-US" sz="2400" dirty="0" smtClean="0"/>
              <a:t>was drawn “to exclude an </a:t>
            </a:r>
            <a:br>
              <a:rPr lang="en-US" sz="2400" dirty="0" smtClean="0"/>
            </a:br>
            <a:r>
              <a:rPr lang="en-US" sz="2400" dirty="0" smtClean="0"/>
              <a:t>established community of blacks </a:t>
            </a:r>
            <a:br>
              <a:rPr lang="en-US" sz="2400" dirty="0" smtClean="0"/>
            </a:br>
            <a:r>
              <a:rPr lang="en-US" sz="2400" dirty="0" smtClean="0"/>
              <a:t>in the Concord Avenue area”.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35608" y="228600"/>
            <a:ext cx="7498080" cy="594360"/>
          </a:xfrm>
        </p:spPr>
        <p:txBody>
          <a:bodyPr/>
          <a:lstStyle/>
          <a:p>
            <a:r>
              <a:rPr lang="en-US" dirty="0" smtClean="0"/>
              <a:t>Cambridge Minority by Tract</a:t>
            </a:r>
            <a:endParaRPr lang="en-US" dirty="0"/>
          </a:p>
        </p:txBody>
      </p:sp>
      <p:pic>
        <p:nvPicPr>
          <p:cNvPr id="14" name="Picture 13" descr="school_construction1970_ra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014984"/>
            <a:ext cx="6533486" cy="529437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99241" y="5047728"/>
            <a:ext cx="10837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Bell MT"/>
                <a:cs typeface="Bell MT"/>
              </a:rPr>
              <a:t>Census Tracts</a:t>
            </a:r>
            <a:endParaRPr lang="en-US" sz="800" dirty="0">
              <a:latin typeface="Bell MT"/>
              <a:cs typeface="Bell M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37922" y="4897671"/>
            <a:ext cx="4233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Bell MT"/>
                <a:cs typeface="Bell MT"/>
              </a:rPr>
              <a:t>1969</a:t>
            </a:r>
            <a:endParaRPr lang="en-US" sz="800" dirty="0">
              <a:latin typeface="Bell MT"/>
              <a:cs typeface="Bell M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37922" y="5491781"/>
            <a:ext cx="5195764" cy="48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 </a:t>
            </a:r>
            <a:r>
              <a:rPr lang="en-US" dirty="0" smtClean="0">
                <a:hlinkClick r:id="rId3"/>
              </a:rPr>
              <a:t>www.census.gov/</a:t>
            </a:r>
            <a:r>
              <a:rPr lang="en-US" dirty="0" smtClean="0"/>
              <a:t> only has block-level data from 1990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35608" y="228600"/>
            <a:ext cx="7498080" cy="594360"/>
          </a:xfrm>
        </p:spPr>
        <p:txBody>
          <a:bodyPr/>
          <a:lstStyle/>
          <a:p>
            <a:r>
              <a:rPr lang="en-US" dirty="0" smtClean="0"/>
              <a:t>Clearer Picture: Census Blocks</a:t>
            </a:r>
            <a:endParaRPr lang="en-US" dirty="0"/>
          </a:p>
        </p:txBody>
      </p:sp>
      <p:pic>
        <p:nvPicPr>
          <p:cNvPr id="5" name="Picture 4" descr="12329766v3p18ch5 - Cambridge 1970 Block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864" y="996696"/>
            <a:ext cx="8026400" cy="3552501"/>
          </a:xfrm>
          <a:prstGeom prst="rect">
            <a:avLst/>
          </a:prstGeom>
        </p:spPr>
      </p:pic>
      <p:pic>
        <p:nvPicPr>
          <p:cNvPr id="4" name="Picture 3" descr="Cambridge Census Map 1960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188" y="3115731"/>
            <a:ext cx="3683500" cy="3335867"/>
          </a:xfrm>
          <a:prstGeom prst="rect">
            <a:avLst/>
          </a:prstGeom>
        </p:spPr>
      </p:pic>
      <p:sp>
        <p:nvSpPr>
          <p:cNvPr id="6" name="Content Placeholder 7"/>
          <p:cNvSpPr>
            <a:spLocks noGrp="1"/>
          </p:cNvSpPr>
          <p:nvPr>
            <p:ph idx="1"/>
          </p:nvPr>
        </p:nvSpPr>
        <p:spPr>
          <a:xfrm>
            <a:off x="1435608" y="4546595"/>
            <a:ext cx="3814580" cy="181186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Discovery in the MIT archives: early block-level data does exist!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35608" y="228600"/>
            <a:ext cx="7498080" cy="594360"/>
          </a:xfrm>
        </p:spPr>
        <p:txBody>
          <a:bodyPr/>
          <a:lstStyle/>
          <a:p>
            <a:r>
              <a:rPr lang="en-US" dirty="0" smtClean="0"/>
              <a:t>Census Block Data Extraction</a:t>
            </a:r>
            <a:endParaRPr lang="en-US" dirty="0"/>
          </a:p>
        </p:txBody>
      </p:sp>
      <p:pic>
        <p:nvPicPr>
          <p:cNvPr id="5" name="Picture 4" descr="12329766v3p18ch5 - Cambridge 1970 Blocks.png"/>
          <p:cNvPicPr>
            <a:picLocks noChangeAspect="1"/>
          </p:cNvPicPr>
          <p:nvPr/>
        </p:nvPicPr>
        <p:blipFill>
          <a:blip r:embed="rId2"/>
          <a:srcRect b="30408"/>
          <a:stretch>
            <a:fillRect/>
          </a:stretch>
        </p:blipFill>
        <p:spPr>
          <a:xfrm>
            <a:off x="1049864" y="999022"/>
            <a:ext cx="8026400" cy="2472264"/>
          </a:xfrm>
          <a:prstGeom prst="rect">
            <a:avLst/>
          </a:prstGeom>
        </p:spPr>
      </p:pic>
      <p:sp>
        <p:nvSpPr>
          <p:cNvPr id="6" name="Content Placeholder 7"/>
          <p:cNvSpPr>
            <a:spLocks noGrp="1"/>
          </p:cNvSpPr>
          <p:nvPr>
            <p:ph idx="1"/>
          </p:nvPr>
        </p:nvSpPr>
        <p:spPr>
          <a:xfrm>
            <a:off x="1435608" y="3496730"/>
            <a:ext cx="7498080" cy="285326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Last year we transcribed the block data and created block layers for 1940 – 1970 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New this year: some block data now available from the National Historical GIS, </a:t>
            </a:r>
            <a:r>
              <a:rPr lang="en-US" sz="2400" dirty="0" smtClean="0">
                <a:hlinkClick r:id="rId3"/>
              </a:rPr>
              <a:t>www.nhgis.org/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>including 1970 — and raw values rather than percents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35608" y="228600"/>
            <a:ext cx="7498080" cy="594360"/>
          </a:xfrm>
        </p:spPr>
        <p:txBody>
          <a:bodyPr/>
          <a:lstStyle/>
          <a:p>
            <a:r>
              <a:rPr lang="en-US" dirty="0" smtClean="0"/>
              <a:t>Census Block Data Suppression</a:t>
            </a:r>
            <a:endParaRPr lang="en-US" dirty="0"/>
          </a:p>
        </p:txBody>
      </p:sp>
      <p:pic>
        <p:nvPicPr>
          <p:cNvPr id="5" name="Picture 4" descr="12329766v3p18ch5 - Cambridge 1970 Block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864" y="996696"/>
            <a:ext cx="8026400" cy="3552501"/>
          </a:xfrm>
          <a:prstGeom prst="rect">
            <a:avLst/>
          </a:prstGeom>
        </p:spPr>
      </p:pic>
      <p:sp>
        <p:nvSpPr>
          <p:cNvPr id="6" name="Content Placeholder 7"/>
          <p:cNvSpPr>
            <a:spLocks noGrp="1"/>
          </p:cNvSpPr>
          <p:nvPr>
            <p:ph idx="1"/>
          </p:nvPr>
        </p:nvSpPr>
        <p:spPr>
          <a:xfrm>
            <a:off x="1435608" y="4546595"/>
            <a:ext cx="7498080" cy="181186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Many values at the block level are </a:t>
            </a:r>
            <a:r>
              <a:rPr lang="en-US" sz="2400" i="1" dirty="0" smtClean="0"/>
              <a:t>suppressed</a:t>
            </a:r>
            <a:r>
              <a:rPr lang="en-US" sz="2400" dirty="0" smtClean="0"/>
              <a:t> where there are small numbers of people or housing </a:t>
            </a:r>
            <a:r>
              <a:rPr lang="en-US" sz="2400" dirty="0" smtClean="0"/>
              <a:t>units (…)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Intended to protect privacy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nhanced Data.png"/>
          <p:cNvPicPr>
            <a:picLocks noChangeAspect="1"/>
          </p:cNvPicPr>
          <p:nvPr/>
        </p:nvPicPr>
        <p:blipFill>
          <a:blip r:embed="rId2"/>
          <a:srcRect b="27900"/>
          <a:stretch>
            <a:fillRect/>
          </a:stretch>
        </p:blipFill>
        <p:spPr>
          <a:xfrm>
            <a:off x="11998" y="921151"/>
            <a:ext cx="9132002" cy="337991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35608" y="228600"/>
            <a:ext cx="7498080" cy="594360"/>
          </a:xfrm>
        </p:spPr>
        <p:txBody>
          <a:bodyPr/>
          <a:lstStyle/>
          <a:p>
            <a:r>
              <a:rPr lang="en-US" dirty="0" smtClean="0"/>
              <a:t>Census Block Data Enhancement</a:t>
            </a:r>
            <a:endParaRPr lang="en-US" dirty="0"/>
          </a:p>
        </p:txBody>
      </p:sp>
      <p:sp>
        <p:nvSpPr>
          <p:cNvPr id="6" name="Content Placeholder 7"/>
          <p:cNvSpPr>
            <a:spLocks noGrp="1"/>
          </p:cNvSpPr>
          <p:nvPr>
            <p:ph idx="1"/>
          </p:nvPr>
        </p:nvSpPr>
        <p:spPr>
          <a:xfrm>
            <a:off x="1435608" y="4097863"/>
            <a:ext cx="7606792" cy="225213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Many suppressed </a:t>
            </a:r>
            <a:r>
              <a:rPr lang="en-US" sz="2400" dirty="0" smtClean="0"/>
              <a:t>values (</a:t>
            </a:r>
            <a:r>
              <a:rPr lang="en-US" sz="2400" dirty="0" smtClean="0">
                <a:ln>
                  <a:solidFill>
                    <a:srgbClr val="FFFF00"/>
                  </a:solidFill>
                </a:ln>
              </a:rPr>
              <a:t>yellow</a:t>
            </a:r>
            <a:r>
              <a:rPr lang="en-US" sz="2400" dirty="0" smtClean="0"/>
              <a:t>) </a:t>
            </a:r>
            <a:r>
              <a:rPr lang="en-US" sz="2400" dirty="0" smtClean="0"/>
              <a:t>can be determined by</a:t>
            </a:r>
            <a:br>
              <a:rPr lang="en-US" sz="2400" dirty="0" smtClean="0"/>
            </a:br>
            <a:r>
              <a:rPr lang="en-US" sz="2400" dirty="0" smtClean="0"/>
              <a:t>comparison with the tract </a:t>
            </a:r>
            <a:r>
              <a:rPr lang="en-US" sz="2400" dirty="0" smtClean="0"/>
              <a:t>summary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Other </a:t>
            </a:r>
            <a:r>
              <a:rPr lang="en-US" sz="2400" dirty="0" smtClean="0"/>
              <a:t>values (</a:t>
            </a:r>
            <a:r>
              <a:rPr lang="en-US" sz="2400" dirty="0" smtClean="0">
                <a:ln>
                  <a:solidFill>
                    <a:schemeClr val="bg1">
                      <a:lumMod val="75000"/>
                    </a:schemeClr>
                  </a:solidFill>
                </a:ln>
              </a:rPr>
              <a:t>gray</a:t>
            </a:r>
            <a:r>
              <a:rPr lang="en-US" sz="2400" dirty="0" smtClean="0"/>
              <a:t>) </a:t>
            </a:r>
            <a:r>
              <a:rPr lang="en-US" sz="2400" dirty="0" smtClean="0"/>
              <a:t>can be estimated</a:t>
            </a:r>
            <a:r>
              <a:rPr lang="en-US" sz="2400" dirty="0" smtClean="0"/>
              <a:t> using averages </a:t>
            </a:r>
            <a:r>
              <a:rPr lang="en-US" sz="2400" dirty="0" smtClean="0"/>
              <a:t>of nearby </a:t>
            </a:r>
            <a:r>
              <a:rPr lang="en-US" sz="2400" dirty="0" smtClean="0"/>
              <a:t>blocks (≤ 0.1 mi), </a:t>
            </a:r>
            <a:r>
              <a:rPr lang="en-US" sz="2400" dirty="0" smtClean="0"/>
              <a:t>constrained by tract </a:t>
            </a:r>
            <a:r>
              <a:rPr lang="en-US" sz="2400" dirty="0" smtClean="0"/>
              <a:t>(except $</a:t>
            </a:r>
            <a:r>
              <a:rPr lang="en-US" sz="2400" dirty="0" smtClean="0"/>
              <a:t>)</a:t>
            </a:r>
          </a:p>
        </p:txBody>
      </p:sp>
      <p:pic>
        <p:nvPicPr>
          <p:cNvPr id="10" name="Picture 9" descr="Near Blocks 528 f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8" y="4817532"/>
            <a:ext cx="1484020" cy="20150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2"/>
          <p:cNvSpPr txBox="1">
            <a:spLocks/>
          </p:cNvSpPr>
          <p:nvPr/>
        </p:nvSpPr>
        <p:spPr>
          <a:xfrm>
            <a:off x="1435608" y="228600"/>
            <a:ext cx="7498080" cy="5943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 defTabSz="914400">
              <a:spcBef>
                <a:spcPct val="0"/>
              </a:spcBef>
            </a:pPr>
            <a:r>
              <a:rPr lang="en-US" sz="43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Faculty-Student Collaboration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435608" y="1049867"/>
            <a:ext cx="7277894" cy="527473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This work began in a junior-year research seminar in Spring 2011, </a:t>
            </a:r>
            <a:r>
              <a:rPr lang="en-US" sz="2400" i="1" dirty="0" smtClean="0"/>
              <a:t>Cities, Schools, and Space</a:t>
            </a:r>
            <a:endParaRPr lang="en-US" sz="2400" dirty="0" smtClean="0"/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Urban history and education policy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An experiment to encourage faculty-</a:t>
            </a:r>
            <a:br>
              <a:rPr lang="en-US" sz="2000" dirty="0" smtClean="0"/>
            </a:br>
            <a:r>
              <a:rPr lang="en-US" sz="2000" dirty="0" smtClean="0"/>
              <a:t>student collaboration in the humanities and social sciences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Also an experiment to integrate GIS into the curriculum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Of eight students:</a:t>
            </a:r>
          </a:p>
          <a:p>
            <a:pPr lvl="2">
              <a:lnSpc>
                <a:spcPct val="150000"/>
              </a:lnSpc>
            </a:pPr>
            <a:r>
              <a:rPr lang="en-US" sz="1600" dirty="0" smtClean="0"/>
              <a:t>Two completed history theses that grew out of their class work</a:t>
            </a:r>
          </a:p>
          <a:p>
            <a:pPr lvl="2">
              <a:lnSpc>
                <a:spcPct val="150000"/>
              </a:lnSpc>
            </a:pPr>
            <a:r>
              <a:rPr lang="en-US" sz="1600" dirty="0" smtClean="0"/>
              <a:t>One expanded their class work and presented at the American Education Research  Association conference.</a:t>
            </a:r>
          </a:p>
          <a:p>
            <a:pPr lvl="2">
              <a:lnSpc>
                <a:spcPct val="150000"/>
              </a:lnSpc>
            </a:pPr>
            <a:r>
              <a:rPr lang="en-US" sz="1600" dirty="0" smtClean="0"/>
              <a:t>Two collaborated on this work (while writing economics theses!)</a:t>
            </a:r>
          </a:p>
          <a:p>
            <a:pPr>
              <a:lnSpc>
                <a:spcPct val="150000"/>
              </a:lnSpc>
              <a:buNone/>
            </a:pP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454" y="1700249"/>
            <a:ext cx="2122047" cy="1584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35608" y="228600"/>
            <a:ext cx="7498080" cy="594360"/>
          </a:xfrm>
        </p:spPr>
        <p:txBody>
          <a:bodyPr/>
          <a:lstStyle/>
          <a:p>
            <a:r>
              <a:rPr lang="en-US" dirty="0" smtClean="0"/>
              <a:t>Black Population by Block 1970</a:t>
            </a:r>
            <a:endParaRPr lang="en-US" dirty="0"/>
          </a:p>
        </p:txBody>
      </p:sp>
      <p:pic>
        <p:nvPicPr>
          <p:cNvPr id="14" name="Picture 13" descr="school_construction1970_ra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182" y="1014984"/>
            <a:ext cx="7056719" cy="5294376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rot="5400000" flipH="1" flipV="1">
            <a:off x="1909233" y="3500967"/>
            <a:ext cx="1930400" cy="11768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62099" y="5054601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Segregated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community?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35608" y="228600"/>
            <a:ext cx="7498080" cy="594360"/>
          </a:xfrm>
        </p:spPr>
        <p:txBody>
          <a:bodyPr/>
          <a:lstStyle/>
          <a:p>
            <a:r>
              <a:rPr lang="en-US" dirty="0" smtClean="0"/>
              <a:t>Census Block Integration</a:t>
            </a:r>
            <a:endParaRPr lang="en-US" dirty="0"/>
          </a:p>
        </p:txBody>
      </p:sp>
      <p:sp>
        <p:nvSpPr>
          <p:cNvPr id="3" name="Content Placeholder 7"/>
          <p:cNvSpPr>
            <a:spLocks noGrp="1"/>
          </p:cNvSpPr>
          <p:nvPr>
            <p:ph idx="1"/>
          </p:nvPr>
        </p:nvSpPr>
        <p:spPr>
          <a:xfrm>
            <a:off x="1435608" y="1049867"/>
            <a:ext cx="7498080" cy="504616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Integrating block-level data into the school catchments is far more accurate than estimation using tracts, </a:t>
            </a:r>
            <a:br>
              <a:rPr lang="en-US" sz="2400" dirty="0" smtClean="0"/>
            </a:br>
            <a:r>
              <a:rPr lang="en-US" sz="2400" dirty="0" smtClean="0"/>
              <a:t>but still requires some approximation.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Some blocks must be split — </a:t>
            </a:r>
            <a:br>
              <a:rPr lang="en-US" sz="2000" dirty="0" smtClean="0"/>
            </a:br>
            <a:r>
              <a:rPr lang="en-US" sz="2000" dirty="0" smtClean="0"/>
              <a:t>assume constant areal density</a:t>
            </a:r>
            <a:br>
              <a:rPr lang="en-US" sz="2000" dirty="0" smtClean="0"/>
            </a:br>
            <a:r>
              <a:rPr lang="en-US" sz="2000" dirty="0" smtClean="0"/>
              <a:t>(average values must first be totaled).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“Union” with school catchments</a:t>
            </a:r>
            <a:br>
              <a:rPr lang="en-US" sz="2000" dirty="0" smtClean="0"/>
            </a:br>
            <a:r>
              <a:rPr lang="en-US" sz="2000" dirty="0" smtClean="0"/>
              <a:t>distributes block data into </a:t>
            </a:r>
            <a:br>
              <a:rPr lang="en-US" sz="2000" dirty="0" smtClean="0"/>
            </a:br>
            <a:r>
              <a:rPr lang="en-US" sz="2000" dirty="0" smtClean="0"/>
              <a:t>sub-catchments, which can then be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“dissolved” </a:t>
            </a:r>
            <a:r>
              <a:rPr lang="en-US" sz="2000" dirty="0" smtClean="0"/>
              <a:t>back into the catchments.</a:t>
            </a:r>
          </a:p>
          <a:p>
            <a:pPr lvl="1"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400" dirty="0" smtClean="0"/>
          </a:p>
          <a:p>
            <a:pPr lvl="1">
              <a:lnSpc>
                <a:spcPct val="150000"/>
              </a:lnSpc>
            </a:pPr>
            <a:endParaRPr lang="en-US" sz="1200" dirty="0" smtClean="0"/>
          </a:p>
        </p:txBody>
      </p:sp>
      <p:pic>
        <p:nvPicPr>
          <p:cNvPr id="4" name="Picture 3" descr="Blocks and Catchm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988" y="2946424"/>
            <a:ext cx="2806700" cy="26280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35608" y="228600"/>
            <a:ext cx="7498080" cy="594360"/>
          </a:xfrm>
        </p:spPr>
        <p:txBody>
          <a:bodyPr/>
          <a:lstStyle/>
          <a:p>
            <a:r>
              <a:rPr lang="en-US" dirty="0" smtClean="0"/>
              <a:t>Black Population by School 1970</a:t>
            </a:r>
            <a:endParaRPr lang="en-US" dirty="0"/>
          </a:p>
        </p:txBody>
      </p:sp>
      <p:pic>
        <p:nvPicPr>
          <p:cNvPr id="14" name="Picture 13" descr="school_construction1970_ra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014984"/>
            <a:ext cx="7056720" cy="5294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35608" y="228600"/>
            <a:ext cx="7498080" cy="594360"/>
          </a:xfrm>
        </p:spPr>
        <p:txBody>
          <a:bodyPr/>
          <a:lstStyle/>
          <a:p>
            <a:r>
              <a:rPr lang="en-US" dirty="0" smtClean="0"/>
              <a:t>Census Block Modeling</a:t>
            </a:r>
            <a:endParaRPr lang="en-US" dirty="0"/>
          </a:p>
        </p:txBody>
      </p:sp>
      <p:sp>
        <p:nvSpPr>
          <p:cNvPr id="3" name="Content Placeholder 7"/>
          <p:cNvSpPr>
            <a:spLocks noGrp="1"/>
          </p:cNvSpPr>
          <p:nvPr>
            <p:ph idx="1"/>
          </p:nvPr>
        </p:nvSpPr>
        <p:spPr>
          <a:xfrm>
            <a:off x="1435608" y="1049867"/>
            <a:ext cx="7498080" cy="504616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Block data is focused on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basic population and housing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T</a:t>
            </a:r>
            <a:r>
              <a:rPr lang="en-US" sz="2400" dirty="0" smtClean="0"/>
              <a:t>ract</a:t>
            </a:r>
            <a:r>
              <a:rPr lang="en-US" sz="2400" dirty="0" smtClean="0"/>
              <a:t>-level data</a:t>
            </a:r>
            <a:r>
              <a:rPr lang="en-US" sz="2400" dirty="0" smtClean="0"/>
              <a:t> is </a:t>
            </a:r>
            <a:r>
              <a:rPr lang="en-US" sz="2400" dirty="0" smtClean="0"/>
              <a:t>more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>extensive </a:t>
            </a:r>
            <a:r>
              <a:rPr lang="en-US" sz="2400" dirty="0" smtClean="0"/>
              <a:t>but can</a:t>
            </a:r>
            <a:r>
              <a:rPr lang="en-US" sz="2400" dirty="0" smtClean="0"/>
              <a:t> be </a:t>
            </a:r>
            <a:br>
              <a:rPr lang="en-US" sz="2400" dirty="0" smtClean="0"/>
            </a:br>
            <a:r>
              <a:rPr lang="en-US" sz="2400" i="1" dirty="0" smtClean="0"/>
              <a:t>weighted </a:t>
            </a:r>
            <a:r>
              <a:rPr lang="en-US" sz="2400" dirty="0" smtClean="0"/>
              <a:t>by block-level</a:t>
            </a:r>
            <a:br>
              <a:rPr lang="en-US" sz="2400" dirty="0" smtClean="0"/>
            </a:br>
            <a:r>
              <a:rPr lang="en-US" sz="2400" dirty="0" smtClean="0"/>
              <a:t>population or occupancy:</a:t>
            </a:r>
            <a:br>
              <a:rPr lang="en-US" sz="2400" dirty="0" smtClean="0"/>
            </a:br>
            <a:endParaRPr lang="en-US" sz="2400" dirty="0" smtClean="0"/>
          </a:p>
          <a:p>
            <a:pPr>
              <a:lnSpc>
                <a:spcPct val="150000"/>
              </a:lnSpc>
            </a:pPr>
            <a:endParaRPr lang="en-US" sz="2400" dirty="0" smtClean="0"/>
          </a:p>
          <a:p>
            <a:pPr lvl="1">
              <a:lnSpc>
                <a:spcPct val="150000"/>
              </a:lnSpc>
            </a:pPr>
            <a:endParaRPr lang="en-US" sz="1200" dirty="0" smtClean="0"/>
          </a:p>
        </p:txBody>
      </p:sp>
      <p:pic>
        <p:nvPicPr>
          <p:cNvPr id="8" name="Picture 7" descr="Parcel_Grp_Illustra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858" y="1049868"/>
            <a:ext cx="3356830" cy="271780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947323" y="4838684"/>
          <a:ext cx="6657059" cy="884799"/>
        </p:xfrm>
        <a:graphic>
          <a:graphicData uri="http://schemas.openxmlformats.org/presentationml/2006/ole">
            <p:oleObj spid="_x0000_s76802" name="Equation" r:id="rId4" imgW="4013200" imgH="533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435608" y="232303"/>
            <a:ext cx="7498080" cy="597429"/>
          </a:xfrm>
        </p:spPr>
        <p:txBody>
          <a:bodyPr/>
          <a:lstStyle/>
          <a:p>
            <a:r>
              <a:rPr lang="en-US" dirty="0" smtClean="0"/>
              <a:t>Cambridge Income by Tract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600200" y="1014984"/>
            <a:ext cx="6533485" cy="5294376"/>
            <a:chOff x="1820885" y="1014984"/>
            <a:chExt cx="6533485" cy="5294376"/>
          </a:xfrm>
        </p:grpSpPr>
        <p:pic>
          <p:nvPicPr>
            <p:cNvPr id="6" name="Picture 5" descr="school_construction1960_incom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0885" y="1014984"/>
              <a:ext cx="6533485" cy="529437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132662" y="5242469"/>
              <a:ext cx="108373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latin typeface="Bell MT"/>
                  <a:cs typeface="Bell MT"/>
                </a:rPr>
                <a:t>Census Tracts</a:t>
              </a:r>
              <a:endParaRPr lang="en-US" sz="800" dirty="0">
                <a:latin typeface="Bell MT"/>
                <a:cs typeface="Bell M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132663" y="5092412"/>
              <a:ext cx="42333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latin typeface="Bell MT"/>
                  <a:cs typeface="Bell MT"/>
                </a:rPr>
                <a:t>1965</a:t>
              </a:r>
              <a:endParaRPr lang="en-US" sz="800" dirty="0">
                <a:latin typeface="Bell MT"/>
                <a:cs typeface="Bell M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35608" y="228600"/>
            <a:ext cx="7498080" cy="594360"/>
          </a:xfrm>
        </p:spPr>
        <p:txBody>
          <a:bodyPr/>
          <a:lstStyle/>
          <a:p>
            <a:r>
              <a:rPr lang="en-US" dirty="0" smtClean="0"/>
              <a:t>Average Family Income 1965</a:t>
            </a:r>
            <a:endParaRPr lang="en-US" dirty="0"/>
          </a:p>
        </p:txBody>
      </p:sp>
      <p:pic>
        <p:nvPicPr>
          <p:cNvPr id="14" name="Picture 13" descr="school_construction1970_ra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988" y="1014984"/>
            <a:ext cx="7037107" cy="5294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2"/>
          <p:cNvSpPr txBox="1">
            <a:spLocks/>
          </p:cNvSpPr>
          <p:nvPr/>
        </p:nvSpPr>
        <p:spPr>
          <a:xfrm>
            <a:off x="1435608" y="228600"/>
            <a:ext cx="7498080" cy="5943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 defTabSz="914400">
              <a:spcBef>
                <a:spcPct val="0"/>
              </a:spcBef>
            </a:pPr>
            <a:r>
              <a:rPr lang="en-US" sz="4300" spc="-15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Higher Education:  MIT &amp; Harvard</a:t>
            </a:r>
            <a:endParaRPr kumimoji="0" lang="en-US" sz="4300" b="0" i="0" u="none" strike="noStrike" kern="1200" cap="none" spc="-15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435608" y="1049867"/>
            <a:ext cx="7498080" cy="527473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Provided consulting support </a:t>
            </a:r>
            <a:br>
              <a:rPr lang="en-US" sz="2400" dirty="0" smtClean="0"/>
            </a:br>
            <a:r>
              <a:rPr lang="en-US" sz="2400" dirty="0" smtClean="0"/>
              <a:t>to the School Committee </a:t>
            </a:r>
            <a:br>
              <a:rPr lang="en-US" sz="2400" dirty="0" smtClean="0"/>
            </a:br>
            <a:r>
              <a:rPr lang="en-US" sz="2400" dirty="0" smtClean="0"/>
              <a:t>and influenced school </a:t>
            </a:r>
            <a:br>
              <a:rPr lang="en-US" sz="2400" dirty="0" smtClean="0"/>
            </a:br>
            <a:r>
              <a:rPr lang="en-US" sz="2400" dirty="0" smtClean="0"/>
              <a:t>construction choices.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Recommended faculty members live in certain neighborhoods with better schools </a:t>
            </a:r>
            <a:br>
              <a:rPr lang="en-US" sz="2400" dirty="0" smtClean="0"/>
            </a:br>
            <a:r>
              <a:rPr lang="en-US" sz="2400" dirty="0" smtClean="0"/>
              <a:t>(Peabody and Agassiz).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Produced assessment reports that were used to steer home buyers and renters.</a:t>
            </a:r>
            <a:endParaRPr lang="en-US" sz="2000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5982503" y="1049867"/>
            <a:ext cx="2698093" cy="2309861"/>
            <a:chOff x="5982504" y="946279"/>
            <a:chExt cx="2698093" cy="2309861"/>
          </a:xfrm>
        </p:grpSpPr>
        <p:sp>
          <p:nvSpPr>
            <p:cNvPr id="4" name="TextBox 3"/>
            <p:cNvSpPr txBox="1"/>
            <p:nvPr/>
          </p:nvSpPr>
          <p:spPr>
            <a:xfrm>
              <a:off x="6082036" y="3009919"/>
              <a:ext cx="24990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Massachusetts Institute of Technology</a:t>
              </a:r>
              <a:endParaRPr lang="en-US" sz="1000" dirty="0"/>
            </a:p>
          </p:txBody>
        </p:sp>
        <p:pic>
          <p:nvPicPr>
            <p:cNvPr id="5" name="Picture 4" descr="mit-campus-view-lg.jpg">
              <a:hlinkClick r:id="rId2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82504" y="946279"/>
              <a:ext cx="2698093" cy="206364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8306" name="Object 2"/>
          <p:cNvGraphicFramePr>
            <a:graphicFrameLocks noChangeAspect="1"/>
          </p:cNvGraphicFramePr>
          <p:nvPr/>
        </p:nvGraphicFramePr>
        <p:xfrm>
          <a:off x="4911725" y="911225"/>
          <a:ext cx="4029075" cy="5227638"/>
        </p:xfrm>
        <a:graphic>
          <a:graphicData uri="http://schemas.openxmlformats.org/presentationml/2006/ole">
            <p:oleObj spid="_x0000_s98306" name="Document" r:id="rId3" imgW="5930900" imgH="7696200" progId="Word.Document.12">
              <p:link updateAutomatic="1"/>
            </p:oleObj>
          </a:graphicData>
        </a:graphic>
      </p:graphicFrame>
      <p:sp>
        <p:nvSpPr>
          <p:cNvPr id="7" name="Title 12"/>
          <p:cNvSpPr txBox="1">
            <a:spLocks/>
          </p:cNvSpPr>
          <p:nvPr/>
        </p:nvSpPr>
        <p:spPr>
          <a:xfrm>
            <a:off x="1435608" y="228600"/>
            <a:ext cx="7498080" cy="5943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 defTabSz="914400">
              <a:spcBef>
                <a:spcPct val="0"/>
              </a:spcBef>
              <a:defRPr/>
            </a:pPr>
            <a:r>
              <a:rPr lang="en-US" sz="4800" spc="-15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T</a:t>
            </a:r>
            <a:r>
              <a:rPr lang="en-US" sz="4400" spc="-15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he Inner Belt Highway Effects …</a:t>
            </a:r>
            <a:endParaRPr lang="en-US" sz="2400" dirty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435608" y="1049867"/>
            <a:ext cx="7293525" cy="5274733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smtClean="0"/>
              <a:t>Interstate 695:</a:t>
            </a:r>
          </a:p>
          <a:p>
            <a:pPr lvl="1"/>
            <a:r>
              <a:rPr lang="en-US" sz="2000" dirty="0" smtClean="0"/>
              <a:t>Planned from the 1940s, </a:t>
            </a:r>
            <a:br>
              <a:rPr lang="en-US" sz="2000" dirty="0" smtClean="0"/>
            </a:br>
            <a:r>
              <a:rPr lang="en-US" sz="2000" dirty="0" smtClean="0"/>
              <a:t>final route in 1967</a:t>
            </a:r>
          </a:p>
          <a:p>
            <a:pPr lvl="1"/>
            <a:r>
              <a:rPr lang="en-US" sz="2000" dirty="0" smtClean="0"/>
              <a:t>MIT doesn’t want the </a:t>
            </a:r>
            <a:br>
              <a:rPr lang="en-US" sz="2000" dirty="0" smtClean="0"/>
            </a:br>
            <a:r>
              <a:rPr lang="en-US" sz="2000" dirty="0" smtClean="0"/>
              <a:t>highway adjacent.</a:t>
            </a:r>
          </a:p>
          <a:p>
            <a:pPr lvl="1"/>
            <a:r>
              <a:rPr lang="en-US" sz="2000" dirty="0" smtClean="0"/>
              <a:t>Brookline-Elm residents </a:t>
            </a:r>
            <a:br>
              <a:rPr lang="en-US" sz="2000" dirty="0" smtClean="0"/>
            </a:br>
            <a:r>
              <a:rPr lang="en-US" sz="2000" dirty="0" smtClean="0"/>
              <a:t>don’t want it, either!</a:t>
            </a:r>
          </a:p>
          <a:p>
            <a:r>
              <a:rPr lang="en-US" sz="2400" dirty="0" smtClean="0"/>
              <a:t>End result: </a:t>
            </a:r>
            <a:r>
              <a:rPr lang="en-US" sz="2400" i="1" dirty="0" smtClean="0"/>
              <a:t>neither </a:t>
            </a:r>
            <a:r>
              <a:rPr lang="en-US" sz="2400" dirty="0" smtClean="0"/>
              <a:t>is built! </a:t>
            </a:r>
            <a:br>
              <a:rPr lang="en-US" sz="2400" dirty="0" smtClean="0"/>
            </a:br>
            <a:r>
              <a:rPr lang="en-US" sz="2400" dirty="0" smtClean="0"/>
              <a:t>Canceled in 1972.</a:t>
            </a:r>
          </a:p>
          <a:p>
            <a:r>
              <a:rPr lang="en-US" sz="2400" dirty="0" smtClean="0"/>
              <a:t>Even so, damage to the </a:t>
            </a:r>
            <a:br>
              <a:rPr lang="en-US" sz="2400" dirty="0" smtClean="0"/>
            </a:br>
            <a:r>
              <a:rPr lang="en-US" sz="2400" dirty="0" smtClean="0"/>
              <a:t>neighborhood:</a:t>
            </a:r>
          </a:p>
          <a:p>
            <a:pPr lvl="1"/>
            <a:r>
              <a:rPr lang="en-US" sz="2000" dirty="0" smtClean="0"/>
              <a:t>local residents “didn’t bother to paint their houses </a:t>
            </a:r>
            <a:br>
              <a:rPr lang="en-US" sz="2000" dirty="0" smtClean="0"/>
            </a:br>
            <a:r>
              <a:rPr lang="en-US" sz="2000" dirty="0" smtClean="0"/>
              <a:t>– they figured they were just </a:t>
            </a:r>
            <a:r>
              <a:rPr lang="en-US" sz="2000" dirty="0" err="1" smtClean="0"/>
              <a:t>gonna</a:t>
            </a:r>
            <a:r>
              <a:rPr lang="en-US" sz="2000" dirty="0" smtClean="0"/>
              <a:t> be pushed out </a:t>
            </a:r>
            <a:br>
              <a:rPr lang="en-US" sz="2000" dirty="0" smtClean="0"/>
            </a:br>
            <a:r>
              <a:rPr lang="en-US" sz="2000" dirty="0" smtClean="0"/>
              <a:t>of them…they didn’t fix the shingles or roofs.”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2"/>
          <p:cNvSpPr txBox="1">
            <a:spLocks/>
          </p:cNvSpPr>
          <p:nvPr/>
        </p:nvSpPr>
        <p:spPr>
          <a:xfrm>
            <a:off x="1435608" y="228600"/>
            <a:ext cx="7498080" cy="5943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 defTabSz="914400">
              <a:spcBef>
                <a:spcPct val="0"/>
              </a:spcBef>
              <a:defRPr/>
            </a:pPr>
            <a:r>
              <a:rPr lang="en-US" sz="4400" spc="-15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…Property Values</a:t>
            </a:r>
            <a:endParaRPr lang="en-US" sz="2400" dirty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Picture 4" descr="Inner Belt Proximit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326" y="2895600"/>
            <a:ext cx="4945674" cy="34290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435608" y="1049867"/>
            <a:ext cx="7259659" cy="5274733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smtClean="0"/>
              <a:t>Census blocks grouped by proximity to the highway.</a:t>
            </a:r>
          </a:p>
          <a:p>
            <a:pPr lvl="0">
              <a:lnSpc>
                <a:spcPct val="150000"/>
              </a:lnSpc>
            </a:pPr>
            <a:r>
              <a:rPr lang="en-US" sz="2400" dirty="0" smtClean="0"/>
              <a:t>Using census data, average property values calculated for 1960 and 1970.</a:t>
            </a:r>
          </a:p>
          <a:p>
            <a:pPr lvl="0">
              <a:lnSpc>
                <a:spcPct val="150000"/>
              </a:lnSpc>
            </a:pPr>
            <a:r>
              <a:rPr lang="en-US" sz="2400" dirty="0" smtClean="0"/>
              <a:t>Relative to</a:t>
            </a:r>
            <a:r>
              <a:rPr lang="en-US" sz="2400" dirty="0" smtClean="0"/>
              <a:t> appreciation           in value in </a:t>
            </a:r>
            <a:r>
              <a:rPr lang="en-US" sz="2400" smtClean="0"/>
              <a:t>the highway</a:t>
            </a:r>
            <a:br>
              <a:rPr lang="en-US" sz="2400" smtClean="0"/>
            </a:br>
            <a:r>
              <a:rPr lang="en-US" sz="2400" dirty="0" smtClean="0"/>
              <a:t>band, other areas had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enhanced value</a:t>
            </a:r>
            <a:r>
              <a:rPr lang="en-US" sz="2400" dirty="0" smtClean="0"/>
              <a:t>: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yellow: +23%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green: +37%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overall: +166%</a:t>
            </a:r>
            <a:br>
              <a:rPr lang="en-US" sz="2000" dirty="0" smtClean="0"/>
            </a:b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708392" cy="484632"/>
          </a:xfrm>
        </p:spPr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sp>
        <p:nvSpPr>
          <p:cNvPr id="6" name="Content Placeholder 7"/>
          <p:cNvSpPr>
            <a:spLocks noGrp="1"/>
          </p:cNvSpPr>
          <p:nvPr>
            <p:ph idx="1"/>
          </p:nvPr>
        </p:nvSpPr>
        <p:spPr>
          <a:xfrm>
            <a:off x="1435608" y="1114874"/>
            <a:ext cx="6878659" cy="5345239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en-US" dirty="0" smtClean="0"/>
              <a:t>Cambridge GIS! Jeff Amero, et al.</a:t>
            </a:r>
          </a:p>
          <a:p>
            <a:pPr lvl="0">
              <a:lnSpc>
                <a:spcPct val="150000"/>
              </a:lnSpc>
            </a:pPr>
            <a:r>
              <a:rPr lang="en-US" dirty="0" smtClean="0"/>
              <a:t>Cambridge Assessor</a:t>
            </a:r>
          </a:p>
          <a:p>
            <a:pPr lvl="0">
              <a:lnSpc>
                <a:spcPct val="150000"/>
              </a:lnSpc>
            </a:pPr>
            <a:r>
              <a:rPr lang="en-US" dirty="0" smtClean="0"/>
              <a:t>Cambridge Historical Society</a:t>
            </a:r>
          </a:p>
          <a:p>
            <a:pPr lvl="0">
              <a:lnSpc>
                <a:spcPct val="150000"/>
              </a:lnSpc>
            </a:pPr>
            <a:r>
              <a:rPr lang="en-US" dirty="0" smtClean="0"/>
              <a:t>MIT Archives</a:t>
            </a:r>
          </a:p>
          <a:p>
            <a:pPr lvl="0">
              <a:lnSpc>
                <a:spcPct val="150000"/>
              </a:lnSpc>
            </a:pPr>
            <a:r>
              <a:rPr lang="en-US" dirty="0" smtClean="0"/>
              <a:t>National Historical GIS @ U. </a:t>
            </a:r>
            <a:r>
              <a:rPr lang="en-US" dirty="0" err="1" smtClean="0"/>
              <a:t>Minn</a:t>
            </a:r>
            <a:endParaRPr lang="en-US" dirty="0" smtClean="0"/>
          </a:p>
          <a:p>
            <a:pPr lvl="0">
              <a:lnSpc>
                <a:spcPct val="150000"/>
              </a:lnSpc>
            </a:pPr>
            <a:r>
              <a:rPr lang="en-US" dirty="0" smtClean="0"/>
              <a:t>Mellon Foundation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435608" y="232303"/>
            <a:ext cx="7498080" cy="597429"/>
          </a:xfrm>
        </p:spPr>
        <p:txBody>
          <a:bodyPr/>
          <a:lstStyle/>
          <a:p>
            <a:r>
              <a:rPr lang="en-US" dirty="0" smtClean="0"/>
              <a:t>The University City</a:t>
            </a:r>
            <a:endParaRPr lang="en-US" dirty="0"/>
          </a:p>
        </p:txBody>
      </p:sp>
      <p:pic>
        <p:nvPicPr>
          <p:cNvPr id="4" name="Picture 3" descr="1970 Population and School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193" y="1014984"/>
            <a:ext cx="7056719" cy="5294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mbridge_school_districts_1970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68844" t="34063" r="4611" b="30005"/>
              <a:stretch>
                <a:fillRect/>
              </a:stretch>
            </p:blipFill>
          </mc:Choice>
          <mc:Fallback>
            <p:blipFill>
              <a:blip r:embed="rId3"/>
              <a:srcRect l="68844" t="34063" r="4611" b="30005"/>
              <a:stretch>
                <a:fillRect/>
              </a:stretch>
            </p:blipFill>
          </mc:Fallback>
        </mc:AlternateContent>
        <p:spPr>
          <a:xfrm>
            <a:off x="5190067" y="2678687"/>
            <a:ext cx="3743621" cy="368824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35608" y="228600"/>
            <a:ext cx="7498080" cy="594360"/>
          </a:xfrm>
        </p:spPr>
        <p:txBody>
          <a:bodyPr/>
          <a:lstStyle/>
          <a:p>
            <a:r>
              <a:rPr lang="en-US" dirty="0" smtClean="0"/>
              <a:t>Catchment Questions</a:t>
            </a:r>
            <a:endParaRPr lang="en-US" dirty="0"/>
          </a:p>
        </p:txBody>
      </p:sp>
      <p:sp>
        <p:nvSpPr>
          <p:cNvPr id="3" name="Content Placeholder 7"/>
          <p:cNvSpPr>
            <a:spLocks noGrp="1"/>
          </p:cNvSpPr>
          <p:nvPr>
            <p:ph idx="1"/>
          </p:nvPr>
        </p:nvSpPr>
        <p:spPr>
          <a:xfrm>
            <a:off x="1435608" y="1049867"/>
            <a:ext cx="7498080" cy="504616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Catchment boundaries are not always clear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Some obviously pass through the middle of blocks </a:t>
            </a:r>
            <a:br>
              <a:rPr lang="en-US" sz="2000" dirty="0" smtClean="0"/>
            </a:br>
            <a:r>
              <a:rPr lang="en-US" sz="2000" dirty="0" smtClean="0"/>
              <a:t>(we followed parcel bounds).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Some appear just off street</a:t>
            </a:r>
            <a:br>
              <a:rPr lang="en-US" sz="2000" dirty="0" smtClean="0"/>
            </a:br>
            <a:r>
              <a:rPr lang="en-US" sz="2000" dirty="0" smtClean="0"/>
              <a:t>edges — rough drawing or</a:t>
            </a:r>
            <a:br>
              <a:rPr lang="en-US" sz="2000" dirty="0" smtClean="0"/>
            </a:br>
            <a:r>
              <a:rPr lang="en-US" sz="2000" dirty="0" smtClean="0"/>
              <a:t>to keep streets together</a:t>
            </a:r>
            <a:r>
              <a:rPr lang="en-US" sz="1600" dirty="0" smtClean="0"/>
              <a:t>?</a:t>
            </a:r>
          </a:p>
          <a:p>
            <a:pPr>
              <a:lnSpc>
                <a:spcPct val="150000"/>
              </a:lnSpc>
            </a:pPr>
            <a:endParaRPr lang="en-US" sz="2400" dirty="0" smtClean="0"/>
          </a:p>
          <a:p>
            <a:pPr lvl="1">
              <a:lnSpc>
                <a:spcPct val="150000"/>
              </a:lnSpc>
            </a:pPr>
            <a:endParaRPr lang="en-US" sz="1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hool_construction1970_ra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161" y="2412997"/>
            <a:ext cx="5256106" cy="3943447"/>
          </a:xfrm>
          <a:prstGeom prst="rect">
            <a:avLst/>
          </a:prstGeom>
        </p:spPr>
      </p:pic>
      <p:sp>
        <p:nvSpPr>
          <p:cNvPr id="6" name="Content Placeholder 7"/>
          <p:cNvSpPr>
            <a:spLocks noGrp="1"/>
          </p:cNvSpPr>
          <p:nvPr>
            <p:ph idx="1"/>
          </p:nvPr>
        </p:nvSpPr>
        <p:spPr>
          <a:xfrm>
            <a:off x="1435607" y="1123341"/>
            <a:ext cx="7200393" cy="5345239"/>
          </a:xfrm>
        </p:spPr>
        <p:txBody>
          <a:bodyPr anchor="t">
            <a:norm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smtClean="0"/>
              <a:t>A distinct dividing line between the Roberts</a:t>
            </a:r>
            <a:br>
              <a:rPr lang="en-US" sz="2400" dirty="0" smtClean="0"/>
            </a:br>
            <a:r>
              <a:rPr lang="en-US" sz="2400" dirty="0" smtClean="0"/>
              <a:t>and Kennedy districts led to conflict in the 1970s…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708392" cy="529696"/>
          </a:xfrm>
        </p:spPr>
        <p:txBody>
          <a:bodyPr/>
          <a:lstStyle/>
          <a:p>
            <a:r>
              <a:rPr lang="en-US" dirty="0" smtClean="0"/>
              <a:t>Future Research 2…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2"/>
          <p:cNvSpPr txBox="1">
            <a:spLocks/>
          </p:cNvSpPr>
          <p:nvPr/>
        </p:nvSpPr>
        <p:spPr>
          <a:xfrm>
            <a:off x="1435608" y="228600"/>
            <a:ext cx="7498080" cy="5943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 defTabSz="914400">
              <a:spcBef>
                <a:spcPct val="0"/>
              </a:spcBef>
            </a:pPr>
            <a:r>
              <a:rPr lang="en-US" sz="43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Opportunity &amp; Infrastructure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435608" y="1049867"/>
            <a:ext cx="7498080" cy="527473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Quality of school facilities is a strong predictor of teacher retention and attrition rates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Buckley, Schneider, and Shang 2004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Positive association exists between </a:t>
            </a:r>
            <a:br>
              <a:rPr lang="en-US" sz="2400" dirty="0" smtClean="0"/>
            </a:br>
            <a:r>
              <a:rPr lang="en-US" sz="2400" dirty="0" smtClean="0"/>
              <a:t>school’s physical environment and </a:t>
            </a:r>
            <a:br>
              <a:rPr lang="en-US" sz="2400" dirty="0" smtClean="0"/>
            </a:br>
            <a:r>
              <a:rPr lang="en-US" sz="2400" dirty="0" smtClean="0"/>
              <a:t>students’ behavioral problems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Kumar, O’Malley, and Johnston 2008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In Cambridge, school infrastructure is also linked with educational opportunity…</a:t>
            </a:r>
          </a:p>
          <a:p>
            <a:pPr>
              <a:lnSpc>
                <a:spcPct val="150000"/>
              </a:lnSpc>
            </a:pPr>
            <a:endParaRPr lang="en-US" sz="2400" dirty="0" smtClean="0"/>
          </a:p>
        </p:txBody>
      </p:sp>
      <p:pic>
        <p:nvPicPr>
          <p:cNvPr id="4" name="Picture 3" descr="VIrginia Black School House LOC br0020_4s.jp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893" y="2418584"/>
            <a:ext cx="2048071" cy="17554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77892" y="4294185"/>
            <a:ext cx="2048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Black School in </a:t>
            </a:r>
            <a:br>
              <a:rPr lang="en-US" sz="1200" dirty="0" smtClean="0"/>
            </a:br>
            <a:r>
              <a:rPr lang="en-US" sz="1200" dirty="0" smtClean="0"/>
              <a:t>Louisa County,  Virginia, </a:t>
            </a:r>
            <a:br>
              <a:rPr lang="en-US" sz="1200" dirty="0" smtClean="0"/>
            </a:br>
            <a:r>
              <a:rPr lang="en-US" sz="1200" dirty="0" smtClean="0"/>
              <a:t>ca. 1935 (LOC/NAACP)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435608" y="232303"/>
            <a:ext cx="7498080" cy="597429"/>
          </a:xfrm>
        </p:spPr>
        <p:txBody>
          <a:bodyPr/>
          <a:lstStyle/>
          <a:p>
            <a:r>
              <a:rPr lang="en-US" dirty="0" smtClean="0"/>
              <a:t>Academically Talented Classes</a:t>
            </a:r>
            <a:endParaRPr lang="en-US" dirty="0"/>
          </a:p>
        </p:txBody>
      </p:sp>
      <p:pic>
        <p:nvPicPr>
          <p:cNvPr id="8" name="Picture 7" descr="AT class Rotat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749" y="1014984"/>
            <a:ext cx="6489052" cy="5294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1193801" y="1032932"/>
          <a:ext cx="7756821" cy="5249336"/>
        </p:xfrm>
        <a:graphic>
          <a:graphicData uri="http://schemas.openxmlformats.org/drawingml/2006/table">
            <a:tbl>
              <a:tblPr/>
              <a:tblGrid>
                <a:gridCol w="713662"/>
                <a:gridCol w="637198"/>
                <a:gridCol w="5547868"/>
                <a:gridCol w="858093"/>
              </a:tblGrid>
              <a:tr h="6425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latin typeface="Times New Roman"/>
                        </a:rPr>
                        <a:t>School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latin typeface="Times New Roman"/>
                        </a:rPr>
                        <a:t>AT Students (1967)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latin typeface="Times New Roman"/>
                        </a:rPr>
                        <a:t>Condition of School Facilities (1967)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latin typeface="Times New Roman"/>
                        </a:rPr>
                        <a:t>Year Opened or Expanded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0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Agassiz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58%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Times New Roman"/>
                        </a:rPr>
                        <a:t>School freshly painted; rooms light and cheerful. Very pleasant school atmosphere.</a:t>
                      </a:r>
                    </a:p>
                  </a:txBody>
                  <a:tcPr marL="80123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1915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1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Peabody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45%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Times New Roman"/>
                        </a:rPr>
                        <a:t>New, very beautiful building, Library, science room, boys' and girls' gymnasiums, showers, locker rooms, cafeteria, audiovisual room. Auditorium. Heath and dental suites. </a:t>
                      </a:r>
                    </a:p>
                  </a:txBody>
                  <a:tcPr marL="80123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1960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0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Haggerty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24%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Times New Roman"/>
                        </a:rPr>
                        <a:t>Assembly hall, but no gym. Very well kept.</a:t>
                      </a:r>
                    </a:p>
                  </a:txBody>
                  <a:tcPr marL="80123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1914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0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Russell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13%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Times New Roman"/>
                        </a:rPr>
                        <a:t>Assembly hall and gymnasium combined. Home economics and woodworking facilities. </a:t>
                      </a:r>
                    </a:p>
                  </a:txBody>
                  <a:tcPr marL="80123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1897, 1924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1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Longfellow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12%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Times New Roman"/>
                        </a:rPr>
                        <a:t>Light, cheerful classrooms. Assembly Hall converts into gymnasium. Library being set up. Newly installed science room. </a:t>
                      </a:r>
                    </a:p>
                  </a:txBody>
                  <a:tcPr marL="80123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1931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1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Fitzgerald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10%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Times New Roman"/>
                        </a:rPr>
                        <a:t>Attractive building with all facilities such as gymnasiums, cafeteria, home economics and woodworking facilities. </a:t>
                      </a:r>
                    </a:p>
                  </a:txBody>
                  <a:tcPr marL="80123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1957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1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Thorndike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10%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Times New Roman"/>
                        </a:rPr>
                        <a:t>Combination assembly hall and gym. Home economics and woodworking facilities. Though building is fairly old, atmosphere of school is cheerful</a:t>
                      </a:r>
                    </a:p>
                  </a:txBody>
                  <a:tcPr marL="80123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1911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25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Morse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9%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Times New Roman"/>
                        </a:rPr>
                        <a:t>New and very beautiful school. Bright rooms. Ceramic murals. Gymnasiums for boys and girls, cafeteria, excellent facilities for woodworking, sewing and cooking classes. Auditorium; health and dental suites.</a:t>
                      </a:r>
                    </a:p>
                  </a:txBody>
                  <a:tcPr marL="80123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1955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0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Harrington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7%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latin typeface="Times New Roman"/>
                        </a:rPr>
                        <a:t>New, very attractive, and with all facilities, such as gymnasiums, auditorium, and science room.</a:t>
                      </a:r>
                    </a:p>
                  </a:txBody>
                  <a:tcPr marL="80123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1959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0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Fletcher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5%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Times New Roman"/>
                        </a:rPr>
                        <a:t>Assembly hall. No gym, library, or science room. No home economics or woodworking facilities.</a:t>
                      </a:r>
                    </a:p>
                  </a:txBody>
                  <a:tcPr marL="80123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1903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1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Webster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5%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Times New Roman"/>
                        </a:rPr>
                        <a:t>Assembly hall; no gym, library, or science room. </a:t>
                      </a:r>
                    </a:p>
                  </a:txBody>
                  <a:tcPr marL="80123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1852, 1885, 1909, 1929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0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Putnam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4%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Times New Roman"/>
                        </a:rPr>
                        <a:t>Over 100 years old. Lacks all special facilities.</a:t>
                      </a:r>
                    </a:p>
                  </a:txBody>
                  <a:tcPr marL="80123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1887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0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latin typeface="Times New Roman"/>
                        </a:rPr>
                        <a:t>Roberts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latin typeface="Times New Roman"/>
                        </a:rPr>
                        <a:t>4%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latin typeface="Times New Roman"/>
                        </a:rPr>
                        <a:t>Combination of assembly hall and gym. </a:t>
                      </a:r>
                    </a:p>
                  </a:txBody>
                  <a:tcPr marL="80123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1929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0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Houghton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4%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latin typeface="Times New Roman"/>
                        </a:rPr>
                        <a:t>Assembly hall. No gym (physical education held in large room). </a:t>
                      </a:r>
                    </a:p>
                  </a:txBody>
                  <a:tcPr marL="80123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latin typeface="Times New Roman"/>
                        </a:rPr>
                        <a:t>1904, 1923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itle 12"/>
          <p:cNvSpPr txBox="1">
            <a:spLocks/>
          </p:cNvSpPr>
          <p:nvPr/>
        </p:nvSpPr>
        <p:spPr>
          <a:xfrm>
            <a:off x="1435608" y="228600"/>
            <a:ext cx="7498080" cy="5943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AT Classes &amp; School Facilities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1193801" y="1032932"/>
          <a:ext cx="7756821" cy="5249336"/>
        </p:xfrm>
        <a:graphic>
          <a:graphicData uri="http://schemas.openxmlformats.org/drawingml/2006/table">
            <a:tbl>
              <a:tblPr/>
              <a:tblGrid>
                <a:gridCol w="713662"/>
                <a:gridCol w="637198"/>
                <a:gridCol w="5547868"/>
                <a:gridCol w="858093"/>
              </a:tblGrid>
              <a:tr h="6425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latin typeface="Times New Roman"/>
                        </a:rPr>
                        <a:t>School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latin typeface="Times New Roman"/>
                        </a:rPr>
                        <a:t>AT Students (1967)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latin typeface="Times New Roman"/>
                        </a:rPr>
                        <a:t>Condition of School Facilities (1967)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latin typeface="Times New Roman"/>
                        </a:rPr>
                        <a:t>Year Opened or Expanded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0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latin typeface="Times New Roman"/>
                        </a:rPr>
                        <a:t>Agassiz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58%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Times New Roman"/>
                        </a:rPr>
                        <a:t>School freshly painted; rooms light and cheerful. Very pleasant school atmosphere.</a:t>
                      </a:r>
                    </a:p>
                  </a:txBody>
                  <a:tcPr marL="80123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1915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4311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Peabody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45%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latin typeface="Times New Roman"/>
                        </a:rPr>
                        <a:t>New, very beautiful building, Library, science room, boys' and girls' gymnasiums, showers, locker rooms, cafeteria, audiovisual room. Auditorium. Heath and dental suites. </a:t>
                      </a:r>
                    </a:p>
                  </a:txBody>
                  <a:tcPr marL="80123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latin typeface="Times New Roman"/>
                        </a:rPr>
                        <a:t>1960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260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Haggerty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24%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latin typeface="Times New Roman"/>
                        </a:rPr>
                        <a:t>Assembly hall, but no gym. Very well kept.</a:t>
                      </a:r>
                    </a:p>
                  </a:txBody>
                  <a:tcPr marL="80123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latin typeface="Times New Roman"/>
                        </a:rPr>
                        <a:t>1914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0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Russell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13%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Times New Roman"/>
                        </a:rPr>
                        <a:t>Assembly hall and gymnasium combined. Home economics and woodworking facilities. </a:t>
                      </a:r>
                    </a:p>
                  </a:txBody>
                  <a:tcPr marL="80123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1897, 1924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1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Longfellow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12%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Times New Roman"/>
                        </a:rPr>
                        <a:t>Light, cheerful classrooms. Assembly Hall converts into gymnasium. Library being set up. Newly installed science room. </a:t>
                      </a:r>
                    </a:p>
                  </a:txBody>
                  <a:tcPr marL="80123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1931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1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Fitzgerald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10%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Times New Roman"/>
                        </a:rPr>
                        <a:t>Attractive building with all facilities such as gymnasiums, cafeteria, home economics and woodworking facilities. </a:t>
                      </a:r>
                    </a:p>
                  </a:txBody>
                  <a:tcPr marL="80123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1957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1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Thorndike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10%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Times New Roman"/>
                        </a:rPr>
                        <a:t>Combination assembly hall and gym. Home economics and woodworking facilities. Though building is fairly old, atmosphere of school is cheerful</a:t>
                      </a:r>
                    </a:p>
                  </a:txBody>
                  <a:tcPr marL="80123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1911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25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Morse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9%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Times New Roman"/>
                        </a:rPr>
                        <a:t>New and very beautiful school. Bright rooms. Ceramic murals. Gymnasiums for boys and girls, cafeteria, excellent facilities for woodworking, sewing and cooking classes. Auditorium; health and dental suites.</a:t>
                      </a:r>
                    </a:p>
                  </a:txBody>
                  <a:tcPr marL="80123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1955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0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Harrington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7%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latin typeface="Times New Roman"/>
                        </a:rPr>
                        <a:t>New, very attractive, and with all facilities, such as gymnasiums, auditorium, and science room.</a:t>
                      </a:r>
                    </a:p>
                  </a:txBody>
                  <a:tcPr marL="80123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1959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0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Fletcher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5%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Times New Roman"/>
                        </a:rPr>
                        <a:t>Assembly hall. No gym, library, or science room. No home economics or woodworking facilities.</a:t>
                      </a:r>
                    </a:p>
                  </a:txBody>
                  <a:tcPr marL="80123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1903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1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Webster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5%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Times New Roman"/>
                        </a:rPr>
                        <a:t>Assembly hall; no gym, library, or science room. </a:t>
                      </a:r>
                    </a:p>
                  </a:txBody>
                  <a:tcPr marL="80123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1852, 1885, 1909, 1929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0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Putnam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4%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Times New Roman"/>
                        </a:rPr>
                        <a:t>Over 100 years old. Lacks all special facilities.</a:t>
                      </a:r>
                    </a:p>
                  </a:txBody>
                  <a:tcPr marL="80123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1887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0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latin typeface="Times New Roman"/>
                        </a:rPr>
                        <a:t>Roberts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latin typeface="Times New Roman"/>
                        </a:rPr>
                        <a:t>4%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latin typeface="Times New Roman"/>
                        </a:rPr>
                        <a:t>Combination of assembly hall and gym. </a:t>
                      </a:r>
                    </a:p>
                  </a:txBody>
                  <a:tcPr marL="80123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1929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0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Houghton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4%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latin typeface="Times New Roman"/>
                        </a:rPr>
                        <a:t>Assembly hall. No gym (physical education held in large room). </a:t>
                      </a:r>
                    </a:p>
                  </a:txBody>
                  <a:tcPr marL="80123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latin typeface="Times New Roman"/>
                        </a:rPr>
                        <a:t>1904, 1923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itle 12"/>
          <p:cNvSpPr txBox="1">
            <a:spLocks/>
          </p:cNvSpPr>
          <p:nvPr/>
        </p:nvSpPr>
        <p:spPr>
          <a:xfrm>
            <a:off x="1435608" y="228600"/>
            <a:ext cx="7498080" cy="5943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AT Classes &amp; School Facilities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1193801" y="1032932"/>
          <a:ext cx="7756821" cy="5249336"/>
        </p:xfrm>
        <a:graphic>
          <a:graphicData uri="http://schemas.openxmlformats.org/drawingml/2006/table">
            <a:tbl>
              <a:tblPr/>
              <a:tblGrid>
                <a:gridCol w="713662"/>
                <a:gridCol w="637198"/>
                <a:gridCol w="5547868"/>
                <a:gridCol w="858093"/>
              </a:tblGrid>
              <a:tr h="6425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latin typeface="Times New Roman"/>
                        </a:rPr>
                        <a:t>School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latin typeface="Times New Roman"/>
                        </a:rPr>
                        <a:t>AT Students (1967)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latin typeface="Times New Roman"/>
                        </a:rPr>
                        <a:t>Condition of School Facilities (1967)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latin typeface="Times New Roman"/>
                        </a:rPr>
                        <a:t>Year Opened or Expanded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0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Agassiz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58%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Times New Roman"/>
                        </a:rPr>
                        <a:t>School freshly painted; rooms light and cheerful. Very pleasant school atmosphere.</a:t>
                      </a:r>
                    </a:p>
                  </a:txBody>
                  <a:tcPr marL="80123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1915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1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Peabody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45%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Times New Roman"/>
                        </a:rPr>
                        <a:t>New, very beautiful building, Library, science room, boys' and girls' gymnasiums, showers, locker rooms, cafeteria, audiovisual room. Auditorium. Heath and dental suites. </a:t>
                      </a:r>
                    </a:p>
                  </a:txBody>
                  <a:tcPr marL="80123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1960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0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Haggerty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24%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Times New Roman"/>
                        </a:rPr>
                        <a:t>Assembly hall, but no gym. Very well kept.</a:t>
                      </a:r>
                    </a:p>
                  </a:txBody>
                  <a:tcPr marL="80123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1914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0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Russell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13%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Times New Roman"/>
                        </a:rPr>
                        <a:t>Assembly hall and gymnasium combined. Home economics and woodworking facilities. </a:t>
                      </a:r>
                    </a:p>
                  </a:txBody>
                  <a:tcPr marL="80123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1897, 1924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1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Longfellow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12%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Times New Roman"/>
                        </a:rPr>
                        <a:t>Light, cheerful classrooms. Assembly Hall converts into gymnasium. Library being set up. Newly installed science room. </a:t>
                      </a:r>
                    </a:p>
                  </a:txBody>
                  <a:tcPr marL="80123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1931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1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Fitzgerald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10%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Times New Roman"/>
                        </a:rPr>
                        <a:t>Attractive building with all facilities such as gymnasiums, cafeteria, home economics and woodworking facilities. </a:t>
                      </a:r>
                    </a:p>
                  </a:txBody>
                  <a:tcPr marL="80123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1957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1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Thorndike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10%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Times New Roman"/>
                        </a:rPr>
                        <a:t>Combination assembly hall and gym. Home economics and woodworking facilities. Though building is fairly old, atmosphere of school is cheerful</a:t>
                      </a:r>
                    </a:p>
                  </a:txBody>
                  <a:tcPr marL="80123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1911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25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Morse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9%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Times New Roman"/>
                        </a:rPr>
                        <a:t>New and very beautiful school. Bright rooms. Ceramic murals. Gymnasiums for boys and girls, cafeteria, excellent facilities for woodworking, sewing and cooking classes. Auditorium; health and dental suites.</a:t>
                      </a:r>
                    </a:p>
                  </a:txBody>
                  <a:tcPr marL="80123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1955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0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Harrington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7%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latin typeface="Times New Roman"/>
                        </a:rPr>
                        <a:t>New, very attractive, and with all facilities, such as gymnasiums, auditorium, and science room.</a:t>
                      </a:r>
                    </a:p>
                  </a:txBody>
                  <a:tcPr marL="80123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1959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0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Fletcher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1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5%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17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Times New Roman"/>
                        </a:rPr>
                        <a:t>Assembly hall. No gym, library, or science room. No home economics or woodworking facilities.</a:t>
                      </a:r>
                    </a:p>
                  </a:txBody>
                  <a:tcPr marL="80123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1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1903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172"/>
                    </a:solidFill>
                  </a:tcPr>
                </a:tc>
              </a:tr>
              <a:tr h="4311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Webster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1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5%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17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Times New Roman"/>
                        </a:rPr>
                        <a:t>Assembly hall; no gym, library, or science room. </a:t>
                      </a:r>
                    </a:p>
                  </a:txBody>
                  <a:tcPr marL="80123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1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1852, 1885, 1909, 1929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172"/>
                    </a:solidFill>
                  </a:tcPr>
                </a:tc>
              </a:tr>
              <a:tr h="2260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Putnam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1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4%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17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Times New Roman"/>
                        </a:rPr>
                        <a:t>Over 100 years old. Lacks all special facilities.</a:t>
                      </a:r>
                    </a:p>
                  </a:txBody>
                  <a:tcPr marL="80123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1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1887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172"/>
                    </a:solidFill>
                  </a:tcPr>
                </a:tc>
              </a:tr>
              <a:tr h="2260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latin typeface="Times New Roman"/>
                        </a:rPr>
                        <a:t>Roberts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1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latin typeface="Times New Roman"/>
                        </a:rPr>
                        <a:t>4%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17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latin typeface="Times New Roman"/>
                        </a:rPr>
                        <a:t>Combination of assembly hall and gym. </a:t>
                      </a:r>
                    </a:p>
                  </a:txBody>
                  <a:tcPr marL="80123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1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1929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172"/>
                    </a:solidFill>
                  </a:tcPr>
                </a:tc>
              </a:tr>
              <a:tr h="2260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latin typeface="Times New Roman"/>
                        </a:rPr>
                        <a:t>Houghton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1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latin typeface="Times New Roman"/>
                        </a:rPr>
                        <a:t>4%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17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latin typeface="Times New Roman"/>
                        </a:rPr>
                        <a:t>Assembly hall. No gym (physical education held in large room). </a:t>
                      </a:r>
                    </a:p>
                  </a:txBody>
                  <a:tcPr marL="80123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1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latin typeface="Times New Roman"/>
                        </a:rPr>
                        <a:t>1904, 1923</a:t>
                      </a:r>
                    </a:p>
                  </a:txBody>
                  <a:tcPr marL="6677" marR="6677" marT="66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172"/>
                    </a:solidFill>
                  </a:tcPr>
                </a:tc>
              </a:tr>
            </a:tbl>
          </a:graphicData>
        </a:graphic>
      </p:graphicFrame>
      <p:sp>
        <p:nvSpPr>
          <p:cNvPr id="7" name="Title 12"/>
          <p:cNvSpPr txBox="1">
            <a:spLocks/>
          </p:cNvSpPr>
          <p:nvPr/>
        </p:nvSpPr>
        <p:spPr>
          <a:xfrm>
            <a:off x="1435608" y="228600"/>
            <a:ext cx="7498080" cy="5943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AT Classes &amp; School Facilities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435608" y="232303"/>
            <a:ext cx="7498080" cy="597429"/>
          </a:xfrm>
        </p:spPr>
        <p:txBody>
          <a:bodyPr/>
          <a:lstStyle/>
          <a:p>
            <a:r>
              <a:rPr lang="en-US" dirty="0" smtClean="0"/>
              <a:t>School Catchments &amp; Minorities</a:t>
            </a:r>
            <a:endParaRPr lang="en-US" dirty="0"/>
          </a:p>
        </p:txBody>
      </p:sp>
      <p:pic>
        <p:nvPicPr>
          <p:cNvPr id="7" name="Picture 6" descr="School Minority Enrollment 196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028" y="1014984"/>
            <a:ext cx="7037107" cy="529437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106329" y="4055534"/>
            <a:ext cx="1312333" cy="965199"/>
          </a:xfrm>
          <a:prstGeom prst="ellipse">
            <a:avLst/>
          </a:prstGeom>
          <a:noFill/>
          <a:ln w="222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847165" y="4597400"/>
            <a:ext cx="1312333" cy="787400"/>
          </a:xfrm>
          <a:prstGeom prst="ellipse">
            <a:avLst/>
          </a:prstGeom>
          <a:noFill/>
          <a:ln w="222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503333" y="4030133"/>
            <a:ext cx="922868" cy="863600"/>
          </a:xfrm>
          <a:prstGeom prst="ellipse">
            <a:avLst/>
          </a:prstGeom>
          <a:noFill/>
          <a:ln w="222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770034" y="4521197"/>
            <a:ext cx="1612899" cy="1024467"/>
          </a:xfrm>
          <a:prstGeom prst="ellipse">
            <a:avLst/>
          </a:prstGeom>
          <a:noFill/>
          <a:ln w="222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576484" y="3818466"/>
            <a:ext cx="1492250" cy="1202267"/>
          </a:xfrm>
          <a:prstGeom prst="ellipse">
            <a:avLst/>
          </a:prstGeom>
          <a:noFill/>
          <a:ln w="222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428063" y="2785536"/>
            <a:ext cx="821268" cy="1202267"/>
          </a:xfrm>
          <a:prstGeom prst="ellipse">
            <a:avLst/>
          </a:prstGeom>
          <a:noFill/>
          <a:ln w="22225">
            <a:solidFill>
              <a:srgbClr val="1DE7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581400" y="2455326"/>
            <a:ext cx="1071033" cy="1202267"/>
          </a:xfrm>
          <a:prstGeom prst="ellipse">
            <a:avLst/>
          </a:prstGeom>
          <a:noFill/>
          <a:ln w="22225">
            <a:solidFill>
              <a:srgbClr val="1DE7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Infusion">
      <a:dk1>
        <a:sysClr val="windowText" lastClr="000000"/>
      </a:dk1>
      <a:lt1>
        <a:sysClr val="window" lastClr="FFFFFF"/>
      </a:lt1>
      <a:dk2>
        <a:srgbClr val="2F1F58"/>
      </a:dk2>
      <a:lt2>
        <a:srgbClr val="B7A9E0"/>
      </a:lt2>
      <a:accent1>
        <a:srgbClr val="8C73D0"/>
      </a:accent1>
      <a:accent2>
        <a:srgbClr val="C2E8C4"/>
      </a:accent2>
      <a:accent3>
        <a:srgbClr val="C5A6E8"/>
      </a:accent3>
      <a:accent4>
        <a:srgbClr val="B45EC7"/>
      </a:accent4>
      <a:accent5>
        <a:srgbClr val="9FDAFB"/>
      </a:accent5>
      <a:accent6>
        <a:srgbClr val="95C5B0"/>
      </a:accent6>
      <a:hlink>
        <a:srgbClr val="744AE0"/>
      </a:hlink>
      <a:folHlink>
        <a:srgbClr val="8D8AD1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Solstice.thmx</Template>
  <TotalTime>10751</TotalTime>
  <Words>2148</Words>
  <Application>Microsoft Macintosh PowerPoint</Application>
  <PresentationFormat>On-screen Show (4:3)</PresentationFormat>
  <Paragraphs>307</Paragraphs>
  <Slides>31</Slides>
  <Notes>2</Notes>
  <HiddenSlides>0</HiddenSlides>
  <MMClips>0</MMClips>
  <ScaleCrop>false</ScaleCrop>
  <HeadingPairs>
    <vt:vector size="8" baseType="variant">
      <vt:variant>
        <vt:lpstr>Design Template</vt:lpstr>
      </vt:variant>
      <vt:variant>
        <vt:i4>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Solstice</vt:lpstr>
      <vt:lpstr>???</vt:lpstr>
      <vt:lpstr>Equation</vt:lpstr>
      <vt:lpstr>Making Census of  Cambridge, Massachusetts:  Schools, Highways, and Historical GIS</vt:lpstr>
      <vt:lpstr>Slide 2</vt:lpstr>
      <vt:lpstr>The University City</vt:lpstr>
      <vt:lpstr>Slide 4</vt:lpstr>
      <vt:lpstr>Academically Talented Classes</vt:lpstr>
      <vt:lpstr>Slide 6</vt:lpstr>
      <vt:lpstr>Slide 7</vt:lpstr>
      <vt:lpstr>Slide 8</vt:lpstr>
      <vt:lpstr>School Catchments &amp; Minorities</vt:lpstr>
      <vt:lpstr>School Catchments &amp; Minorities</vt:lpstr>
      <vt:lpstr>School Construction in the ’60s</vt:lpstr>
      <vt:lpstr>School Construction Choices</vt:lpstr>
      <vt:lpstr>Fletcher School </vt:lpstr>
      <vt:lpstr>Silent Segregation?</vt:lpstr>
      <vt:lpstr>Cambridge Minority by Tract</vt:lpstr>
      <vt:lpstr>Clearer Picture: Census Blocks</vt:lpstr>
      <vt:lpstr>Census Block Data Extraction</vt:lpstr>
      <vt:lpstr>Census Block Data Suppression</vt:lpstr>
      <vt:lpstr>Census Block Data Enhancement</vt:lpstr>
      <vt:lpstr>Black Population by Block 1970</vt:lpstr>
      <vt:lpstr>Census Block Integration</vt:lpstr>
      <vt:lpstr>Black Population by School 1970</vt:lpstr>
      <vt:lpstr>Census Block Modeling</vt:lpstr>
      <vt:lpstr>Cambridge Income by Tract</vt:lpstr>
      <vt:lpstr>Average Family Income 1965</vt:lpstr>
      <vt:lpstr>Slide 26</vt:lpstr>
      <vt:lpstr>Slide 27</vt:lpstr>
      <vt:lpstr>Slide 28</vt:lpstr>
      <vt:lpstr>Thanks!</vt:lpstr>
      <vt:lpstr>Catchment Questions</vt:lpstr>
      <vt:lpstr>Future Research 2…</vt:lpstr>
    </vt:vector>
  </TitlesOfParts>
  <Manager/>
  <Company>Amherst College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Cities, Schools, and Space</dc:title>
  <dc:subject/>
  <dc:creator>Andy Anderson &amp; Hilary Moss</dc:creator>
  <cp:keywords>collaborative research, community engagement, gis, history</cp:keywords>
  <dc:description>A presentation at the conference “Liberal Arts Education, Collaborative Research, and the Humanities” at Swarthmore College on 4/8/2011, about our research seminar designed to expose students to a range of methodologies, including archival analysis, oral </dc:description>
  <cp:lastModifiedBy>Andy Anderson</cp:lastModifiedBy>
  <cp:revision>641</cp:revision>
  <cp:lastPrinted>2011-04-12T04:19:34Z</cp:lastPrinted>
  <dcterms:created xsi:type="dcterms:W3CDTF">2012-05-24T13:51:50Z</dcterms:created>
  <dcterms:modified xsi:type="dcterms:W3CDTF">2012-05-24T14:08:35Z</dcterms:modified>
  <cp:category/>
</cp:coreProperties>
</file>