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24" r:id="rId1"/>
  </p:sldMasterIdLst>
  <p:sldIdLst>
    <p:sldId id="285" r:id="rId2"/>
    <p:sldId id="287" r:id="rId3"/>
    <p:sldId id="259" r:id="rId4"/>
    <p:sldId id="260" r:id="rId5"/>
    <p:sldId id="286" r:id="rId6"/>
    <p:sldId id="289" r:id="rId7"/>
    <p:sldId id="299" r:id="rId8"/>
    <p:sldId id="300" r:id="rId9"/>
    <p:sldId id="290" r:id="rId10"/>
    <p:sldId id="292" r:id="rId11"/>
    <p:sldId id="293" r:id="rId12"/>
    <p:sldId id="294" r:id="rId13"/>
    <p:sldId id="295" r:id="rId14"/>
    <p:sldId id="271" r:id="rId15"/>
    <p:sldId id="296" r:id="rId16"/>
    <p:sldId id="297" r:id="rId17"/>
    <p:sldId id="298" r:id="rId18"/>
    <p:sldId id="301" r:id="rId19"/>
    <p:sldId id="303" r:id="rId20"/>
    <p:sldId id="30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188" autoAdjust="0"/>
    <p:restoredTop sz="94692" autoAdjust="0"/>
  </p:normalViewPr>
  <p:slideViewPr>
    <p:cSldViewPr snapToGrid="0" snapToObjects="1">
      <p:cViewPr>
        <p:scale>
          <a:sx n="150" d="100"/>
          <a:sy n="150" d="100"/>
        </p:scale>
        <p:origin x="-1088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fld id="{91F6DA48-9B85-3646-A8CC-371FB09ACEA8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A813CD82-F376-C34A-BE3B-F774EF87A8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hyperlink" Target="http://blogs.swarthmore.edu/mellon23/" TargetMode="Externa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TextBox 13">
            <a:hlinkClick r:id="rId13"/>
          </p:cNvPr>
          <p:cNvSpPr txBox="1"/>
          <p:nvPr userDrawn="1"/>
        </p:nvSpPr>
        <p:spPr>
          <a:xfrm>
            <a:off x="1085428" y="6435780"/>
            <a:ext cx="7958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Cities, Schools, and Space</a:t>
            </a:r>
            <a:endParaRPr lang="en-US" sz="1600" dirty="0"/>
          </a:p>
        </p:txBody>
      </p:sp>
      <p:pic>
        <p:nvPicPr>
          <p:cNvPr id="16" name="Picture 15" descr="Amherst Seal Transparency.png"/>
          <p:cNvPicPr>
            <a:picLocks noChangeAspect="1"/>
          </p:cNvPicPr>
          <p:nvPr userDrawn="1"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399" y="5902325"/>
            <a:ext cx="917575" cy="917575"/>
          </a:xfrm>
          <a:prstGeom prst="rect">
            <a:avLst/>
          </a:prstGeom>
        </p:spPr>
      </p:pic>
      <p:sp>
        <p:nvSpPr>
          <p:cNvPr id="17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12086EF0-38FF-0E42-8959-5A835FCAA31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swarthmore.edu/mellon23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amherst.edu/academiclife/departments/courses/1011S/COLQ/COLQ-32-1011S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hyperlink" Target="http://press.princeton.edu/titles/7859.html" TargetMode="External"/><Relationship Id="rId12" Type="http://schemas.openxmlformats.org/officeDocument/2006/relationships/image" Target="../media/image11.gif"/><Relationship Id="rId13" Type="http://schemas.openxmlformats.org/officeDocument/2006/relationships/hyperlink" Target="http://www.press.uchicago.edu/presssite/metadata.epl?mode=synopsis&amp;bookkey=186418" TargetMode="External"/><Relationship Id="rId14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hyperlink" Target="http://www.upenn.edu/pennpress/book/14445.html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hyperlink" Target="https://www.amherst.edu/academiclife/departments/courses/1011S/COLQ/COLQ-32-1011S/readings" TargetMode="External"/><Relationship Id="rId7" Type="http://schemas.openxmlformats.org/officeDocument/2006/relationships/hyperlink" Target="http://www.brookings.edu/press/Books/2001/all_together_now.aspx" TargetMode="External"/><Relationship Id="rId8" Type="http://schemas.openxmlformats.org/officeDocument/2006/relationships/image" Target="../media/image9.gif"/><Relationship Id="rId9" Type="http://schemas.openxmlformats.org/officeDocument/2006/relationships/hyperlink" Target="http://www.randomhouse.com/acmart/catalog/display.pperl?isbn=9780394746166" TargetMode="External"/><Relationship Id="rId10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www.amherst.edu/academiclife/departments/courses/1011S/COLQ/COLQ-32-1011S" TargetMode="External"/><Relationship Id="rId5" Type="http://schemas.openxmlformats.org/officeDocument/2006/relationships/hyperlink" Target="http://www.cpsd.us/TOB/" TargetMode="External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hyperlink" Target="http://plexipages.com/chls/1916_ExpressionMedia_Yearbook/index2.htm" TargetMode="External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oc.gov/exhibits/brown/brown-segregation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oc.gov/exhibits/brown/brown-brown.html" TargetMode="External"/><Relationship Id="rId3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ree-pictures-photos.com/construction/road-construction-nu3.jpg" TargetMode="External"/><Relationship Id="rId3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psd.us/PEA/about.cfm" TargetMode="External"/><Relationship Id="rId3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ma.gov/cpl.aspx" TargetMode="External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Cities, Schools, and Space</a:t>
            </a:r>
            <a:endParaRPr lang="en-US" dirty="0">
              <a:hlinkClick r:id="rId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3760324"/>
            <a:ext cx="7108561" cy="24965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 research seminar for juniors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Urban history and education policy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Potential thesis students encouraged!</a:t>
            </a:r>
            <a:endParaRPr lang="en-US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35607" y="1524010"/>
            <a:ext cx="7108561" cy="1981189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defTabSz="914400">
              <a:spcBef>
                <a:spcPct val="0"/>
              </a:spcBef>
            </a:pP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Andy Anderson (Academic Technology Services)</a:t>
            </a:r>
          </a:p>
          <a:p>
            <a:pPr lvl="0" defTabSz="914400">
              <a:spcBef>
                <a:spcPct val="0"/>
              </a:spcBef>
            </a:pP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Hilary </a:t>
            </a: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Moss </a:t>
            </a: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(Departments of Black Studies &amp; </a:t>
            </a: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History</a:t>
            </a: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</a:p>
          <a:p>
            <a:pPr lvl="0" defTabSz="914400">
              <a:spcBef>
                <a:spcPct val="0"/>
              </a:spcBef>
            </a:pPr>
            <a:endParaRPr lang="en-US" sz="2400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defTabSz="914400">
              <a:spcBef>
                <a:spcPct val="0"/>
              </a:spcBef>
            </a:pPr>
            <a: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Amherst 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College</a:t>
            </a:r>
            <a:endParaRPr lang="en-US" sz="3200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>
            <a:hlinkClick r:id="rId3"/>
          </p:cNvPr>
          <p:cNvSpPr txBox="1"/>
          <p:nvPr/>
        </p:nvSpPr>
        <p:spPr>
          <a:xfrm>
            <a:off x="1085428" y="6435780"/>
            <a:ext cx="79586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Northeast Arc Users Group Spring Conference </a:t>
            </a:r>
            <a:r>
              <a:rPr lang="en-US" sz="1600" i="1" dirty="0" smtClean="0"/>
              <a:t>— </a:t>
            </a:r>
            <a:r>
              <a:rPr lang="en-US" sz="1600" i="1" dirty="0" smtClean="0"/>
              <a:t>Smith College </a:t>
            </a:r>
            <a:r>
              <a:rPr lang="en-US" sz="1600" i="1" dirty="0" smtClean="0"/>
              <a:t>5</a:t>
            </a:r>
            <a:r>
              <a:rPr lang="en-US" sz="1600" i="1" dirty="0" smtClean="0"/>
              <a:t>/17/</a:t>
            </a:r>
            <a:r>
              <a:rPr lang="en-US" sz="1600" i="1" dirty="0" smtClean="0"/>
              <a:t>2011</a:t>
            </a:r>
            <a:endParaRPr lang="en-US" sz="1600" dirty="0"/>
          </a:p>
        </p:txBody>
      </p:sp>
      <p:pic>
        <p:nvPicPr>
          <p:cNvPr id="12" name="Picture 11" descr="media-1040-Johnson Chape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781" y="2461361"/>
            <a:ext cx="2141244" cy="14274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881" y="3760324"/>
            <a:ext cx="1288288" cy="962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ston_Area Census 2000 Black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901" y="1205976"/>
            <a:ext cx="4276162" cy="532182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r>
              <a:rPr lang="en-US" dirty="0" smtClean="0"/>
              <a:t>Learning GIS: Basic Skills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1536176"/>
            <a:ext cx="7498080" cy="4822333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 smtClean="0"/>
              <a:t>How does Cambridge </a:t>
            </a:r>
            <a:br>
              <a:rPr lang="en-US" dirty="0" smtClean="0"/>
            </a:br>
            <a:r>
              <a:rPr lang="en-US" dirty="0" smtClean="0"/>
              <a:t>compare to nearby</a:t>
            </a:r>
            <a:br>
              <a:rPr lang="en-US" dirty="0" smtClean="0"/>
            </a:br>
            <a:r>
              <a:rPr lang="en-US" dirty="0" smtClean="0"/>
              <a:t>communities?</a:t>
            </a:r>
          </a:p>
          <a:p>
            <a:pPr lvl="1">
              <a:lnSpc>
                <a:spcPct val="150000"/>
              </a:lnSpc>
            </a:pPr>
            <a:r>
              <a:rPr lang="en-US" dirty="0" err="1" smtClean="0"/>
              <a:t>Census.gov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1990 </a:t>
            </a:r>
            <a:r>
              <a:rPr lang="en-US" dirty="0" smtClean="0"/>
              <a:t>- 2010</a:t>
            </a:r>
          </a:p>
          <a:p>
            <a:pPr lvl="1">
              <a:lnSpc>
                <a:spcPct val="150000"/>
              </a:lnSpc>
            </a:pPr>
            <a:r>
              <a:rPr lang="en-US" dirty="0" err="1" smtClean="0"/>
              <a:t>NHGIS.org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≤ </a:t>
            </a:r>
            <a:r>
              <a:rPr lang="en-US" dirty="0" smtClean="0"/>
              <a:t>1980</a:t>
            </a:r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overty and School Lun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982492"/>
            <a:ext cx="7882461" cy="55430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82914"/>
          </a:xfrm>
        </p:spPr>
        <p:txBody>
          <a:bodyPr/>
          <a:lstStyle/>
          <a:p>
            <a:r>
              <a:rPr lang="en-US" dirty="0" smtClean="0"/>
              <a:t>Creating GIS Data from Text</a:t>
            </a:r>
            <a:endParaRPr lang="en-US" dirty="0"/>
          </a:p>
        </p:txBody>
      </p:sp>
      <p:pic>
        <p:nvPicPr>
          <p:cNvPr id="6" name="Picture 5" descr="Fisk Tabl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459" y="982492"/>
            <a:ext cx="3060833" cy="3387578"/>
          </a:xfrm>
          <a:prstGeom prst="rect">
            <a:avLst/>
          </a:prstGeom>
        </p:spPr>
      </p:pic>
      <p:pic>
        <p:nvPicPr>
          <p:cNvPr id="12" name="Picture 11" descr="Poverty and School Lunch Legen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20" y="2566634"/>
            <a:ext cx="1492636" cy="214083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84632"/>
          </a:xfrm>
        </p:spPr>
        <p:txBody>
          <a:bodyPr/>
          <a:lstStyle/>
          <a:p>
            <a:r>
              <a:rPr lang="en-US" dirty="0" smtClean="0"/>
              <a:t>Georeferencing Historical Maps</a:t>
            </a:r>
            <a:endParaRPr lang="en-US" dirty="0"/>
          </a:p>
        </p:txBody>
      </p:sp>
      <p:pic>
        <p:nvPicPr>
          <p:cNvPr id="8" name="Picture 7" descr="Cambridge HOL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914734"/>
            <a:ext cx="7738902" cy="5550940"/>
          </a:xfrm>
          <a:prstGeom prst="rect">
            <a:avLst/>
          </a:prstGeom>
        </p:spPr>
      </p:pic>
      <p:pic>
        <p:nvPicPr>
          <p:cNvPr id="9" name="Picture 8" descr="Residential Security Map Lege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571" y="914733"/>
            <a:ext cx="2324132" cy="298839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84632"/>
          </a:xfrm>
        </p:spPr>
        <p:txBody>
          <a:bodyPr/>
          <a:lstStyle/>
          <a:p>
            <a:r>
              <a:rPr lang="en-US" dirty="0" smtClean="0"/>
              <a:t>Extracting Map Features</a:t>
            </a:r>
            <a:endParaRPr lang="en-US" dirty="0"/>
          </a:p>
        </p:txBody>
      </p:sp>
      <p:pic>
        <p:nvPicPr>
          <p:cNvPr id="5" name="Picture 4" descr="Innerbeltdetai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067" y="1013270"/>
            <a:ext cx="5583621" cy="5345329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1435608" y="1013270"/>
            <a:ext cx="7708392" cy="5345239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 smtClean="0"/>
              <a:t>Interstate 695:                   The “Inner Belt”</a:t>
            </a:r>
            <a:br>
              <a:rPr lang="en-US" dirty="0" smtClean="0"/>
            </a:br>
            <a:r>
              <a:rPr lang="en-US" i="1" dirty="0" smtClean="0"/>
              <a:t>through</a:t>
            </a:r>
            <a:r>
              <a:rPr lang="en-US" dirty="0" smtClean="0"/>
              <a:t> east</a:t>
            </a:r>
            <a:br>
              <a:rPr lang="en-US" dirty="0" smtClean="0"/>
            </a:br>
            <a:r>
              <a:rPr lang="en-US" dirty="0" smtClean="0"/>
              <a:t>Cambridge</a:t>
            </a:r>
            <a:br>
              <a:rPr lang="en-US" dirty="0" smtClean="0"/>
            </a:b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dirty="0" smtClean="0"/>
              <a:t>1967 map of</a:t>
            </a:r>
            <a:br>
              <a:rPr lang="en-US" dirty="0" smtClean="0"/>
            </a:br>
            <a:r>
              <a:rPr lang="en-US" dirty="0" smtClean="0"/>
              <a:t>properties affected</a:t>
            </a:r>
          </a:p>
          <a:p>
            <a:pPr lvl="1">
              <a:lnSpc>
                <a:spcPct val="200000"/>
              </a:lnSpc>
            </a:pPr>
            <a:r>
              <a:rPr lang="en-US" dirty="0" smtClean="0"/>
              <a:t>Stopped in 1971</a:t>
            </a:r>
          </a:p>
        </p:txBody>
      </p:sp>
      <p:pic>
        <p:nvPicPr>
          <p:cNvPr id="10" name="Picture 9" descr="Interstate Route 695 1967 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687" y="3928576"/>
            <a:ext cx="2918313" cy="2429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nsus Data 19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690"/>
            <a:ext cx="9144000" cy="6580619"/>
          </a:xfrm>
          <a:prstGeom prst="rect">
            <a:avLst/>
          </a:prstGeom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232834" y="692233"/>
            <a:ext cx="8678332" cy="484632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Compare families to</a:t>
            </a:r>
            <a:r>
              <a:rPr lang="en-US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the 1930 </a:t>
            </a:r>
            <a:r>
              <a:rPr lang="en-US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census!</a:t>
            </a:r>
            <a:endParaRPr lang="en-US" sz="4300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708392" cy="484632"/>
          </a:xfrm>
        </p:spPr>
        <p:txBody>
          <a:bodyPr/>
          <a:lstStyle/>
          <a:p>
            <a:r>
              <a:rPr lang="en-US" dirty="0" smtClean="0"/>
              <a:t>What Influences Urban Renewal?</a:t>
            </a:r>
            <a:endParaRPr lang="en-US" dirty="0"/>
          </a:p>
        </p:txBody>
      </p:sp>
      <p:pic>
        <p:nvPicPr>
          <p:cNvPr id="9" name="Picture 8" descr="Cambridge Urban Renewal Are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04" y="1007535"/>
            <a:ext cx="7760484" cy="5481484"/>
          </a:xfrm>
          <a:prstGeom prst="rect">
            <a:avLst/>
          </a:prstGeom>
        </p:spPr>
      </p:pic>
      <p:pic>
        <p:nvPicPr>
          <p:cNvPr id="10" name="Picture 9" descr="Cambridge Urban Renewal Areas Lege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983" y="1007529"/>
            <a:ext cx="2241705" cy="153246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2" name="Content Placeholder 7"/>
          <p:cNvSpPr>
            <a:spLocks noGrp="1"/>
          </p:cNvSpPr>
          <p:nvPr>
            <p:ph idx="1"/>
          </p:nvPr>
        </p:nvSpPr>
        <p:spPr>
          <a:xfrm>
            <a:off x="1173204" y="4004734"/>
            <a:ext cx="2298129" cy="2484285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 smtClean="0"/>
              <a:t>Union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Dissolve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Area Calc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708392" cy="484632"/>
          </a:xfrm>
        </p:spPr>
        <p:txBody>
          <a:bodyPr/>
          <a:lstStyle/>
          <a:p>
            <a:r>
              <a:rPr lang="en-US" dirty="0" smtClean="0"/>
              <a:t>Possible Inputs to Urban Renewal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1435608" y="1114874"/>
            <a:ext cx="7708392" cy="5345239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 smtClean="0"/>
              <a:t>Data from the </a:t>
            </a:r>
            <a:r>
              <a:rPr lang="en-US" dirty="0" smtClean="0"/>
              <a:t>1960 </a:t>
            </a:r>
            <a:r>
              <a:rPr lang="en-US" dirty="0" smtClean="0"/>
              <a:t>census:</a:t>
            </a:r>
          </a:p>
          <a:p>
            <a:pPr lvl="1"/>
            <a:r>
              <a:rPr lang="en-US" dirty="0" smtClean="0"/>
              <a:t>Older Housing (</a:t>
            </a:r>
            <a:r>
              <a:rPr lang="en-US" i="1" dirty="0" smtClean="0"/>
              <a:t>Before 1940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Housing Value</a:t>
            </a:r>
          </a:p>
          <a:p>
            <a:pPr lvl="1"/>
            <a:r>
              <a:rPr lang="en-US" dirty="0" smtClean="0"/>
              <a:t>Owner-Occupied Housing</a:t>
            </a:r>
          </a:p>
          <a:p>
            <a:pPr lvl="1"/>
            <a:r>
              <a:rPr lang="en-US" dirty="0" smtClean="0"/>
              <a:t>Negro Population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Data requirements: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Not</a:t>
            </a:r>
            <a:r>
              <a:rPr lang="en-US" dirty="0" smtClean="0"/>
              <a:t> cross</a:t>
            </a:r>
            <a:r>
              <a:rPr lang="en-US" dirty="0" smtClean="0"/>
              <a:t>-</a:t>
            </a:r>
            <a:r>
              <a:rPr lang="en-US" dirty="0" smtClean="0"/>
              <a:t>correlated: use Excel’s </a:t>
            </a:r>
            <a:r>
              <a:rPr lang="en-US" i="1" dirty="0" smtClean="0"/>
              <a:t>CORREL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Spatially auto-correlated: use ArcGIS’ </a:t>
            </a:r>
            <a:r>
              <a:rPr lang="en-US" i="1" dirty="0" smtClean="0"/>
              <a:t>Moran’s I</a:t>
            </a:r>
          </a:p>
          <a:p>
            <a:pPr lvl="1">
              <a:lnSpc>
                <a:spcPct val="150000"/>
              </a:lnSpc>
            </a:pPr>
            <a:endParaRPr lang="en-US" dirty="0" smtClean="0"/>
          </a:p>
          <a:p>
            <a:pPr lvl="0">
              <a:lnSpc>
                <a:spcPct val="150000"/>
              </a:lnSpc>
            </a:pPr>
            <a:endParaRPr lang="en-US" dirty="0" smtClean="0"/>
          </a:p>
          <a:p>
            <a:pPr lvl="0">
              <a:lnSpc>
                <a:spcPct val="150000"/>
              </a:lnSpc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4387" y="963295"/>
            <a:ext cx="2292885" cy="1508933"/>
          </a:xfrm>
          <a:prstGeom prst="rect">
            <a:avLst/>
          </a:prstGeom>
        </p:spPr>
      </p:pic>
      <p:pic>
        <p:nvPicPr>
          <p:cNvPr id="11" name="Picture 10" descr="spatial_auto_correl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381" y="2599233"/>
            <a:ext cx="2886261" cy="23199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77720" y="4343398"/>
            <a:ext cx="1881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Negro Population 1960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708392" cy="484632"/>
          </a:xfrm>
        </p:spPr>
        <p:txBody>
          <a:bodyPr/>
          <a:lstStyle/>
          <a:p>
            <a:r>
              <a:rPr lang="en-US" dirty="0" smtClean="0"/>
              <a:t>Geostatistical Analysis</a:t>
            </a:r>
            <a:endParaRPr lang="en-US" dirty="0"/>
          </a:p>
        </p:txBody>
      </p:sp>
      <p:pic>
        <p:nvPicPr>
          <p:cNvPr id="12" name="Picture 11" descr="Cambridge Urban Renew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609" y="1414150"/>
            <a:ext cx="7482968" cy="53634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608" y="887407"/>
            <a:ext cx="7482968" cy="458935"/>
          </a:xfrm>
          <a:prstGeom prst="rect">
            <a:avLst/>
          </a:prstGeom>
        </p:spPr>
      </p:pic>
      <p:pic>
        <p:nvPicPr>
          <p:cNvPr id="11" name="Picture 10" descr="Cambridge Urban Renewal Legen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176" y="1414150"/>
            <a:ext cx="1549400" cy="14478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708392" cy="484632"/>
          </a:xfrm>
        </p:spPr>
        <p:txBody>
          <a:bodyPr/>
          <a:lstStyle/>
          <a:p>
            <a:r>
              <a:rPr lang="en-US" dirty="0" smtClean="0"/>
              <a:t>What Influenced School Building?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1435608" y="533397"/>
            <a:ext cx="6480725" cy="5892797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 smtClean="0"/>
              <a:t>One of the eight student projects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0">
              <a:lnSpc>
                <a:spcPct val="150000"/>
              </a:lnSpc>
            </a:pPr>
            <a:r>
              <a:rPr lang="en-US" dirty="0" smtClean="0"/>
              <a:t>Six new or reconstructed schools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Worst school, Fletcher, untouched</a:t>
            </a:r>
          </a:p>
        </p:txBody>
      </p:sp>
      <p:pic>
        <p:nvPicPr>
          <p:cNvPr id="14" name="Picture 13" descr="school_construction1960_r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0" y="1529710"/>
            <a:ext cx="4308034" cy="3490992"/>
          </a:xfrm>
          <a:prstGeom prst="rect">
            <a:avLst/>
          </a:prstGeom>
        </p:spPr>
      </p:pic>
      <p:pic>
        <p:nvPicPr>
          <p:cNvPr id="16" name="Picture 15" descr="school_construction1970_ra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27" y="1529710"/>
            <a:ext cx="4308034" cy="3490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708392" cy="484632"/>
          </a:xfrm>
        </p:spPr>
        <p:txBody>
          <a:bodyPr/>
          <a:lstStyle/>
          <a:p>
            <a:r>
              <a:rPr lang="en-US" dirty="0" smtClean="0"/>
              <a:t>What Influenced School Building?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1435608" y="1114874"/>
            <a:ext cx="6878659" cy="5345239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 smtClean="0"/>
              <a:t>Parcel Analysis</a:t>
            </a:r>
          </a:p>
          <a:p>
            <a:pPr lvl="1"/>
            <a:r>
              <a:rPr lang="en-US" dirty="0" smtClean="0"/>
              <a:t>Distribute census</a:t>
            </a:r>
            <a:br>
              <a:rPr lang="en-US" dirty="0" smtClean="0"/>
            </a:br>
            <a:r>
              <a:rPr lang="en-US" dirty="0" smtClean="0"/>
              <a:t>info by housing </a:t>
            </a:r>
            <a:br>
              <a:rPr lang="en-US" dirty="0" smtClean="0"/>
            </a:br>
            <a:r>
              <a:rPr lang="en-US" dirty="0" smtClean="0"/>
              <a:t>type on parcels</a:t>
            </a:r>
          </a:p>
        </p:txBody>
      </p:sp>
      <p:pic>
        <p:nvPicPr>
          <p:cNvPr id="5" name="Picture 4" descr="Parcel_Grp_Illustr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476" y="855107"/>
            <a:ext cx="4172524" cy="3226508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828873" y="4123270"/>
          <a:ext cx="2103460" cy="2626360"/>
        </p:xfrm>
        <a:graphic>
          <a:graphicData uri="http://schemas.openxmlformats.org/drawingml/2006/table">
            <a:tbl>
              <a:tblPr/>
              <a:tblGrid>
                <a:gridCol w="977394"/>
                <a:gridCol w="1126066"/>
              </a:tblGrid>
              <a:tr h="1438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School District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Average Income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Russell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$14,339.69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Peabody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$12,250.89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Agassiz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$10,520.23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Haggerty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$8,881.98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Lincoln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$8,714.56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Longfellow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$8,337.93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Fitzgerald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$8,211.01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Webster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$7,613.17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Morse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$7,460.60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Putnam-Gore St.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$7,314.95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Roberts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$7,252.42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Fletcher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$7,239.24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Harrington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$6,960.14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Houghton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$6,959.93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Thorndike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$6,871.54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176864" y="3369727"/>
          <a:ext cx="3488268" cy="3031150"/>
        </p:xfrm>
        <a:graphic>
          <a:graphicData uri="http://schemas.openxmlformats.org/drawingml/2006/table">
            <a:tbl>
              <a:tblPr/>
              <a:tblGrid>
                <a:gridCol w="872067"/>
                <a:gridCol w="872067"/>
                <a:gridCol w="872067"/>
                <a:gridCol w="872067"/>
              </a:tblGrid>
              <a:tr h="3781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School District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Minority Reported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sng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Minority from Census Analysis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Difference from Census Analysis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552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Putnam-Gore St.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Thorndike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96.05%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Haggerty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-26.35%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Harrington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19.54%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Fitzgerald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14.26%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Longfellow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15.34%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Agassiz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-3.63%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Peabody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-65.68%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Russell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32.15%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Morse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9.19%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Fletcher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43.16%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Lincoln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21.76%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Roberts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-157.95%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Webster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-38.59%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Houghton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8.78%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2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1224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-0.14%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43444">
                <a:tc>
                  <a:txBody>
                    <a:bodyPr/>
                    <a:lstStyle/>
                    <a:p>
                      <a:pPr algn="l" fontAlgn="b"/>
                      <a:endParaRPr lang="en-US" sz="900" b="0" i="1" u="none" strike="noStrike"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r>
              <a:rPr lang="en-US" dirty="0" smtClean="0"/>
              <a:t>Many Research Methodologies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1417638"/>
            <a:ext cx="7498080" cy="482233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Archival analysis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Oral interviews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b="1" dirty="0" smtClean="0"/>
              <a:t>GIS:</a:t>
            </a:r>
            <a:r>
              <a:rPr lang="en-US" dirty="0" smtClean="0"/>
              <a:t> integrated </a:t>
            </a:r>
            <a:br>
              <a:rPr lang="en-US" dirty="0" smtClean="0"/>
            </a:br>
            <a:r>
              <a:rPr lang="en-US" dirty="0" smtClean="0"/>
              <a:t>into the course</a:t>
            </a:r>
          </a:p>
        </p:txBody>
      </p:sp>
      <p:pic>
        <p:nvPicPr>
          <p:cNvPr id="6" name="Picture 5" descr="CC_NASA_Mar-Dec_1965.0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250" y="1417638"/>
            <a:ext cx="3636172" cy="4699000"/>
          </a:xfrm>
          <a:prstGeom prst="rect">
            <a:avLst/>
          </a:prstGeom>
        </p:spPr>
      </p:pic>
      <p:pic>
        <p:nvPicPr>
          <p:cNvPr id="10" name="Picture 9" descr="audi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0" y="3282951"/>
            <a:ext cx="2651760" cy="314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708392" cy="484632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1435608" y="1114874"/>
            <a:ext cx="6878659" cy="5345239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 smtClean="0"/>
              <a:t>Cambridge GIS! Jeff Amero, et al.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Cambridge Assessor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Cambridge Historical Society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MIT Archives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National Historical GIS @ U. </a:t>
            </a:r>
            <a:r>
              <a:rPr lang="en-US" dirty="0" err="1" smtClean="0"/>
              <a:t>Minn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ties, Schools, &amp; Space Reading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9" y="0"/>
            <a:ext cx="9033640" cy="6857999"/>
          </a:xfrm>
          <a:prstGeom prst="rect">
            <a:avLst/>
          </a:prstGeom>
        </p:spPr>
      </p:pic>
      <p:pic>
        <p:nvPicPr>
          <p:cNvPr id="5" name="Picture 4" descr="Mapping Decline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5" y="3079961"/>
            <a:ext cx="1915979" cy="2733464"/>
          </a:xfrm>
          <a:prstGeom prst="rect">
            <a:avLst/>
          </a:prstGeom>
        </p:spPr>
      </p:pic>
      <p:pic>
        <p:nvPicPr>
          <p:cNvPr id="6" name="Picture 5" descr="Amherst Seal Transparency.png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399" y="5902325"/>
            <a:ext cx="917575" cy="917575"/>
          </a:xfrm>
          <a:prstGeom prst="rect">
            <a:avLst/>
          </a:prstGeom>
        </p:spPr>
      </p:pic>
      <p:sp>
        <p:nvSpPr>
          <p:cNvPr id="7" name="TextBox 6">
            <a:hlinkClick r:id="rId6"/>
          </p:cNvPr>
          <p:cNvSpPr txBox="1"/>
          <p:nvPr/>
        </p:nvSpPr>
        <p:spPr>
          <a:xfrm>
            <a:off x="1126075" y="6045200"/>
            <a:ext cx="660391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 Page</a:t>
            </a:r>
            <a:endParaRPr lang="en-US" dirty="0"/>
          </a:p>
        </p:txBody>
      </p:sp>
      <p:pic>
        <p:nvPicPr>
          <p:cNvPr id="8" name="Picture 7" descr="all_together_now.gif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6030" y="3539067"/>
            <a:ext cx="824238" cy="1236357"/>
          </a:xfrm>
          <a:prstGeom prst="rect">
            <a:avLst/>
          </a:prstGeom>
        </p:spPr>
      </p:pic>
      <p:pic>
        <p:nvPicPr>
          <p:cNvPr id="9" name="Picture 8" descr="Common_Ground.jpg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0032" y="4655521"/>
            <a:ext cx="1087967" cy="1676749"/>
          </a:xfrm>
          <a:prstGeom prst="rect">
            <a:avLst/>
          </a:prstGeom>
        </p:spPr>
      </p:pic>
      <p:pic>
        <p:nvPicPr>
          <p:cNvPr id="10" name="Picture 9" descr="Cities_of_Knowledge.gif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1333" y="3300631"/>
            <a:ext cx="1540934" cy="2340294"/>
          </a:xfrm>
          <a:prstGeom prst="rect">
            <a:avLst/>
          </a:prstGeom>
        </p:spPr>
      </p:pic>
      <p:pic>
        <p:nvPicPr>
          <p:cNvPr id="11" name="Picture 10" descr="New_Suburban_History.jpg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2234" y="3734023"/>
            <a:ext cx="19050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ies, Schools, &amp; Space E-Reserv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9" y="0"/>
            <a:ext cx="9033641" cy="6857999"/>
          </a:xfrm>
          <a:prstGeom prst="rect">
            <a:avLst/>
          </a:prstGeom>
        </p:spPr>
      </p:pic>
      <p:pic>
        <p:nvPicPr>
          <p:cNvPr id="4" name="Picture 3" descr="Amherst Seal Transparency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399" y="5902325"/>
            <a:ext cx="917575" cy="917575"/>
          </a:xfrm>
          <a:prstGeom prst="rect">
            <a:avLst/>
          </a:prstGeom>
        </p:spPr>
      </p:pic>
      <p:sp>
        <p:nvSpPr>
          <p:cNvPr id="6" name="TextBox 5">
            <a:hlinkClick r:id="rId4"/>
          </p:cNvPr>
          <p:cNvSpPr txBox="1"/>
          <p:nvPr/>
        </p:nvSpPr>
        <p:spPr>
          <a:xfrm>
            <a:off x="1019178" y="5952063"/>
            <a:ext cx="843492" cy="80021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 Page</a:t>
            </a:r>
          </a:p>
          <a:p>
            <a:pPr algn="ctr"/>
            <a:r>
              <a:rPr lang="en-US" sz="1000" dirty="0" smtClean="0"/>
              <a:t>(Restricted)</a:t>
            </a:r>
            <a:endParaRPr lang="en-US" sz="1000" dirty="0"/>
          </a:p>
        </p:txBody>
      </p:sp>
      <p:pic>
        <p:nvPicPr>
          <p:cNvPr id="7" name="Picture 6" descr="Rudy Roman Rodrigues.jp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" y="3082442"/>
            <a:ext cx="1950720" cy="1712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79" y="4839389"/>
            <a:ext cx="1900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Students and parent at</a:t>
            </a:r>
            <a:br>
              <a:rPr lang="en-US" sz="1000" dirty="0" smtClean="0"/>
            </a:br>
            <a:r>
              <a:rPr lang="en-US" sz="1000" dirty="0" smtClean="0"/>
              <a:t>Tobin School, Cambridge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9"/>
            <a:ext cx="7498080" cy="3433762"/>
          </a:xfrm>
        </p:spPr>
        <p:txBody>
          <a:bodyPr/>
          <a:lstStyle/>
          <a:p>
            <a:pPr>
              <a:spcAft>
                <a:spcPts val="4800"/>
              </a:spcAft>
            </a:pPr>
            <a:r>
              <a:rPr lang="en-US" dirty="0" smtClean="0"/>
              <a:t>In America,</a:t>
            </a:r>
            <a:r>
              <a:rPr lang="en-US" dirty="0" smtClean="0"/>
              <a:t> a </a:t>
            </a:r>
            <a:r>
              <a:rPr lang="en-US" dirty="0" smtClean="0"/>
              <a:t>child’s address,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more </a:t>
            </a:r>
            <a:r>
              <a:rPr lang="en-US" dirty="0" smtClean="0"/>
              <a:t>than any other factor, often determines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what </a:t>
            </a:r>
            <a:r>
              <a:rPr lang="en-US" dirty="0" smtClean="0"/>
              <a:t>kind of public education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he </a:t>
            </a:r>
            <a:r>
              <a:rPr lang="en-US" dirty="0" smtClean="0"/>
              <a:t>or she will receive.</a:t>
            </a:r>
            <a:endParaRPr lang="en-US" dirty="0"/>
          </a:p>
        </p:txBody>
      </p:sp>
      <p:pic>
        <p:nvPicPr>
          <p:cNvPr id="4" name="Picture 3" descr="VIrginia Black School House LOC br0020_4s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68" y="3773243"/>
            <a:ext cx="2622548" cy="2247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2646" y="6055261"/>
            <a:ext cx="3237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Black School in Louisa </a:t>
            </a:r>
            <a:r>
              <a:rPr lang="en-US" sz="1200" dirty="0" smtClean="0"/>
              <a:t>County,</a:t>
            </a:r>
            <a:r>
              <a:rPr lang="en-US" sz="1200" dirty="0" smtClean="0"/>
              <a:t>  Virginia, ca. 1935</a:t>
            </a:r>
            <a:br>
              <a:rPr lang="en-US" sz="1200" dirty="0" smtClean="0"/>
            </a:br>
            <a:r>
              <a:rPr lang="en-US" sz="1200" dirty="0" smtClean="0"/>
              <a:t>(LOC/NAACP)</a:t>
            </a:r>
            <a:endParaRPr lang="en-US" sz="1200" dirty="0"/>
          </a:p>
        </p:txBody>
      </p:sp>
      <p:pic>
        <p:nvPicPr>
          <p:cNvPr id="6" name="Picture 5" descr="004_CHLS_Facade_1969_Yearbook_Small.jp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2634" y="3773243"/>
            <a:ext cx="2798548" cy="2249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31530" y="6055261"/>
            <a:ext cx="2980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Cambridge, Massachusetts Latin School, 1916</a:t>
            </a:r>
          </a:p>
          <a:p>
            <a:pPr algn="r"/>
            <a:r>
              <a:rPr lang="en-US" sz="1200" dirty="0" smtClean="0"/>
              <a:t>(CHLS Yearbook)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r>
              <a:rPr lang="en-US" i="1" dirty="0" smtClean="0"/>
              <a:t>De Jure</a:t>
            </a:r>
            <a:r>
              <a:rPr lang="en-US" dirty="0" smtClean="0"/>
              <a:t> Segregation</a:t>
            </a:r>
            <a:endParaRPr lang="en-US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1417638"/>
            <a:ext cx="7498080" cy="4822333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 smtClean="0"/>
              <a:t>L</a:t>
            </a:r>
            <a:r>
              <a:rPr lang="en-US" dirty="0" smtClean="0"/>
              <a:t>egal segregation </a:t>
            </a:r>
            <a:br>
              <a:rPr lang="en-US" dirty="0" smtClean="0"/>
            </a:br>
            <a:r>
              <a:rPr lang="en-US" dirty="0" smtClean="0"/>
              <a:t>of public schools </a:t>
            </a:r>
            <a:br>
              <a:rPr lang="en-US" dirty="0" smtClean="0"/>
            </a:br>
            <a:r>
              <a:rPr lang="en-US" dirty="0" smtClean="0"/>
              <a:t>by race banned </a:t>
            </a:r>
            <a:br>
              <a:rPr lang="en-US" dirty="0" smtClean="0"/>
            </a:br>
            <a:r>
              <a:rPr lang="en-US" dirty="0" smtClean="0"/>
              <a:t>nationwide in 1954 — separate, </a:t>
            </a:r>
            <a:r>
              <a:rPr lang="en-US" i="1" dirty="0" smtClean="0"/>
              <a:t>not </a:t>
            </a:r>
            <a:r>
              <a:rPr lang="en-US" dirty="0" smtClean="0"/>
              <a:t>equal</a:t>
            </a:r>
            <a:endParaRPr lang="en-US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dirty="0" smtClean="0"/>
              <a:t>Unequal educational opportunities still exist for a variety of reasons</a:t>
            </a:r>
          </a:p>
        </p:txBody>
      </p:sp>
      <p:pic>
        <p:nvPicPr>
          <p:cNvPr id="4" name="Picture 3" descr="loc_brown_v_boe_br0055p1s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488" y="1431881"/>
            <a:ext cx="4140200" cy="2282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r>
              <a:rPr lang="en-US" i="1" dirty="0" smtClean="0"/>
              <a:t>De Facto</a:t>
            </a:r>
            <a:r>
              <a:rPr lang="en-US" dirty="0" smtClean="0"/>
              <a:t> Segregation</a:t>
            </a:r>
            <a:endParaRPr lang="en-US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1299100"/>
            <a:ext cx="7708392" cy="4822333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 smtClean="0"/>
              <a:t>Federal policies that expanded suburbs </a:t>
            </a:r>
            <a:br>
              <a:rPr lang="en-US" dirty="0" smtClean="0"/>
            </a:br>
            <a:r>
              <a:rPr lang="en-US" dirty="0" smtClean="0"/>
              <a:t>and facilitated “white flight” and job loss: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Mortgage assistance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Investment depreciation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Highway construction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Public housing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Urban renewal</a:t>
            </a:r>
          </a:p>
          <a:p>
            <a:pPr lvl="1">
              <a:lnSpc>
                <a:spcPct val="150000"/>
              </a:lnSpc>
              <a:buNone/>
            </a:pPr>
            <a:endParaRPr lang="en-US" dirty="0" smtClean="0"/>
          </a:p>
        </p:txBody>
      </p:sp>
      <p:pic>
        <p:nvPicPr>
          <p:cNvPr id="4" name="Picture 3" descr="road-construction-nu3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267" y="4241396"/>
            <a:ext cx="3379892" cy="2213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r>
              <a:rPr lang="en-US" dirty="0" smtClean="0"/>
              <a:t>Disguised Segregation</a:t>
            </a:r>
            <a:endParaRPr lang="en-US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1417638"/>
            <a:ext cx="7708392" cy="4822333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 smtClean="0"/>
              <a:t>Subtle school segregation can still exist: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Shifting school catchment areas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Building new schools in white/upper-class </a:t>
            </a:r>
            <a:br>
              <a:rPr lang="en-US" dirty="0" smtClean="0"/>
            </a:br>
            <a:r>
              <a:rPr lang="en-US" dirty="0" smtClean="0"/>
              <a:t>areas</a:t>
            </a:r>
            <a:r>
              <a:rPr lang="en-US" dirty="0" smtClean="0"/>
              <a:t> </a:t>
            </a:r>
            <a:r>
              <a:rPr lang="en-US" dirty="0" smtClean="0"/>
              <a:t>at the expense of existing facilities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Educational tracking </a:t>
            </a:r>
            <a:r>
              <a:rPr lang="en-US" dirty="0" smtClean="0"/>
              <a:t>of </a:t>
            </a:r>
            <a:r>
              <a:rPr lang="en-US" dirty="0" smtClean="0"/>
              <a:t>students</a:t>
            </a:r>
          </a:p>
          <a:p>
            <a:pPr lvl="1">
              <a:lnSpc>
                <a:spcPct val="150000"/>
              </a:lnSpc>
              <a:buNone/>
            </a:pPr>
            <a:endParaRPr lang="en-US" dirty="0" smtClean="0"/>
          </a:p>
        </p:txBody>
      </p:sp>
      <p:pic>
        <p:nvPicPr>
          <p:cNvPr id="5" name="Picture 4" descr="peabody_school_bus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067" y="5030382"/>
            <a:ext cx="2092621" cy="1328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r>
              <a:rPr lang="en-US" dirty="0" smtClean="0"/>
              <a:t>Cambridge, </a:t>
            </a:r>
            <a:br>
              <a:rPr lang="en-US" dirty="0" smtClean="0"/>
            </a:br>
            <a:r>
              <a:rPr lang="en-US" dirty="0" smtClean="0"/>
              <a:t>Massachusetts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35608" y="1536176"/>
            <a:ext cx="7498080" cy="4822333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 smtClean="0"/>
              <a:t>A progressive city </a:t>
            </a:r>
            <a:br>
              <a:rPr lang="en-US" dirty="0" smtClean="0"/>
            </a:br>
            <a:r>
              <a:rPr lang="en-US" dirty="0" smtClean="0"/>
              <a:t>of 110,000 people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Black and Hispanic</a:t>
            </a:r>
            <a:br>
              <a:rPr lang="en-US" dirty="0" smtClean="0"/>
            </a:br>
            <a:r>
              <a:rPr lang="en-US" dirty="0" smtClean="0"/>
              <a:t>populations substantially </a:t>
            </a:r>
            <a:br>
              <a:rPr lang="en-US" dirty="0" smtClean="0"/>
            </a:br>
            <a:r>
              <a:rPr lang="en-US" dirty="0" smtClean="0"/>
              <a:t>increased in the late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dirty="0" smtClean="0"/>
              <a:t>1965: Schools already </a:t>
            </a:r>
            <a:r>
              <a:rPr lang="en-US" i="1" dirty="0" smtClean="0"/>
              <a:t>racially imbalanced</a:t>
            </a:r>
            <a:endParaRPr lang="en-US" dirty="0" smtClean="0"/>
          </a:p>
        </p:txBody>
      </p:sp>
      <p:pic>
        <p:nvPicPr>
          <p:cNvPr id="4" name="Picture 3" descr="Cambridge Surrounding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733" y="274638"/>
            <a:ext cx="3785955" cy="315237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77000" y="3580726"/>
          <a:ext cx="2456688" cy="1173480"/>
        </p:xfrm>
        <a:graphic>
          <a:graphicData uri="http://schemas.openxmlformats.org/drawingml/2006/table">
            <a:tbl>
              <a:tblPr/>
              <a:tblGrid>
                <a:gridCol w="1109950"/>
                <a:gridCol w="1346738"/>
              </a:tblGrid>
              <a:tr h="165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latin typeface="Gill Sans MT"/>
                        </a:rPr>
                        <a:t>Year </a:t>
                      </a:r>
                      <a:endParaRPr lang="en-US" sz="1200" b="1" i="0" u="none" strike="noStrike" dirty="0">
                        <a:latin typeface="Gill Sans M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latin typeface="Gill Sans MT"/>
                        </a:rPr>
                        <a:t>Black Population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Gill Sans MT"/>
                        </a:rPr>
                        <a:t>1940 </a:t>
                      </a:r>
                      <a:endParaRPr lang="en-US" sz="1200" b="0" i="0" u="none" strike="noStrike" dirty="0">
                        <a:latin typeface="Gill Sans M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Gill Sans MT"/>
                        </a:rPr>
                        <a:t>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Gill Sans MT"/>
                        </a:rPr>
                        <a:t>1960 </a:t>
                      </a:r>
                      <a:endParaRPr lang="en-US" sz="1200" b="0" i="0" u="none" strike="noStrike" dirty="0">
                        <a:latin typeface="Gill Sans M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Gill Sans MT"/>
                        </a:rPr>
                        <a:t>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Gill Sans MT"/>
                        </a:rPr>
                        <a:t>1970 </a:t>
                      </a:r>
                      <a:endParaRPr lang="en-US" sz="1200" b="0" i="0" u="none" strike="noStrike" dirty="0">
                        <a:latin typeface="Gill Sans M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latin typeface="Gill Sans MT"/>
                        </a:rPr>
                        <a:t>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Gill Sans MT"/>
                        </a:rPr>
                        <a:t>1980 </a:t>
                      </a:r>
                      <a:endParaRPr lang="en-US" sz="1200" b="0" i="0" u="none" strike="noStrike" dirty="0">
                        <a:latin typeface="Gill Sans M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Gill Sans MT"/>
                        </a:rPr>
                        <a:t>11</a:t>
                      </a:r>
                      <a:r>
                        <a:rPr lang="en-US" sz="1200" b="0" i="0" u="none" strike="noStrike" dirty="0" smtClean="0">
                          <a:latin typeface="Gill Sans MT"/>
                        </a:rPr>
                        <a:t>% </a:t>
                      </a:r>
                      <a:endParaRPr lang="en-US" sz="1200" b="0" i="0" u="none" strike="noStrike" dirty="0">
                        <a:latin typeface="Gill Sans M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Gill Sans MT"/>
                        </a:rPr>
                        <a:t>2000 </a:t>
                      </a:r>
                      <a:endParaRPr lang="en-US" sz="1200" b="0" i="0" u="none" strike="noStrike" dirty="0">
                        <a:latin typeface="Gill Sans M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Gill Sans MT"/>
                        </a:rPr>
                        <a:t>12%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7172" y="5490653"/>
            <a:ext cx="1564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Cambridge Public Library</a:t>
            </a:r>
            <a:endParaRPr lang="en-US" sz="1000" dirty="0"/>
          </a:p>
        </p:txBody>
      </p:sp>
      <p:pic>
        <p:nvPicPr>
          <p:cNvPr id="11" name="Picture 10" descr="Cambridge Public Library.jp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0" y="3939426"/>
            <a:ext cx="1658338" cy="1435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5268</TotalTime>
  <Words>638</Words>
  <Application>Microsoft Macintosh PowerPoint</Application>
  <PresentationFormat>On-screen Show (4:3)</PresentationFormat>
  <Paragraphs>193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Solstice</vt:lpstr>
      <vt:lpstr>Cities, Schools, and Space</vt:lpstr>
      <vt:lpstr>Many Research Methodologies</vt:lpstr>
      <vt:lpstr>Slide 3</vt:lpstr>
      <vt:lpstr>Slide 4</vt:lpstr>
      <vt:lpstr>In America, a child’s address,  more than any other factor, often determines  what kind of public education  he or she will receive.</vt:lpstr>
      <vt:lpstr>De Jure Segregation</vt:lpstr>
      <vt:lpstr>De Facto Segregation</vt:lpstr>
      <vt:lpstr>Disguised Segregation</vt:lpstr>
      <vt:lpstr>Cambridge,  Massachusetts</vt:lpstr>
      <vt:lpstr>Learning GIS: Basic Skills</vt:lpstr>
      <vt:lpstr>Creating GIS Data from Text</vt:lpstr>
      <vt:lpstr>Georeferencing Historical Maps</vt:lpstr>
      <vt:lpstr>Extracting Map Features</vt:lpstr>
      <vt:lpstr>Slide 14</vt:lpstr>
      <vt:lpstr>What Influences Urban Renewal?</vt:lpstr>
      <vt:lpstr>Possible Inputs to Urban Renewal</vt:lpstr>
      <vt:lpstr>Geostatistical Analysis</vt:lpstr>
      <vt:lpstr>What Influenced School Building?</vt:lpstr>
      <vt:lpstr>What Influenced School Building?</vt:lpstr>
      <vt:lpstr>Thanks!</vt:lpstr>
    </vt:vector>
  </TitlesOfParts>
  <Manager/>
  <Company>Amherst College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Cities, Schools, and Space</dc:title>
  <dc:subject/>
  <dc:creator>Andy Anderson &amp; Hilary Moss</dc:creator>
  <cp:keywords>collaborative research, community engagement, gis, history</cp:keywords>
  <dc:description>A presentation at the conference “Liberal Arts Education, Collaborative Research, and the Humanities” at Swarthmore College on 4/8/2011, about our research seminar designed to expose students to a range of methodologies, including archival analysis, oral </dc:description>
  <cp:lastModifiedBy>Andy Anderson</cp:lastModifiedBy>
  <cp:revision>313</cp:revision>
  <cp:lastPrinted>2011-04-12T04:19:34Z</cp:lastPrinted>
  <dcterms:created xsi:type="dcterms:W3CDTF">2011-05-16T21:33:02Z</dcterms:created>
  <dcterms:modified xsi:type="dcterms:W3CDTF">2011-05-17T16:02:04Z</dcterms:modified>
  <cp:category/>
</cp:coreProperties>
</file>