
<file path=[Content_Types].xml><?xml version="1.0" encoding="utf-8"?>
<Types xmlns="http://schemas.openxmlformats.org/package/2006/content-types"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9B3BF-9B97-5A45-B27D-6E54EC23C966}" type="datetimeFigureOut">
              <a:rPr lang="en-US" smtClean="0"/>
              <a:t>9/30/09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D528A-F57E-E641-A7EE-A29ADBBCA0E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Eric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II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advice for The U.S. Forest Service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Critique of pro assisted migration</a:t>
            </a:r>
          </a:p>
          <a:p>
            <a:pPr marL="800100" lvl="1" indent="-342900">
              <a:spcBef>
                <a:spcPct val="20000"/>
              </a:spcBef>
              <a:buClr>
                <a:schemeClr val="bg2"/>
              </a:buClr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Policy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Climate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Ecology/Biology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528A-F57E-E641-A7EE-A29ADBBCA0EB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 algn="ctr">
              <a:buFont typeface="+mj-lt"/>
              <a:buNone/>
            </a:pPr>
            <a:r>
              <a:rPr lang="en-US" dirty="0" smtClean="0">
                <a:latin typeface="Calibri" charset="0"/>
              </a:rPr>
              <a:t>(Carmella)</a:t>
            </a:r>
          </a:p>
          <a:p>
            <a:pPr marL="228600" lvl="0" indent="-228600">
              <a:buFont typeface="+mj-lt"/>
              <a:buAutoNum type="arabicParenR"/>
            </a:pPr>
            <a:r>
              <a:rPr lang="en-US" dirty="0" smtClean="0">
                <a:latin typeface="Calibri" charset="0"/>
              </a:rPr>
              <a:t>Need to develop a deeper understanding of the ecological dynamics that are at play here and which would therefore be disturbed by this introduction.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latin typeface="Calibri" charset="0"/>
              </a:rPr>
              <a:t>		-Historical records should be consulted, a baseline for the forest community should be developed, and a target should be set. This would minimize or control the loss of native species. 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latin typeface="Calibri" charset="0"/>
              </a:rPr>
              <a:t>2)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No assurance that this species will not become invasive into the new habitat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latin typeface="Calibri" charset="0"/>
              </a:rPr>
              <a:t>		-No way</a:t>
            </a:r>
            <a:r>
              <a:rPr lang="en-US" baseline="0" dirty="0" smtClean="0">
                <a:latin typeface="Calibri" charset="0"/>
              </a:rPr>
              <a:t> to</a:t>
            </a:r>
            <a:r>
              <a:rPr lang="en-US" dirty="0" smtClean="0">
                <a:latin typeface="Calibri" charset="0"/>
              </a:rPr>
              <a:t> recognize an invasion threat?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latin typeface="Calibri" charset="0"/>
              </a:rPr>
              <a:t>		-Invasive species may not be detected for many years – there can be a lag of several decades between introduction and population explosion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>
              <a:latin typeface="Calibri" charset="0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>
              <a:latin typeface="Calibri" charset="0"/>
            </a:endParaRPr>
          </a:p>
          <a:p>
            <a:pPr marL="228600" lvl="0" indent="-228600">
              <a:buFont typeface="+mj-lt"/>
              <a:buNone/>
            </a:pPr>
            <a:endParaRPr lang="en-US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528A-F57E-E641-A7EE-A29ADBBCA0EB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>
                <a:latin typeface="Calibri" charset="0"/>
              </a:rPr>
              <a:t>(Carmella) Efforts can and should be made to preserve isolated populations and design landscapes which facilitate the natural spread of the species</a:t>
            </a:r>
          </a:p>
          <a:p>
            <a:pPr marL="228600" indent="-228600">
              <a:buAutoNum type="arabicParenR"/>
            </a:pPr>
            <a:r>
              <a:rPr lang="en-US" dirty="0" smtClean="0"/>
              <a:t>(Carmella) We do not know if the fungus or climate change actually</a:t>
            </a:r>
            <a:r>
              <a:rPr lang="en-US" baseline="0" dirty="0" smtClean="0"/>
              <a:t> effect the species (lack of empirical data)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(Eric) There is no immediate threat of extinction (scientists speculate the species will be around for 50-100 years)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>
                <a:latin typeface="Calibri" charset="0"/>
              </a:rPr>
              <a:t>(</a:t>
            </a:r>
            <a:r>
              <a:rPr lang="en-US" dirty="0" err="1" smtClean="0">
                <a:latin typeface="Calibri" charset="0"/>
              </a:rPr>
              <a:t>Eric)The</a:t>
            </a:r>
            <a:r>
              <a:rPr lang="en-US" dirty="0" smtClean="0">
                <a:latin typeface="Calibri" charset="0"/>
              </a:rPr>
              <a:t> health of the recipient ecosystem is arguably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more important/valuable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(intrinsically and extrinsically) that that of one individual species.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528A-F57E-E641-A7EE-A29ADBBCA0EB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(Carmella)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528A-F57E-E641-A7EE-A29ADBBCA0EB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(Eric)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528A-F57E-E641-A7EE-A29ADBBCA0EB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(Carmella)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528A-F57E-E641-A7EE-A29ADBBCA0EB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algn="ctr">
              <a:buNone/>
            </a:pPr>
            <a:r>
              <a:rPr lang="en-US" baseline="0" dirty="0" smtClean="0"/>
              <a:t>(Eric)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It is thought that a tree fungus is responsible for the species’ dwindling numbers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 The trees may be better adapt to the cooler climate of the northern east coast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 slow growth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528A-F57E-E641-A7EE-A29ADBBCA0EB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(Eric)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528A-F57E-E641-A7EE-A29ADBBCA0EB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algn="ctr">
              <a:buFont typeface="+mj-lt"/>
              <a:buNone/>
            </a:pPr>
            <a:r>
              <a:rPr lang="en-US" dirty="0" smtClean="0">
                <a:latin typeface="Calibri" charset="0"/>
              </a:rPr>
              <a:t>(Carmella)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Calibri" charset="0"/>
              </a:rPr>
              <a:t>Assisted migration has not been thoroughly implemented as of yet.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Calibri" charset="0"/>
              </a:rPr>
              <a:t> There is a lack of policy to regulate the introduction of new species into an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Calibri" charset="0"/>
              </a:rPr>
              <a:t> Must develop a criteria to justify future migrations and guidelines for appropriate assisted migration in order for this procedure to be successful in terms of biological diversity.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>
                <a:latin typeface="Calibri" charset="0"/>
              </a:rPr>
              <a:t>Necessary to implement extensive control assurances and monitoring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528A-F57E-E641-A7EE-A29ADBBCA0EB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algn="ctr">
              <a:buNone/>
            </a:pPr>
            <a:r>
              <a:rPr lang="en-US" dirty="0" smtClean="0"/>
              <a:t>(Carmella)</a:t>
            </a:r>
          </a:p>
          <a:p>
            <a:pPr marL="228600" indent="-228600">
              <a:buAutoNum type="arabicParenR"/>
            </a:pPr>
            <a:r>
              <a:rPr lang="en-US" dirty="0" smtClean="0"/>
              <a:t>No empirical data to determine to what extent distribution is limited, questions the ideology behind assisted migration</a:t>
            </a:r>
          </a:p>
          <a:p>
            <a:pPr marL="228600" indent="-228600">
              <a:buAutoNum type="arabicParenR"/>
            </a:pPr>
            <a:r>
              <a:rPr lang="en-US" dirty="0" smtClean="0">
                <a:latin typeface="Calibri" charset="0"/>
              </a:rPr>
              <a:t>Impossible to accurately predict regional climate changes.</a:t>
            </a:r>
          </a:p>
          <a:p>
            <a:pPr marL="228600" indent="-228600">
              <a:buAutoNum type="arabicParenR"/>
            </a:pPr>
            <a:r>
              <a:rPr lang="en-US" dirty="0" smtClean="0">
                <a:latin typeface="Calibri" charset="0"/>
              </a:rPr>
              <a:t>Even optimistic estimates of natural movement may be insufficient for species to keep up with the climate.</a:t>
            </a:r>
          </a:p>
          <a:p>
            <a:pPr marL="228600" indent="-228600">
              <a:buAutoNum type="arabicParenR"/>
            </a:pPr>
            <a:r>
              <a:rPr lang="en-US" dirty="0" smtClean="0">
                <a:latin typeface="Calibri" charset="0"/>
              </a:rPr>
              <a:t>Other factors should be taken into account, not just cool climate</a:t>
            </a:r>
            <a:r>
              <a:rPr lang="en-US" baseline="0" dirty="0" smtClean="0">
                <a:latin typeface="Calibri" charset="0"/>
              </a:rPr>
              <a:t> ex. </a:t>
            </a:r>
            <a:r>
              <a:rPr lang="en-US" dirty="0" smtClean="0">
                <a:latin typeface="Calibri" charset="0"/>
              </a:rPr>
              <a:t>(environmental, soil systems, disturbance regimes)</a:t>
            </a:r>
          </a:p>
          <a:p>
            <a:pPr marL="228600" indent="-228600">
              <a:buAutoNum type="arabicParenR"/>
            </a:pPr>
            <a:endParaRPr lang="en-US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528A-F57E-E641-A7EE-A29ADBBCA0EB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algn="ctr">
              <a:buNone/>
            </a:pPr>
            <a:r>
              <a:rPr lang="en-US" dirty="0" smtClean="0">
                <a:latin typeface="Calibri" charset="0"/>
              </a:rPr>
              <a:t>(Eric)</a:t>
            </a:r>
          </a:p>
          <a:p>
            <a:pPr marL="228600" indent="-228600">
              <a:buAutoNum type="arabicParenR"/>
            </a:pPr>
            <a:r>
              <a:rPr lang="en-US" dirty="0" smtClean="0">
                <a:latin typeface="Calibri" charset="0"/>
              </a:rPr>
              <a:t>Still unsure about the initial culprit of extinction</a:t>
            </a:r>
            <a:endParaRPr lang="en-US" dirty="0" smtClean="0">
              <a:latin typeface="+mn-lt"/>
            </a:endParaRPr>
          </a:p>
          <a:p>
            <a:pPr marL="685800" lvl="1" indent="-228600">
              <a:buNone/>
            </a:pPr>
            <a:r>
              <a:rPr lang="en-US" dirty="0" smtClean="0">
                <a:latin typeface="+mn-lt"/>
              </a:rPr>
              <a:t>-</a:t>
            </a:r>
            <a:r>
              <a:rPr lang="en-US" dirty="0" smtClean="0"/>
              <a:t>Not a good argument: the species is not overly susceptible to to any disease THEREFORE no guarantee that translocation will help</a:t>
            </a:r>
          </a:p>
          <a:p>
            <a:pPr marL="685800" lvl="1" indent="-228600">
              <a:buNone/>
            </a:pPr>
            <a:r>
              <a:rPr lang="en-US" dirty="0" smtClean="0"/>
              <a:t>-</a:t>
            </a:r>
            <a:r>
              <a:rPr lang="en-US" dirty="0" smtClean="0">
                <a:latin typeface="Calibri" charset="0"/>
              </a:rPr>
              <a:t>This disease agent may still exist in new region of migration</a:t>
            </a:r>
            <a:endParaRPr lang="en-US" dirty="0" smtClean="0">
              <a:latin typeface="+mn-lt"/>
            </a:endParaRPr>
          </a:p>
          <a:p>
            <a:pPr marL="228600" lvl="0" indent="-228600">
              <a:buFont typeface="+mj-lt"/>
              <a:buAutoNum type="arabicParenR"/>
            </a:pPr>
            <a:r>
              <a:rPr lang="en-US" dirty="0" smtClean="0">
                <a:latin typeface="Calibri" charset="0"/>
              </a:rPr>
              <a:t>Conservation concerns need to be taken into account for the recipient ecosystem (effects on food web/ competition with local specie/ spread</a:t>
            </a:r>
            <a:r>
              <a:rPr lang="en-US" baseline="0" dirty="0" smtClean="0">
                <a:latin typeface="Calibri" charset="0"/>
              </a:rPr>
              <a:t> of disease etc.)</a:t>
            </a:r>
            <a:endParaRPr lang="en-US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528A-F57E-E641-A7EE-A29ADBBCA0EB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5DC0-82F1-184F-87EA-3AEF22A9277C}" type="datetimeFigureOut">
              <a:rPr lang="en-US" smtClean="0"/>
              <a:t>9/30/09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5DC0-82F1-184F-87EA-3AEF22A9277C}" type="datetimeFigureOut">
              <a:rPr lang="en-US" smtClean="0"/>
              <a:t>9/30/09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2E9D-A2C3-9248-99F6-2E1B79BAC0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5DC0-82F1-184F-87EA-3AEF22A9277C}" type="datetimeFigureOut">
              <a:rPr lang="en-US" smtClean="0"/>
              <a:t>9/30/09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2E9D-A2C3-9248-99F6-2E1B79BAC0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5DC0-82F1-184F-87EA-3AEF22A9277C}" type="datetimeFigureOut">
              <a:rPr lang="en-US" smtClean="0"/>
              <a:t>9/30/09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2E9D-A2C3-9248-99F6-2E1B79BAC0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5DC0-82F1-184F-87EA-3AEF22A9277C}" type="datetimeFigureOut">
              <a:rPr lang="en-US" smtClean="0"/>
              <a:t>9/30/09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2E9D-A2C3-9248-99F6-2E1B79BAC0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5DC0-82F1-184F-87EA-3AEF22A9277C}" type="datetimeFigureOut">
              <a:rPr lang="en-US" smtClean="0"/>
              <a:t>9/30/09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2E9D-A2C3-9248-99F6-2E1B79BAC0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5DC0-82F1-184F-87EA-3AEF22A9277C}" type="datetimeFigureOut">
              <a:rPr lang="en-US" smtClean="0"/>
              <a:t>9/30/09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2E9D-A2C3-9248-99F6-2E1B79BAC0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5DC0-82F1-184F-87EA-3AEF22A9277C}" type="datetimeFigureOut">
              <a:rPr lang="en-US" smtClean="0"/>
              <a:t>9/30/09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2E9D-A2C3-9248-99F6-2E1B79BAC0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5DC0-82F1-184F-87EA-3AEF22A9277C}" type="datetimeFigureOut">
              <a:rPr lang="en-US" smtClean="0"/>
              <a:t>9/30/09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2E9D-A2C3-9248-99F6-2E1B79BAC0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5DC0-82F1-184F-87EA-3AEF22A9277C}" type="datetimeFigureOut">
              <a:rPr lang="en-US" smtClean="0"/>
              <a:t>9/30/09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2E9D-A2C3-9248-99F6-2E1B79BAC0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5DC0-82F1-184F-87EA-3AEF22A9277C}" type="datetimeFigureOut">
              <a:rPr lang="en-US" smtClean="0"/>
              <a:t>9/30/09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2E9D-A2C3-9248-99F6-2E1B79BAC0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5DC0-82F1-184F-87EA-3AEF22A9277C}" type="datetimeFigureOut">
              <a:rPr lang="en-US" smtClean="0"/>
              <a:t>9/30/09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2E9D-A2C3-9248-99F6-2E1B79BAC0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2E9D-A2C3-9248-99F6-2E1B79BAC0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25DC0-82F1-184F-87EA-3AEF22A9277C}" type="datetimeFigureOut">
              <a:rPr lang="en-US" smtClean="0"/>
              <a:t>9/30/09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335" y="660400"/>
            <a:ext cx="7939277" cy="25924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Plant, or Not to Plant?: That is Question: The Assisted Migration of </a:t>
            </a:r>
            <a:r>
              <a:rPr lang="en-US" i="1" dirty="0" smtClean="0"/>
              <a:t>Torreya taxifolia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2072" y="6119794"/>
            <a:ext cx="3697433" cy="542565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Eric Pender &amp; Carmella </a:t>
            </a:r>
            <a:r>
              <a:rPr lang="en-US" sz="1200" dirty="0" err="1" smtClean="0"/>
              <a:t>Guiol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617" y="3810000"/>
            <a:ext cx="3145251" cy="23097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1617" y="5873573"/>
            <a:ext cx="3145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eitantheactor.com/biopics/HamletSkull.jpg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Critique of Assisted </a:t>
            </a:r>
            <a:r>
              <a:rPr lang="en-US" dirty="0"/>
              <a:t>M</a:t>
            </a:r>
            <a:r>
              <a:rPr lang="en-US" dirty="0" smtClean="0"/>
              <a:t>igration: </a:t>
            </a:r>
            <a:br>
              <a:rPr lang="en-US" dirty="0" smtClean="0"/>
            </a:br>
            <a:r>
              <a:rPr lang="en-US" dirty="0" smtClean="0"/>
              <a:t>Ecology/Biology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Uncertain to the cause of species decline</a:t>
            </a:r>
          </a:p>
          <a:p>
            <a:pPr lvl="1"/>
            <a:r>
              <a:rPr lang="en-US" dirty="0" smtClean="0">
                <a:latin typeface="Calibri" charset="0"/>
              </a:rPr>
              <a:t>Disease/global warming?</a:t>
            </a:r>
            <a:endParaRPr lang="en-US" dirty="0" smtClean="0">
              <a:latin typeface="Calibri" charset="0"/>
            </a:endParaRPr>
          </a:p>
          <a:p>
            <a:pPr lvl="1"/>
            <a:endParaRPr lang="en-US" dirty="0" smtClean="0">
              <a:latin typeface="Calibri" charset="0"/>
            </a:endParaRPr>
          </a:p>
          <a:p>
            <a:pPr lvl="1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Unintentional Impacts on recipient ecosystem</a:t>
            </a:r>
          </a:p>
          <a:p>
            <a:pPr>
              <a:buNone/>
            </a:pPr>
            <a:endParaRPr lang="en-US" dirty="0" smtClean="0">
              <a:latin typeface="Calibri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91" y="3124628"/>
            <a:ext cx="2568596" cy="2219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8230" y="4974563"/>
            <a:ext cx="155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earthfirst.com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872"/>
            <a:ext cx="7770813" cy="1200329"/>
          </a:xfrm>
        </p:spPr>
        <p:txBody>
          <a:bodyPr>
            <a:spAutoFit/>
          </a:bodyPr>
          <a:lstStyle/>
          <a:p>
            <a:r>
              <a:rPr lang="en-US" sz="3600" dirty="0" smtClean="0"/>
              <a:t>Critique of Assisted Migration: </a:t>
            </a:r>
            <a:br>
              <a:rPr lang="en-US" sz="3600" dirty="0" smtClean="0"/>
            </a:br>
            <a:r>
              <a:rPr lang="en-US" sz="3600" dirty="0" smtClean="0"/>
              <a:t>Ecology/Biology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2209801"/>
            <a:ext cx="7770813" cy="331997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Extensive data is necessary (costly)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Possibility of becoming invasive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104" y="2406015"/>
            <a:ext cx="1422400" cy="1574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104" y="4250449"/>
            <a:ext cx="1651000" cy="1016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74466" y="5020227"/>
            <a:ext cx="1377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boxcarmarketing.com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5866" y="3734594"/>
            <a:ext cx="1149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/>
                </a:solidFill>
              </a:rPr>
              <a:t>boxcar</a:t>
            </a:r>
            <a:r>
              <a:rPr lang="en-US" sz="1000" dirty="0" err="1" smtClean="0"/>
              <a:t>nv.blm.gov</a:t>
            </a:r>
            <a:endParaRPr lang="en-US" sz="1000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236"/>
            <a:ext cx="8229600" cy="2894955"/>
          </a:xfrm>
        </p:spPr>
        <p:txBody>
          <a:bodyPr anchor="t">
            <a:normAutofit lnSpcReduction="10000"/>
          </a:bodyPr>
          <a:lstStyle/>
          <a:p>
            <a:pPr>
              <a:buNone/>
            </a:pPr>
            <a:r>
              <a:rPr lang="en-US" dirty="0">
                <a:latin typeface="Calibri" charset="0"/>
              </a:rPr>
              <a:t>A</a:t>
            </a:r>
            <a:r>
              <a:rPr lang="en-US" dirty="0" smtClean="0">
                <a:latin typeface="Calibri" charset="0"/>
              </a:rPr>
              <a:t>ssisted migration is not the answer!</a:t>
            </a:r>
          </a:p>
          <a:p>
            <a:r>
              <a:rPr lang="en-US" dirty="0" smtClean="0">
                <a:latin typeface="Calibri" charset="0"/>
              </a:rPr>
              <a:t>Alternative route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 drivers of </a:t>
            </a:r>
            <a:r>
              <a:rPr lang="en-US" i="1" dirty="0" smtClean="0"/>
              <a:t>Torreya taxifolia </a:t>
            </a:r>
            <a:r>
              <a:rPr lang="en-US" dirty="0" smtClean="0">
                <a:latin typeface="Calibri" charset="0"/>
              </a:rPr>
              <a:t>extinction are speculative</a:t>
            </a:r>
          </a:p>
          <a:p>
            <a:r>
              <a:rPr lang="en-US" dirty="0" smtClean="0">
                <a:latin typeface="Calibri" charset="0"/>
              </a:rPr>
              <a:t>The potensial costs action &gt; cost of inaction</a:t>
            </a:r>
          </a:p>
          <a:p>
            <a:r>
              <a:rPr lang="en-US" dirty="0" smtClean="0">
                <a:latin typeface="Calibri" charset="0"/>
              </a:rPr>
              <a:t>Risks for recipient ecosystem are too great</a:t>
            </a:r>
          </a:p>
          <a:p>
            <a:pPr algn="ctr">
              <a:buNone/>
            </a:pPr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312593"/>
            <a:ext cx="8229600" cy="198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you willing to gamble the health of the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ecosystems in North Carolina and Tennessee for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off chance that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Torreya taxifolia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species will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recover?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723" y="22098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0813" cy="1371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6734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Part I</a:t>
            </a:r>
          </a:p>
          <a:p>
            <a:r>
              <a:rPr lang="en-US" dirty="0" smtClean="0"/>
              <a:t>Background of </a:t>
            </a:r>
            <a:r>
              <a:rPr lang="en-US" i="1" dirty="0" smtClean="0"/>
              <a:t>Torreya taxifolia</a:t>
            </a:r>
          </a:p>
          <a:p>
            <a:r>
              <a:rPr lang="en-US" dirty="0" smtClean="0"/>
              <a:t>Issue at hand</a:t>
            </a:r>
          </a:p>
          <a:p>
            <a:r>
              <a:rPr lang="en-US" dirty="0" smtClean="0"/>
              <a:t>Current events</a:t>
            </a:r>
          </a:p>
          <a:p>
            <a:r>
              <a:rPr lang="en-US" dirty="0" smtClean="0"/>
              <a:t>Arguments for assisted migration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19456" y="1600200"/>
            <a:ext cx="37673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9269" y="1600200"/>
            <a:ext cx="37673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II</a:t>
            </a:r>
          </a:p>
          <a:p>
            <a:pPr marL="457200" indent="-457200" defTabSz="914400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Advice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lang="en-US" sz="2400" dirty="0" smtClean="0">
                <a:solidFill>
                  <a:schemeClr val="tx2"/>
                </a:solidFill>
              </a:rPr>
              <a:t>The U.S. Forest Service</a:t>
            </a:r>
            <a:endParaRPr lang="en-US" sz="240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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Critique of Assisted Migration</a:t>
            </a:r>
          </a:p>
          <a:p>
            <a:pPr marL="914400" lvl="1" indent="-457200" defTabSz="914400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Policy</a:t>
            </a:r>
          </a:p>
          <a:p>
            <a:pPr marL="914400" lvl="1" indent="-457200" defTabSz="914400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</a:pPr>
            <a:r>
              <a:rPr lang="en-US" sz="2400" dirty="0" smtClean="0">
                <a:solidFill>
                  <a:schemeClr val="tx2"/>
                </a:solidFill>
              </a:rPr>
              <a:t>Climate</a:t>
            </a:r>
          </a:p>
          <a:p>
            <a:pPr marL="914400" lvl="1" indent="-457200" defTabSz="914400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Ecology/Biology</a:t>
            </a:r>
          </a:p>
          <a:p>
            <a:pPr marL="457200" indent="-457200" defTabSz="914400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</a:pPr>
            <a:r>
              <a:rPr lang="en-US" sz="2400" dirty="0" smtClean="0">
                <a:solidFill>
                  <a:schemeClr val="tx2"/>
                </a:solidFill>
              </a:rPr>
              <a:t>Conclusion</a:t>
            </a: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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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3973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Torreya taxifolia</a:t>
            </a:r>
            <a:r>
              <a:rPr lang="en-US" i="1" dirty="0" smtClean="0"/>
              <a:t>: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ndangered species of the genus Torreya, commonly referred to as the Stinking Cedar</a:t>
            </a:r>
          </a:p>
          <a:p>
            <a:pPr lvl="1"/>
            <a:r>
              <a:rPr lang="en-US" dirty="0" smtClean="0"/>
              <a:t>Endemic species located in northern Florida, and southwestern Georgia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7603" y="2095231"/>
            <a:ext cx="2823664" cy="376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 at hand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U.S. Forest Service is considering a proposal to begin planting Torreya seedlings on federal lands in North Carolina and Tennessee</a:t>
            </a:r>
          </a:p>
          <a:p>
            <a:r>
              <a:rPr lang="en-US" dirty="0" smtClean="0"/>
              <a:t>Should this proposal be realized?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Events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Torreya Guardians have begun planting</a:t>
            </a:r>
            <a:r>
              <a:rPr lang="en-US" dirty="0" smtClean="0"/>
              <a:t> </a:t>
            </a:r>
            <a:r>
              <a:rPr lang="en-US" i="1" dirty="0" smtClean="0"/>
              <a:t>Torreya taxifolia </a:t>
            </a:r>
            <a:r>
              <a:rPr lang="en-US" dirty="0" smtClean="0"/>
              <a:t>in forests of Georgia and North Carolina </a:t>
            </a:r>
          </a:p>
          <a:p>
            <a:r>
              <a:rPr lang="en-US" dirty="0" smtClean="0"/>
              <a:t>Why? In attempts to restore the population of this endangered species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22810" y="3329275"/>
            <a:ext cx="2405147" cy="416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4803"/>
            <a:ext cx="7770813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Arguments for Assisted </a:t>
            </a:r>
            <a:r>
              <a:rPr lang="en-US" dirty="0"/>
              <a:t>M</a:t>
            </a:r>
            <a:r>
              <a:rPr lang="en-US" dirty="0" smtClean="0"/>
              <a:t>igration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assisted migration a good idea for </a:t>
            </a:r>
            <a:r>
              <a:rPr lang="en-US" i="1" dirty="0" smtClean="0"/>
              <a:t>Torreya taxifolia </a:t>
            </a:r>
            <a:r>
              <a:rPr lang="en-US" dirty="0" smtClean="0"/>
              <a:t>(specifically):</a:t>
            </a:r>
          </a:p>
          <a:p>
            <a:pPr lvl="1"/>
            <a:r>
              <a:rPr lang="en-US" dirty="0" smtClean="0"/>
              <a:t>Escape the tree fungus present in Florida</a:t>
            </a:r>
          </a:p>
          <a:p>
            <a:pPr lvl="1"/>
            <a:r>
              <a:rPr lang="en-US" dirty="0" smtClean="0"/>
              <a:t>Expand the distribution of the tree North, as it is currently confined to Florida</a:t>
            </a:r>
          </a:p>
          <a:p>
            <a:pPr lvl="1"/>
            <a:r>
              <a:rPr lang="en-US" dirty="0" smtClean="0"/>
              <a:t>The current threat of extinction due to global warming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Torreya taxifolia </a:t>
            </a:r>
            <a:r>
              <a:rPr lang="en-US" dirty="0" smtClean="0"/>
              <a:t>has low chance of becoming an invasive species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 II: Advice </a:t>
            </a:r>
            <a:r>
              <a:rPr lang="en-US" dirty="0"/>
              <a:t>for The U.S. Forest </a:t>
            </a:r>
            <a:r>
              <a:rPr lang="en-US" dirty="0" smtClean="0"/>
              <a:t>Service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78930" cy="23260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Avoid assisted migration!</a:t>
            </a:r>
          </a:p>
          <a:p>
            <a:pPr lvl="1"/>
            <a:r>
              <a:rPr lang="en-US" dirty="0" smtClean="0"/>
              <a:t>Do not begin planting Torreya seedlings on federal lands in North Carolina and Tennessee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181" y="3657973"/>
            <a:ext cx="2796725" cy="2983173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Critique of Assisted </a:t>
            </a:r>
            <a:r>
              <a:rPr lang="en-US" dirty="0"/>
              <a:t>M</a:t>
            </a:r>
            <a:r>
              <a:rPr lang="en-US" dirty="0" smtClean="0"/>
              <a:t>igration: Policy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92454"/>
            <a:ext cx="7770813" cy="36576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Implementation</a:t>
            </a:r>
            <a:endParaRPr lang="en-US" dirty="0" smtClean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Lack of regulation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The need to develop a criteria to measure success of future migrations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No extensive control assurances </a:t>
            </a:r>
            <a:r>
              <a:rPr lang="en-US" dirty="0" smtClean="0">
                <a:latin typeface="Calibri" charset="0"/>
              </a:rPr>
              <a:t>or</a:t>
            </a:r>
            <a:r>
              <a:rPr lang="en-US" dirty="0" smtClean="0">
                <a:latin typeface="Calibri" charset="0"/>
              </a:rPr>
              <a:t> monitoring systems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 Sets a risky precedent for other species possibly in need of assisted migration.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536" y="1438836"/>
            <a:ext cx="2410404" cy="171406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Critique of Assisted </a:t>
            </a:r>
            <a:r>
              <a:rPr lang="en-US" dirty="0"/>
              <a:t>M</a:t>
            </a:r>
            <a:r>
              <a:rPr lang="en-US" dirty="0" smtClean="0"/>
              <a:t>igration: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Based on unproven assumption about the species range &amp; climate change</a:t>
            </a:r>
            <a:endParaRPr lang="en-US" dirty="0" smtClean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How can one predict regional climate changes?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What if species still die out?</a:t>
            </a:r>
            <a:endParaRPr lang="en-US" dirty="0" smtClean="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Other possible environmental limiting factors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23" y="2973994"/>
            <a:ext cx="1320800" cy="1905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237</TotalTime>
  <Words>976</Words>
  <Application>Microsoft Macintosh PowerPoint</Application>
  <PresentationFormat>On-screen Show (4:3)</PresentationFormat>
  <Paragraphs>132</Paragraphs>
  <Slides>13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Folio</vt:lpstr>
      <vt:lpstr>To Plant, or Not to Plant?: That is Question: The Assisted Migration of Torreya taxifolia </vt:lpstr>
      <vt:lpstr>Outline</vt:lpstr>
      <vt:lpstr>Background  </vt:lpstr>
      <vt:lpstr>Issue at hand </vt:lpstr>
      <vt:lpstr>Current Events </vt:lpstr>
      <vt:lpstr>Arguments for Assisted Migration </vt:lpstr>
      <vt:lpstr> Part II: Advice for The U.S. Forest Service </vt:lpstr>
      <vt:lpstr> Critique of Assisted Migration: Policy </vt:lpstr>
      <vt:lpstr>Critique of Assisted Migration: Climate</vt:lpstr>
      <vt:lpstr>Critique of Assisted Migration:  Ecology/Biology</vt:lpstr>
      <vt:lpstr>Critique of Assisted Migration:  Ecology/Biology</vt:lpstr>
      <vt:lpstr>Conclusion</vt:lpstr>
      <vt:lpstr>Thank You</vt:lpstr>
    </vt:vector>
  </TitlesOfParts>
  <Company>Amherst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Pender</dc:creator>
  <cp:lastModifiedBy>Eric Pender</cp:lastModifiedBy>
  <cp:revision>5</cp:revision>
  <dcterms:created xsi:type="dcterms:W3CDTF">2009-09-30T12:42:59Z</dcterms:created>
  <dcterms:modified xsi:type="dcterms:W3CDTF">2009-09-30T16:40:37Z</dcterms:modified>
</cp:coreProperties>
</file>