
<file path=[Content_Types].xml><?xml version="1.0" encoding="utf-8"?>
<Types xmlns="http://schemas.openxmlformats.org/package/2006/content-types">
  <Override PartName="/ppt/slides/slide18.xml" ContentType="application/vnd.openxmlformats-officedocument.presentationml.slide+xml"/>
  <Override PartName="/ppt/notesSlides/notesSlide4.xml" ContentType="application/vnd.openxmlformats-officedocument.presentationml.notesSlide+xml"/>
  <Override PartName="/ppt/slides/slide9.xml" ContentType="application/vnd.openxmlformats-officedocument.presentationml.slide+xml"/>
  <Override PartName="/ppt/slides/slide14.xml" ContentType="application/vnd.openxmlformats-officedocument.presentationml.slide+xml"/>
  <Override PartName="/ppt/slideLayouts/slideLayout9.xml" ContentType="application/vnd.openxmlformats-officedocument.presentationml.slideLayout+xml"/>
  <Override PartName="/ppt/slideLayouts/slideLayout11.xml" ContentType="application/vnd.openxmlformats-officedocument.presentationml.slideLayout+xml"/>
  <Override PartName="/ppt/slides/slide5.xml" ContentType="application/vnd.openxmlformats-officedocument.presentationml.slide+xml"/>
  <Override PartName="/ppt/notesSlides/notesSlide9.xml" ContentType="application/vnd.openxmlformats-officedocument.presentationml.notesSlide+xml"/>
  <Override PartName="/ppt/notesSlides/notesSlide16.xml" ContentType="application/vnd.openxmlformats-officedocument.presentationml.notesSlide+xml"/>
  <Default Extension="rels" ContentType="application/vnd.openxmlformats-package.relationships+xml"/>
  <Default Extension="jpeg" ContentType="image/jpeg"/>
  <Override PartName="/ppt/slides/slide10.xml" ContentType="application/vnd.openxmlformats-officedocument.presentationml.slide+xml"/>
  <Override PartName="/ppt/notesMasters/notesMaster1.xml" ContentType="application/vnd.openxmlformats-officedocument.presentationml.notesMaster+xml"/>
  <Override PartName="/ppt/slides/slide1.xml" ContentType="application/vnd.openxmlformats-officedocument.presentationml.slide+xml"/>
  <Override PartName="/ppt/slides/slide26.xml" ContentType="application/vnd.openxmlformats-officedocument.presentationml.slide+xml"/>
  <Override PartName="/ppt/slideLayouts/slideLayout5.xml" ContentType="application/vnd.openxmlformats-officedocument.presentationml.slideLayout+xml"/>
  <Override PartName="/ppt/notesSlides/notesSlide12.xml" ContentType="application/vnd.openxmlformats-officedocument.presentationml.notesSlide+xml"/>
  <Override PartName="/ppt/theme/theme2.xml" ContentType="application/vnd.openxmlformats-officedocument.theme+xml"/>
  <Override PartName="/ppt/slideLayouts/slideLayout1.xml" ContentType="application/vnd.openxmlformats-officedocument.presentationml.slideLayout+xml"/>
  <Override PartName="/docProps/app.xml" ContentType="application/vnd.openxmlformats-officedocument.extended-properties+xml"/>
  <Override PartName="/ppt/slides/slide22.xml" ContentType="application/vnd.openxmlformats-officedocument.presentationml.slide+xml"/>
  <Default Extension="xml" ContentType="application/xml"/>
  <Override PartName="/ppt/slides/slide19.xml" ContentType="application/vnd.openxmlformats-officedocument.presentationml.slide+xml"/>
  <Override PartName="/ppt/notesSlides/notesSlide5.xml" ContentType="application/vnd.openxmlformats-officedocument.presentationml.notesSlide+xml"/>
  <Override PartName="/ppt/tableStyles.xml" ContentType="application/vnd.openxmlformats-officedocument.presentationml.tableStyles+xml"/>
  <Override PartName="/ppt/notesSlides/notesSlide20.xml" ContentType="application/vnd.openxmlformats-officedocument.presentationml.notesSlide+xml"/>
  <Override PartName="/ppt/slides/slide15.xml" ContentType="application/vnd.openxmlformats-officedocument.presentationml.slide+xml"/>
  <Override PartName="/ppt/slideLayouts/slideLayout12.xml" ContentType="application/vnd.openxmlformats-officedocument.presentationml.slideLayout+xml"/>
  <Override PartName="/ppt/notesSlides/notesSlide1.xml" ContentType="application/vnd.openxmlformats-officedocument.presentationml.notesSlide+xml"/>
  <Override PartName="/ppt/slides/slide6.xml" ContentType="application/vnd.openxmlformats-officedocument.presentationml.slide+xml"/>
  <Override PartName="/ppt/notesSlides/notesSlide17.xml" ContentType="application/vnd.openxmlformats-officedocument.presentationml.notesSlide+xml"/>
  <Override PartName="/docProps/core.xml" ContentType="application/vnd.openxmlformats-package.core-properties+xml"/>
  <Override PartName="/ppt/slides/slide11.xml" ContentType="application/vnd.openxmlformats-officedocument.presentationml.slide+xml"/>
  <Override PartName="/ppt/slideLayouts/slideLayout6.xml" ContentType="application/vnd.openxmlformats-officedocument.presentationml.slideLayout+xml"/>
  <Override PartName="/ppt/notesSlides/notesSlide13.xml" ContentType="application/vnd.openxmlformats-officedocument.presentationml.notesSlide+xml"/>
  <Override PartName="/ppt/slides/slide27.xml" ContentType="application/vnd.openxmlformats-officedocument.presentationml.slide+xml"/>
  <Override PartName="/ppt/slides/slide2.xml" ContentType="application/vnd.openxmlformats-officedocument.presentationml.slide+xml"/>
  <Default Extension="png" ContentType="image/png"/>
  <Override PartName="/ppt/slideLayouts/slideLayout2.xml" ContentType="application/vnd.openxmlformats-officedocument.presentationml.slideLayout+xml"/>
  <Override PartName="/ppt/slides/slide23.xml" ContentType="application/vnd.openxmlformats-officedocument.presentationml.slide+xml"/>
  <Override PartName="/ppt/notesSlides/notesSlide6.xml" ContentType="application/vnd.openxmlformats-officedocument.presentationml.notesSlide+xml"/>
  <Override PartName="/ppt/notesSlides/notesSlide21.xml" ContentType="application/vnd.openxmlformats-officedocument.presentationml.notesSlide+xml"/>
  <Default Extension="gif" ContentType="image/gif"/>
  <Override PartName="/ppt/slides/slide16.xml" ContentType="application/vnd.openxmlformats-officedocument.presentationml.slide+xml"/>
  <Override PartName="/ppt/slideLayouts/slideLayout13.xml" ContentType="application/vnd.openxmlformats-officedocument.presentationml.slideLayout+xml"/>
  <Override PartName="/ppt/notesSlides/notesSlide2.xml" ContentType="application/vnd.openxmlformats-officedocument.presentationml.notesSlide+xml"/>
  <Override PartName="/ppt/slides/slide7.xml" ContentType="application/vnd.openxmlformats-officedocument.presentationml.slide+xml"/>
  <Override PartName="/ppt/notesSlides/notesSlide18.xml" ContentType="application/vnd.openxmlformats-officedocument.presentationml.notesSlide+xml"/>
  <Override PartName="/ppt/presentation.xml" ContentType="application/vnd.openxmlformats-officedocument.presentationml.presentation.main+xml"/>
  <Override PartName="/ppt/slides/slide12.xml" ContentType="application/vnd.openxmlformats-officedocument.presentationml.slide+xml"/>
  <Override PartName="/ppt/slideLayouts/slideLayout7.xml" ContentType="application/vnd.openxmlformats-officedocument.presentationml.slideLayout+xml"/>
  <Override PartName="/ppt/notesSlides/notesSlide14.xml" ContentType="application/vnd.openxmlformats-officedocument.presentationml.notesSlide+xml"/>
  <Override PartName="/ppt/slides/slide3.xml" ContentType="application/vnd.openxmlformats-officedocument.presentationml.slide+xml"/>
  <Override PartName="/ppt/slideLayouts/slideLayout3.xml" ContentType="application/vnd.openxmlformats-officedocument.presentationml.slideLayout+xml"/>
  <Override PartName="/ppt/slides/slide24.xml" ContentType="application/vnd.openxmlformats-officedocument.presentationml.slide+xml"/>
  <Override PartName="/ppt/slides/slide20.xml" ContentType="application/vnd.openxmlformats-officedocument.presentationml.slide+xml"/>
  <Override PartName="/ppt/notesSlides/notesSlide7.xml" ContentType="application/vnd.openxmlformats-officedocument.presentationml.notesSlide+xml"/>
  <Override PartName="/ppt/notesSlides/notesSlide22.xml" ContentType="application/vnd.openxmlformats-officedocument.presentationml.notesSlide+xml"/>
  <Override PartName="/ppt/slides/slide17.xml" ContentType="application/vnd.openxmlformats-officedocument.presentationml.slide+xml"/>
  <Override PartName="/ppt/notesSlides/notesSlide3.xml" ContentType="application/vnd.openxmlformats-officedocument.presentationml.notesSlide+xml"/>
  <Override PartName="/ppt/notesSlides/notesSlide10.xml" ContentType="application/vnd.openxmlformats-officedocument.presentationml.notesSlide+xml"/>
  <Override PartName="/ppt/slides/slide8.xml" ContentType="application/vnd.openxmlformats-officedocument.presentationml.slide+xml"/>
  <Override PartName="/ppt/notesSlides/notesSlide19.xml" ContentType="application/vnd.openxmlformats-officedocument.presentationml.notesSlide+xml"/>
  <Override PartName="/ppt/presProps.xml" ContentType="application/vnd.openxmlformats-officedocument.presentationml.presProps+xml"/>
  <Override PartName="/ppt/slides/slide13.xml" ContentType="application/vnd.openxmlformats-officedocument.presentationml.slide+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s/slide4.xml" ContentType="application/vnd.openxmlformats-officedocument.presentationml.slide+xml"/>
  <Override PartName="/ppt/notesSlides/notesSlide8.xml" ContentType="application/vnd.openxmlformats-officedocument.presentationml.notesSlide+xml"/>
  <Override PartName="/ppt/notesSlides/notesSlide15.xml" ContentType="application/vnd.openxmlformats-officedocument.presentationml.notesSlide+xml"/>
  <Override PartName="/ppt/notesSlides/notesSlide11.xml" ContentType="application/vnd.openxmlformats-officedocument.presentationml.notesSlide+xml"/>
  <Override PartName="/ppt/slideLayouts/slideLayout4.xml" ContentType="application/vnd.openxmlformats-officedocument.presentationml.slideLayout+xml"/>
  <Override PartName="/ppt/slides/slide25.xml" ContentType="application/vnd.openxmlformats-officedocument.presentationml.slide+xml"/>
  <Override PartName="/ppt/slideMasters/slideMaster1.xml" ContentType="application/vnd.openxmlformats-officedocument.presentationml.slideMaster+xml"/>
  <Override PartName="/ppt/theme/theme1.xml" ContentType="application/vnd.openxmlformats-officedocument.theme+xml"/>
  <Override PartName="/ppt/slides/slide21.xml" ContentType="application/vnd.openxmlformats-officedocument.presentationml.slide+xml"/>
  <Default Extension="bin" ContentType="application/vnd.openxmlformats-officedocument.presentationml.printerSettings"/>
  <Override PartName="/ppt/viewProps.xml" ContentType="application/vnd.openxmlformats-officedocument.presentationml.viewProps+xml"/>
  <Override PartName="/ppt/notesSlides/notesSlide23.xml" ContentType="application/vnd.openxmlformats-officedocument.presentationml.notesSlid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saveSubsetFonts="1" autoCompressPictures="0">
  <p:sldMasterIdLst>
    <p:sldMasterId id="2147483729" r:id="rId1"/>
  </p:sldMasterIdLst>
  <p:notesMasterIdLst>
    <p:notesMasterId r:id="rId29"/>
  </p:notesMasterIdLst>
  <p:sldIdLst>
    <p:sldId id="256" r:id="rId2"/>
    <p:sldId id="310" r:id="rId3"/>
    <p:sldId id="311" r:id="rId4"/>
    <p:sldId id="312" r:id="rId5"/>
    <p:sldId id="313" r:id="rId6"/>
    <p:sldId id="276" r:id="rId7"/>
    <p:sldId id="274" r:id="rId8"/>
    <p:sldId id="304" r:id="rId9"/>
    <p:sldId id="277" r:id="rId10"/>
    <p:sldId id="280" r:id="rId11"/>
    <p:sldId id="303" r:id="rId12"/>
    <p:sldId id="305" r:id="rId13"/>
    <p:sldId id="306" r:id="rId14"/>
    <p:sldId id="308" r:id="rId15"/>
    <p:sldId id="307" r:id="rId16"/>
    <p:sldId id="314" r:id="rId17"/>
    <p:sldId id="315" r:id="rId18"/>
    <p:sldId id="316" r:id="rId19"/>
    <p:sldId id="317" r:id="rId20"/>
    <p:sldId id="318" r:id="rId21"/>
    <p:sldId id="319" r:id="rId22"/>
    <p:sldId id="320" r:id="rId23"/>
    <p:sldId id="321" r:id="rId24"/>
    <p:sldId id="322" r:id="rId25"/>
    <p:sldId id="323" r:id="rId26"/>
    <p:sldId id="324" r:id="rId27"/>
    <p:sldId id="309" r:id="rId28"/>
  </p:sldIdLst>
  <p:sldSz cx="9144000" cy="6858000" type="screen4x3"/>
  <p:notesSz cx="6858000" cy="9144000"/>
  <p:defaultTextStyle>
    <a:defPPr>
      <a:defRPr lang="en-US"/>
    </a:defPPr>
    <a:lvl1pPr algn="l" defTabSz="457200" rtl="0" fontAlgn="base">
      <a:spcBef>
        <a:spcPct val="0"/>
      </a:spcBef>
      <a:spcAft>
        <a:spcPct val="0"/>
      </a:spcAft>
      <a:defRPr kern="1200">
        <a:solidFill>
          <a:schemeClr val="tx1"/>
        </a:solidFill>
        <a:latin typeface="Arial" charset="0"/>
        <a:ea typeface="+mn-ea"/>
        <a:cs typeface="+mn-cs"/>
      </a:defRPr>
    </a:lvl1pPr>
    <a:lvl2pPr marL="457200" algn="l" defTabSz="457200" rtl="0" fontAlgn="base">
      <a:spcBef>
        <a:spcPct val="0"/>
      </a:spcBef>
      <a:spcAft>
        <a:spcPct val="0"/>
      </a:spcAft>
      <a:defRPr kern="1200">
        <a:solidFill>
          <a:schemeClr val="tx1"/>
        </a:solidFill>
        <a:latin typeface="Arial" charset="0"/>
        <a:ea typeface="+mn-ea"/>
        <a:cs typeface="+mn-cs"/>
      </a:defRPr>
    </a:lvl2pPr>
    <a:lvl3pPr marL="914400" algn="l" defTabSz="457200" rtl="0" fontAlgn="base">
      <a:spcBef>
        <a:spcPct val="0"/>
      </a:spcBef>
      <a:spcAft>
        <a:spcPct val="0"/>
      </a:spcAft>
      <a:defRPr kern="1200">
        <a:solidFill>
          <a:schemeClr val="tx1"/>
        </a:solidFill>
        <a:latin typeface="Arial" charset="0"/>
        <a:ea typeface="+mn-ea"/>
        <a:cs typeface="+mn-cs"/>
      </a:defRPr>
    </a:lvl3pPr>
    <a:lvl4pPr marL="1371600" algn="l" defTabSz="457200" rtl="0" fontAlgn="base">
      <a:spcBef>
        <a:spcPct val="0"/>
      </a:spcBef>
      <a:spcAft>
        <a:spcPct val="0"/>
      </a:spcAft>
      <a:defRPr kern="1200">
        <a:solidFill>
          <a:schemeClr val="tx1"/>
        </a:solidFill>
        <a:latin typeface="Arial" charset="0"/>
        <a:ea typeface="+mn-ea"/>
        <a:cs typeface="+mn-cs"/>
      </a:defRPr>
    </a:lvl4pPr>
    <a:lvl5pPr marL="1828800" algn="l" defTabSz="457200"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presentation>
</file>

<file path=ppt/presProps.xml><?xml version="1.0" encoding="utf-8"?>
<p:presentation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normalViewPr horzBarState="maximized">
    <p:restoredLeft sz="15633" autoAdjust="0"/>
    <p:restoredTop sz="67542" autoAdjust="0"/>
  </p:normalViewPr>
  <p:slideViewPr>
    <p:cSldViewPr snapToGrid="0" snapToObjects="1">
      <p:cViewPr varScale="1">
        <p:scale>
          <a:sx n="161" d="100"/>
          <a:sy n="161" d="100"/>
        </p:scale>
        <p:origin x="-752" y="-10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notesMaster" Target="notesMasters/notesMaster1.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printerSettings" Target="printerSettings/printerSettings1.bin"/><Relationship Id="rId31" Type="http://schemas.openxmlformats.org/officeDocument/2006/relationships/presProps" Target="presProps.xml"/><Relationship Id="rId32" Type="http://schemas.openxmlformats.org/officeDocument/2006/relationships/viewProps" Target="viewProps.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theme" Target="theme/theme1.xml"/><Relationship Id="rId34"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smtClean="0">
                <a:latin typeface="+mn-lt"/>
              </a:defRPr>
            </a:lvl1pPr>
          </a:lstStyle>
          <a:p>
            <a:pPr>
              <a:defRPr/>
            </a:pPr>
            <a:fld id="{5D6871CC-D294-4957-9037-F2A237305C3D}" type="datetimeFigureOut">
              <a:rPr lang="en-US"/>
              <a:pPr>
                <a:defRPr/>
              </a:pPr>
              <a:t>5/10/11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en-US" noProof="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endParaRPr lang="en-US" noProof="0"/>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smtClean="0">
                <a:latin typeface="+mn-lt"/>
              </a:defRPr>
            </a:lvl1pPr>
          </a:lstStyle>
          <a:p>
            <a:pPr>
              <a:defRPr/>
            </a:pPr>
            <a:fld id="{807BEA1F-FE0C-46D5-BD92-C4DDDE9C88E5}" type="slidenum">
              <a:rPr lang="en-US"/>
              <a:pPr>
                <a:defRPr/>
              </a:pPr>
              <a:t>‹#›</a:t>
            </a:fld>
            <a:endParaRPr lang="en-US"/>
          </a:p>
        </p:txBody>
      </p:sp>
    </p:spTree>
  </p:cSld>
  <p:clrMap bg1="lt1" tx1="dk1" bg2="lt2" tx2="dk2" accent1="accent1" accent2="accent2" accent3="accent3" accent4="accent4" accent5="accent5" accent6="accent6" hlink="hlink" folHlink="folHlink"/>
  <p:notesStyle>
    <a:lvl1pPr algn="l" defTabSz="457200" rtl="0" fontAlgn="base">
      <a:spcBef>
        <a:spcPct val="30000"/>
      </a:spcBef>
      <a:spcAft>
        <a:spcPct val="0"/>
      </a:spcAft>
      <a:defRPr sz="1200" kern="1200">
        <a:solidFill>
          <a:schemeClr val="tx1"/>
        </a:solidFill>
        <a:latin typeface="+mn-lt"/>
        <a:ea typeface="+mn-ea"/>
        <a:cs typeface="+mn-cs"/>
      </a:defRPr>
    </a:lvl1pPr>
    <a:lvl2pPr marL="457200" algn="l" defTabSz="457200" rtl="0" fontAlgn="base">
      <a:spcBef>
        <a:spcPct val="30000"/>
      </a:spcBef>
      <a:spcAft>
        <a:spcPct val="0"/>
      </a:spcAft>
      <a:defRPr sz="1200" kern="1200">
        <a:solidFill>
          <a:schemeClr val="tx1"/>
        </a:solidFill>
        <a:latin typeface="+mn-lt"/>
        <a:ea typeface="+mn-ea"/>
        <a:cs typeface="+mn-cs"/>
      </a:defRPr>
    </a:lvl2pPr>
    <a:lvl3pPr marL="914400" algn="l" defTabSz="457200" rtl="0" fontAlgn="base">
      <a:spcBef>
        <a:spcPct val="30000"/>
      </a:spcBef>
      <a:spcAft>
        <a:spcPct val="0"/>
      </a:spcAft>
      <a:defRPr sz="1200" kern="1200">
        <a:solidFill>
          <a:schemeClr val="tx1"/>
        </a:solidFill>
        <a:latin typeface="+mn-lt"/>
        <a:ea typeface="+mn-ea"/>
        <a:cs typeface="+mn-cs"/>
      </a:defRPr>
    </a:lvl3pPr>
    <a:lvl4pPr marL="1371600" algn="l" defTabSz="457200" rtl="0" fontAlgn="base">
      <a:spcBef>
        <a:spcPct val="30000"/>
      </a:spcBef>
      <a:spcAft>
        <a:spcPct val="0"/>
      </a:spcAft>
      <a:defRPr sz="1200" kern="1200">
        <a:solidFill>
          <a:schemeClr val="tx1"/>
        </a:solidFill>
        <a:latin typeface="+mn-lt"/>
        <a:ea typeface="+mn-ea"/>
        <a:cs typeface="+mn-cs"/>
      </a:defRPr>
    </a:lvl4pPr>
    <a:lvl5pPr marL="1828800" algn="l" defTabSz="457200" rtl="0" fontAlgn="base">
      <a:spcBef>
        <a:spcPct val="30000"/>
      </a:spcBef>
      <a:spcAft>
        <a:spcPct val="0"/>
      </a:spcAft>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_rels/notesSlide6.xml.rels><?xml version="1.0" encoding="UTF-8" standalone="yes"?>
<Relationships xmlns="http://schemas.openxmlformats.org/package/2006/relationships"><Relationship Id="rId3" Type="http://schemas.openxmlformats.org/officeDocument/2006/relationships/hyperlink" Target="http://en.wikipedia.org/wiki/Geographic_information_system" TargetMode="External"/><Relationship Id="rId4" Type="http://schemas.openxmlformats.org/officeDocument/2006/relationships/hyperlink" Target="http://en.wikipedia.org/wiki/Data_processing" TargetMode="External"/><Relationship Id="rId5" Type="http://schemas.openxmlformats.org/officeDocument/2006/relationships/hyperlink" Target="http://en.wikipedia.org/wiki/Non-governmental_organization" TargetMode="External"/><Relationship Id="rId6" Type="http://schemas.openxmlformats.org/officeDocument/2006/relationships/hyperlink" Target="http://en.wikipedia.org/wiki/Geospatial" TargetMode="External"/><Relationship Id="rId7" Type="http://schemas.openxmlformats.org/officeDocument/2006/relationships/hyperlink" Target="http://en.wikipedia.org/wiki/Technology" TargetMode="External"/><Relationship Id="rId8" Type="http://schemas.openxmlformats.org/officeDocument/2006/relationships/hyperlink" Target="http://en.wikipedia.org/wiki/2006" TargetMode="External"/><Relationship Id="rId9" Type="http://schemas.openxmlformats.org/officeDocument/2006/relationships/hyperlink" Target="http://en.wikipedia.org/wiki/Free_Software" TargetMode="External"/><Relationship Id="rId10" Type="http://schemas.openxmlformats.org/officeDocument/2006/relationships/hyperlink" Target="http://en.wikipedia.org/wiki/Open_source" TargetMode="External"/><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notesSlide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67586" name="Rectangle 2"/>
          <p:cNvSpPr>
            <a:spLocks noGrp="1" noRot="1" noChangeAspect="1" noTextEdit="1"/>
          </p:cNvSpPr>
          <p:nvPr>
            <p:ph type="sldImg"/>
          </p:nvPr>
        </p:nvSpPr>
        <p:spPr bwMode="auto">
          <a:noFill/>
          <a:ln>
            <a:solidFill>
              <a:srgbClr val="000000"/>
            </a:solidFill>
            <a:miter lim="800000"/>
            <a:headEnd/>
            <a:tailEnd/>
          </a:ln>
        </p:spPr>
      </p:sp>
      <p:sp>
        <p:nvSpPr>
          <p:cNvPr id="67587" name="Rectangle 3"/>
          <p:cNvSpPr>
            <a:spLocks noGrp="1"/>
          </p:cNvSpPr>
          <p:nvPr>
            <p:ph type="body" idx="1"/>
          </p:nvPr>
        </p:nvSpPr>
        <p:spPr bwMode="auto">
          <a:noFill/>
        </p:spPr>
        <p:txBody>
          <a:bodyPr wrap="square" numCol="1" anchor="t" anchorCtr="0" compatLnSpc="1">
            <a:prstTxWarp prst="textNoShape">
              <a:avLst/>
            </a:prstTxWarp>
          </a:bodyPr>
          <a:lstStyle/>
          <a:p>
            <a:endParaRPr lang="en-US" smtClean="0"/>
          </a:p>
        </p:txBody>
      </p:sp>
    </p:spTree>
  </p:cSld>
  <p:clrMapOvr>
    <a:masterClrMapping/>
  </p:clrMapOvr>
</p:notes>
</file>

<file path=ppt/notesSlides/notesSlide1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1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2529" name="Rectangle 2"/>
          <p:cNvSpPr>
            <a:spLocks noGrp="1" noRot="1" noChangeAspect="1" noTextEdit="1"/>
          </p:cNvSpPr>
          <p:nvPr>
            <p:ph type="sldImg"/>
          </p:nvPr>
        </p:nvSpPr>
        <p:spPr bwMode="auto">
          <a:noFill/>
          <a:ln>
            <a:solidFill>
              <a:srgbClr val="000000"/>
            </a:solidFill>
            <a:miter lim="800000"/>
            <a:headEnd/>
            <a:tailEnd/>
          </a:ln>
        </p:spPr>
      </p:sp>
      <p:sp>
        <p:nvSpPr>
          <p:cNvPr id="22530" name="Rectangle 3"/>
          <p:cNvSpPr>
            <a:spLocks noGrp="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20.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21.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22.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2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3.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4.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8433"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18434"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endParaRPr lang="en-US" smtClean="0"/>
          </a:p>
        </p:txBody>
      </p:sp>
    </p:spTree>
  </p:cSld>
  <p:clrMapOvr>
    <a:masterClrMapping/>
  </p:clrMapOvr>
</p:notes>
</file>

<file path=ppt/notesSlides/notesSlide5.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4577"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3970849E-7C6B-497C-AD69-8ECED4EE91C7}" type="slidenum">
              <a:rPr lang="en-US" sz="1200">
                <a:latin typeface="Calibri" pitchFamily="34" charset="0"/>
              </a:rPr>
              <a:pPr algn="r" defTabSz="914400"/>
              <a:t>9</a:t>
            </a:fld>
            <a:endParaRPr lang="en-US" sz="1200">
              <a:latin typeface="Calibri" pitchFamily="34" charset="0"/>
            </a:endParaRPr>
          </a:p>
        </p:txBody>
      </p:sp>
      <p:sp>
        <p:nvSpPr>
          <p:cNvPr id="24578"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24579"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b="1" dirty="0" smtClean="0"/>
              <a:t>The State of Open Source GIS, by Paul Ramsey 2007</a:t>
            </a:r>
          </a:p>
          <a:p>
            <a:pPr>
              <a:spcBef>
                <a:spcPct val="0"/>
              </a:spcBef>
            </a:pPr>
            <a:endParaRPr lang="en-US" b="1" dirty="0" smtClean="0"/>
          </a:p>
          <a:p>
            <a:pPr>
              <a:spcBef>
                <a:spcPct val="0"/>
              </a:spcBef>
            </a:pPr>
            <a:r>
              <a:rPr lang="en-US" dirty="0" smtClean="0"/>
              <a:t>These next few slides are taken from Paul Ramsey’s “The State of Open Source GIS”</a:t>
            </a:r>
          </a:p>
          <a:p>
            <a:pPr>
              <a:spcBef>
                <a:spcPct val="0"/>
              </a:spcBef>
            </a:pPr>
            <a:endParaRPr lang="en-US" b="1" dirty="0" smtClean="0"/>
          </a:p>
          <a:p>
            <a:pPr>
              <a:spcBef>
                <a:spcPct val="0"/>
              </a:spcBef>
            </a:pPr>
            <a:r>
              <a:rPr lang="en-US" dirty="0" smtClean="0"/>
              <a:t>Paul is very articulate in his explanation of OS Geospatial.</a:t>
            </a:r>
          </a:p>
          <a:p>
            <a:pPr>
              <a:spcBef>
                <a:spcPct val="0"/>
              </a:spcBef>
            </a:pPr>
            <a:endParaRPr lang="en-US" b="1" dirty="0" smtClean="0"/>
          </a:p>
          <a:p>
            <a:pPr>
              <a:spcBef>
                <a:spcPct val="0"/>
              </a:spcBef>
            </a:pPr>
            <a:r>
              <a:rPr lang="en-US" dirty="0" smtClean="0"/>
              <a:t>Fundamentally, successful OSS projects are not created by releasing free source code – they are created through the growth of </a:t>
            </a:r>
            <a:r>
              <a:rPr lang="en-US" i="1" dirty="0" smtClean="0"/>
              <a:t>communities</a:t>
            </a:r>
          </a:p>
          <a:p>
            <a:pPr>
              <a:spcBef>
                <a:spcPct val="0"/>
              </a:spcBef>
            </a:pPr>
            <a:r>
              <a:rPr lang="en-US" i="1" dirty="0" smtClean="0"/>
              <a:t>of shared interest</a:t>
            </a:r>
            <a:r>
              <a:rPr lang="en-US" dirty="0" smtClean="0"/>
              <a:t>.</a:t>
            </a:r>
          </a:p>
          <a:p>
            <a:pPr>
              <a:spcBef>
                <a:spcPct val="0"/>
              </a:spcBef>
            </a:pPr>
            <a:endParaRPr lang="en-US" dirty="0" smtClean="0"/>
          </a:p>
          <a:p>
            <a:pPr>
              <a:spcBef>
                <a:spcPct val="0"/>
              </a:spcBef>
            </a:pPr>
            <a:r>
              <a:rPr lang="en-US" dirty="0" smtClean="0"/>
              <a:t>The Open Source GIS space includes products to fill every level of the </a:t>
            </a:r>
            <a:r>
              <a:rPr lang="en-US" dirty="0" err="1" smtClean="0"/>
              <a:t>OpenGIS</a:t>
            </a:r>
            <a:r>
              <a:rPr lang="en-US" dirty="0" smtClean="0"/>
              <a:t> spatial data infrastructure stack. Existing products are now entering a phase of</a:t>
            </a:r>
          </a:p>
          <a:p>
            <a:pPr>
              <a:spcBef>
                <a:spcPct val="0"/>
              </a:spcBef>
            </a:pPr>
            <a:r>
              <a:rPr lang="en-US" dirty="0" smtClean="0"/>
              <a:t>rapid refinement and enhancement, using the core software structures that are already in place. </a:t>
            </a:r>
            <a:r>
              <a:rPr lang="en-US" b="1" dirty="0" smtClean="0"/>
              <a:t>Open Source software can provide a feature-complete alternative to proprietary software in most system designs.</a:t>
            </a:r>
          </a:p>
          <a:p>
            <a:pPr>
              <a:spcBef>
                <a:spcPct val="0"/>
              </a:spcBef>
            </a:pPr>
            <a:endParaRPr lang="en-US" b="1" dirty="0" smtClean="0"/>
          </a:p>
          <a:p>
            <a:pPr>
              <a:spcBef>
                <a:spcPct val="0"/>
              </a:spcBef>
            </a:pPr>
            <a:r>
              <a:rPr lang="en-US" dirty="0" smtClean="0"/>
              <a:t>Most of these applications are Free.</a:t>
            </a:r>
          </a:p>
          <a:p>
            <a:pPr>
              <a:spcBef>
                <a:spcPct val="0"/>
              </a:spcBef>
            </a:pPr>
            <a:endParaRPr lang="en-US" dirty="0" smtClean="0"/>
          </a:p>
          <a:p>
            <a:pPr>
              <a:spcBef>
                <a:spcPct val="0"/>
              </a:spcBef>
            </a:pPr>
            <a:r>
              <a:rPr lang="en-US" dirty="0" smtClean="0"/>
              <a:t>Free tools give you a proverbial fish; Open Source Tools teach you how to Fish</a:t>
            </a:r>
          </a:p>
          <a:p>
            <a:pPr>
              <a:spcBef>
                <a:spcPct val="0"/>
              </a:spcBef>
            </a:pPr>
            <a:endParaRPr lang="en-US" dirty="0" smtClean="0"/>
          </a:p>
          <a:p>
            <a:pPr>
              <a:spcBef>
                <a:spcPct val="0"/>
              </a:spcBef>
            </a:pPr>
            <a:r>
              <a:rPr lang="en-US" dirty="0" smtClean="0"/>
              <a:t>a key difference between geospatial software and other open source initiatives is that the software is no use without data, so looking at ways to create and maintain, share, and enable users to find, freely available </a:t>
            </a:r>
            <a:r>
              <a:rPr lang="en-US" dirty="0" err="1" smtClean="0"/>
              <a:t>geodata</a:t>
            </a:r>
            <a:r>
              <a:rPr lang="en-US" dirty="0" smtClean="0"/>
              <a:t> is also an important element of </a:t>
            </a:r>
            <a:r>
              <a:rPr lang="en-US" dirty="0" err="1" smtClean="0"/>
              <a:t>OSGeo's</a:t>
            </a:r>
            <a:r>
              <a:rPr lang="en-US" dirty="0" smtClean="0"/>
              <a:t> work, in addition to software.</a:t>
            </a:r>
          </a:p>
          <a:p>
            <a:pPr>
              <a:spcBef>
                <a:spcPct val="0"/>
              </a:spcBef>
            </a:pPr>
            <a:endParaRPr lang="en-US" dirty="0" smtClean="0"/>
          </a:p>
        </p:txBody>
      </p:sp>
    </p:spTree>
  </p:cSld>
  <p:clrMapOvr>
    <a:masterClrMapping/>
  </p:clrMapOvr>
</p:notes>
</file>

<file path=ppt/notesSlides/notesSlide6.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0721" name="Rectangle 7"/>
          <p:cNvSpPr txBox="1">
            <a:spLocks noGrp="1" noChangeArrowheads="1"/>
          </p:cNvSpPr>
          <p:nvPr/>
        </p:nvSpPr>
        <p:spPr bwMode="auto">
          <a:xfrm>
            <a:off x="3884613" y="8685213"/>
            <a:ext cx="2971800" cy="457200"/>
          </a:xfrm>
          <a:prstGeom prst="rect">
            <a:avLst/>
          </a:prstGeom>
          <a:noFill/>
          <a:ln w="9525">
            <a:noFill/>
            <a:miter lim="800000"/>
            <a:headEnd/>
            <a:tailEnd/>
          </a:ln>
        </p:spPr>
        <p:txBody>
          <a:bodyPr anchor="b"/>
          <a:lstStyle/>
          <a:p>
            <a:pPr algn="r" defTabSz="914400"/>
            <a:fld id="{75B1C543-F9BF-468B-BD07-DF49D44BCA7E}" type="slidenum">
              <a:rPr lang="en-US" sz="1200">
                <a:latin typeface="Calibri" pitchFamily="34" charset="0"/>
              </a:rPr>
              <a:pPr algn="r" defTabSz="914400"/>
              <a:t>10</a:t>
            </a:fld>
            <a:endParaRPr lang="en-US" sz="1200">
              <a:latin typeface="Calibri" pitchFamily="34" charset="0"/>
            </a:endParaRPr>
          </a:p>
        </p:txBody>
      </p:sp>
      <p:sp>
        <p:nvSpPr>
          <p:cNvPr id="30722" name="Rectangle 2"/>
          <p:cNvSpPr>
            <a:spLocks noGrp="1" noRot="1" noChangeAspect="1" noChangeArrowheads="1" noTextEdit="1"/>
          </p:cNvSpPr>
          <p:nvPr>
            <p:ph type="sldImg"/>
          </p:nvPr>
        </p:nvSpPr>
        <p:spPr bwMode="auto">
          <a:noFill/>
          <a:ln>
            <a:solidFill>
              <a:srgbClr val="000000"/>
            </a:solidFill>
            <a:miter lim="800000"/>
            <a:headEnd/>
            <a:tailEnd/>
          </a:ln>
        </p:spPr>
      </p:sp>
      <p:sp>
        <p:nvSpPr>
          <p:cNvPr id="30723" name="Rectangle 3"/>
          <p:cNvSpPr>
            <a:spLocks noGrp="1" noChangeArrowheads="1"/>
          </p:cNvSpPr>
          <p:nvPr>
            <p:ph type="body" idx="1"/>
          </p:nvPr>
        </p:nvSpPr>
        <p:spPr bwMode="auto">
          <a:noFill/>
        </p:spPr>
        <p:txBody>
          <a:bodyPr wrap="square" numCol="1" anchor="t" anchorCtr="0" compatLnSpc="1">
            <a:prstTxWarp prst="textNoShape">
              <a:avLst/>
            </a:prstTxWarp>
          </a:bodyPr>
          <a:lstStyle/>
          <a:p>
            <a:pPr>
              <a:spcBef>
                <a:spcPct val="0"/>
              </a:spcBef>
            </a:pPr>
            <a:r>
              <a:rPr lang="en-US" smtClean="0"/>
              <a:t>The </a:t>
            </a:r>
            <a:r>
              <a:rPr lang="en-US" b="1" smtClean="0"/>
              <a:t>Open Geospatial Consortium</a:t>
            </a:r>
            <a:r>
              <a:rPr lang="en-US" smtClean="0"/>
              <a:t> (</a:t>
            </a:r>
            <a:r>
              <a:rPr lang="en-US" b="1" smtClean="0"/>
              <a:t>OGC</a:t>
            </a:r>
            <a:r>
              <a:rPr lang="en-US" smtClean="0"/>
              <a:t>) is an international voluntary consensus standards organization. In the OGC, more than 330 commercial, governmental, nonprofit and research organizations worldwide collaborate in an open consensus process encouraging development and implementation of standards for geospatial content and services, </a:t>
            </a:r>
            <a:r>
              <a:rPr lang="en-US" smtClean="0">
                <a:hlinkClick r:id="rId3" tooltip="Geographic information system"/>
              </a:rPr>
              <a:t>GIS</a:t>
            </a:r>
            <a:r>
              <a:rPr lang="en-US" smtClean="0"/>
              <a:t> </a:t>
            </a:r>
            <a:r>
              <a:rPr lang="en-US" smtClean="0">
                <a:hlinkClick r:id="rId4" tooltip="Data processing"/>
              </a:rPr>
              <a:t>data processing</a:t>
            </a:r>
            <a:r>
              <a:rPr lang="en-US" smtClean="0"/>
              <a:t> and exchange. It was previously known as </a:t>
            </a:r>
            <a:r>
              <a:rPr lang="en-US" b="1" smtClean="0"/>
              <a:t>Open GIS Consortium</a:t>
            </a:r>
            <a:r>
              <a:rPr lang="en-US" smtClean="0"/>
              <a:t>. </a:t>
            </a:r>
          </a:p>
          <a:p>
            <a:pPr>
              <a:spcBef>
                <a:spcPct val="0"/>
              </a:spcBef>
            </a:pPr>
            <a:endParaRPr lang="en-US" smtClean="0"/>
          </a:p>
          <a:p>
            <a:pPr>
              <a:spcBef>
                <a:spcPct val="0"/>
              </a:spcBef>
            </a:pPr>
            <a:r>
              <a:rPr lang="en-US" smtClean="0"/>
              <a:t>The </a:t>
            </a:r>
            <a:r>
              <a:rPr lang="en-US" b="1" smtClean="0"/>
              <a:t>Open Source Geospatial Foundation</a:t>
            </a:r>
            <a:r>
              <a:rPr lang="en-US" smtClean="0"/>
              <a:t> (</a:t>
            </a:r>
            <a:r>
              <a:rPr lang="en-US" b="1" smtClean="0"/>
              <a:t>OSGeo</a:t>
            </a:r>
            <a:r>
              <a:rPr lang="en-US" smtClean="0"/>
              <a:t>), is a non-profit </a:t>
            </a:r>
            <a:r>
              <a:rPr lang="en-US" smtClean="0">
                <a:hlinkClick r:id="rId5" tooltip="Non-governmental organization"/>
              </a:rPr>
              <a:t>non-governmental organization</a:t>
            </a:r>
            <a:r>
              <a:rPr lang="en-US" smtClean="0"/>
              <a:t> whose mission is to support and promote the collaborative development of open </a:t>
            </a:r>
            <a:r>
              <a:rPr lang="en-US" smtClean="0">
                <a:hlinkClick r:id="rId6" tooltip="Geospatial"/>
              </a:rPr>
              <a:t>geospatial</a:t>
            </a:r>
            <a:r>
              <a:rPr lang="en-US" smtClean="0"/>
              <a:t> </a:t>
            </a:r>
            <a:r>
              <a:rPr lang="en-US" smtClean="0">
                <a:hlinkClick r:id="rId7" tooltip="Technology"/>
              </a:rPr>
              <a:t>technologies</a:t>
            </a:r>
            <a:r>
              <a:rPr lang="en-US" smtClean="0"/>
              <a:t> and data. The foundation was formed in February </a:t>
            </a:r>
            <a:r>
              <a:rPr lang="en-US" smtClean="0">
                <a:hlinkClick r:id="rId8" tooltip="2006"/>
              </a:rPr>
              <a:t>2006</a:t>
            </a:r>
            <a:r>
              <a:rPr lang="en-US" smtClean="0"/>
              <a:t> to provide financial, organizational and legal support to the broader </a:t>
            </a:r>
            <a:r>
              <a:rPr lang="en-US" smtClean="0">
                <a:hlinkClick r:id="rId9" tooltip="Free Software"/>
              </a:rPr>
              <a:t>Free</a:t>
            </a:r>
            <a:r>
              <a:rPr lang="en-US" smtClean="0"/>
              <a:t> and </a:t>
            </a:r>
            <a:r>
              <a:rPr lang="en-US" smtClean="0">
                <a:hlinkClick r:id="rId10" tooltip="Open source"/>
              </a:rPr>
              <a:t>open source</a:t>
            </a:r>
            <a:r>
              <a:rPr lang="en-US" smtClean="0"/>
              <a:t> geospatial community. It will also serve as an independent legal entity to which community members can contribute code, funding and other resources, secure in the knowledge that their contributions will be maintained for public benefit. </a:t>
            </a:r>
          </a:p>
          <a:p>
            <a:pPr>
              <a:spcBef>
                <a:spcPct val="0"/>
              </a:spcBef>
            </a:pPr>
            <a:endParaRPr lang="en-US" smtClean="0"/>
          </a:p>
          <a:p>
            <a:pPr>
              <a:spcBef>
                <a:spcPct val="0"/>
              </a:spcBef>
            </a:pPr>
            <a:r>
              <a:rPr lang="en-US" smtClean="0"/>
              <a:t>OSGeo Educational Community is busy developing, collecting, and cataloging educational content</a:t>
            </a:r>
          </a:p>
          <a:p>
            <a:pPr>
              <a:spcBef>
                <a:spcPct val="0"/>
              </a:spcBef>
            </a:pPr>
            <a:endParaRPr lang="en-US" smtClean="0"/>
          </a:p>
          <a:p>
            <a:pPr>
              <a:spcBef>
                <a:spcPct val="0"/>
              </a:spcBef>
            </a:pPr>
            <a:r>
              <a:rPr lang="en-US" smtClean="0"/>
              <a:t>FOSSS4G: Free and Open Source Software for Geospatial </a:t>
            </a:r>
          </a:p>
          <a:p>
            <a:pPr>
              <a:spcBef>
                <a:spcPct val="0"/>
              </a:spcBef>
            </a:pPr>
            <a:endParaRPr lang="en-US" smtClean="0"/>
          </a:p>
          <a:p>
            <a:pPr>
              <a:spcBef>
                <a:spcPct val="0"/>
              </a:spcBef>
            </a:pPr>
            <a:r>
              <a:rPr lang="en-US" smtClean="0"/>
              <a:t>EPSG: European Petroleum Survey Group - provides code numbers for spatial projections. For example, 26986 = Massachusetts State Plane Mainland 1983 meters. 4326 = latitude/longitude </a:t>
            </a:r>
          </a:p>
        </p:txBody>
      </p:sp>
    </p:spTree>
  </p:cSld>
  <p:clrMapOvr>
    <a:masterClrMapping/>
  </p:clrMapOvr>
</p:notes>
</file>

<file path=ppt/notesSlides/notesSlide7.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8.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notesSlides/notesSlide9.xml><?xml version="1.0" encoding="utf-8"?>
<p:notes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3793" name="Rectangle 2"/>
          <p:cNvSpPr>
            <a:spLocks noGrp="1" noRot="1" noChangeAspect="1" noTextEdit="1"/>
          </p:cNvSpPr>
          <p:nvPr>
            <p:ph type="sldImg"/>
          </p:nvPr>
        </p:nvSpPr>
        <p:spPr>
          <a:ln/>
        </p:spPr>
      </p:sp>
      <p:sp>
        <p:nvSpPr>
          <p:cNvPr id="33794" name="Rectangle 3"/>
          <p:cNvSpPr>
            <a:spLocks noGrp="1"/>
          </p:cNvSpPr>
          <p:nvPr>
            <p:ph type="body" idx="1"/>
          </p:nvPr>
        </p:nvSpPr>
        <p:spPr>
          <a:noFill/>
          <a:ln/>
        </p:spPr>
        <p:txBody>
          <a:bodyPr/>
          <a:lstStyle/>
          <a:p>
            <a:r>
              <a:rPr lang="en-US" smtClean="0"/>
              <a:t>http://opengeo.org/publications/opengeo-architecture/</a:t>
            </a:r>
          </a:p>
        </p:txBody>
      </p:sp>
    </p:spTree>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8.png"/><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9.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 Id="rId2" Type="http://schemas.openxmlformats.org/officeDocument/2006/relationships/image" Target="../media/image6.jpeg"/><Relationship Id="rId3" Type="http://schemas.openxmlformats.org/officeDocument/2006/relationships/image" Target="../media/image7.png"/></Relationships>
</file>

<file path=ppt/slideLayouts/slideLayout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 preserve="1">
  <p:cSld name="Title Slid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pPr>
              <a:defRPr/>
            </a:pPr>
            <a:fld id="{30C3F1C5-A002-4034-A43F-99DFFE91EE55}" type="datetimeFigureOut">
              <a:rPr lang="en-US" smtClean="0"/>
              <a:pPr>
                <a:defRPr/>
              </a:pPr>
              <a:t>5/10/11</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pPr>
              <a:defRPr/>
            </a:pPr>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p:spTree>
      <p:nvGrpSpPr>
        <p:cNvPr id="1" name=""/>
        <p:cNvGrpSpPr/>
        <p:nvPr/>
      </p:nvGrpSpPr>
      <p:grpSpPr>
        <a:xfrm>
          <a:off x="0" y="0"/>
          <a:ext cx="0" cy="0"/>
          <a:chOff x="0" y="0"/>
          <a:chExt cx="0" cy="0"/>
        </a:xfrm>
      </p:grpSpPr>
      <p:pic>
        <p:nvPicPr>
          <p:cNvPr id="8" name="Picture 7" descr="Overlay-Blank.jpg"/>
          <p:cNvPicPr>
            <a:picLocks noChangeAspect="1"/>
          </p:cNvPicPr>
          <p:nvPr/>
        </p:nvPicPr>
        <p:blipFill>
          <a:blip r:embed="rId2"/>
          <a:stretch>
            <a:fillRect/>
          </a:stretch>
        </p:blipFill>
        <p:spPr>
          <a:xfrm>
            <a:off x="0" y="0"/>
            <a:ext cx="9144000" cy="6858000"/>
          </a:xfrm>
          <a:prstGeom prst="rect">
            <a:avLst/>
          </a:prstGeom>
        </p:spPr>
      </p:pic>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solidFill>
              <a:schemeClr val="accent1">
                <a:lumMod val="40000"/>
                <a:lumOff val="60000"/>
                <a:alpha val="40000"/>
              </a:schemeClr>
            </a:solidFill>
            <a:miter lim="800000"/>
          </a:ln>
          <a:effectLst>
            <a:innerShdw blurRad="457200">
              <a:schemeClr val="accent1">
                <a:alpha val="80000"/>
              </a:schemeClr>
            </a:innerShdw>
            <a:softEdge rad="3175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A3E41085-D6FF-4617-A133-70DC5E6C17E7}" type="datetimeFigureOut">
              <a:rPr lang="en-US" smtClean="0"/>
              <a:pPr>
                <a:defRPr/>
              </a:pPr>
              <a:t>5/10/11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65ACEF13-BE68-4EFA-9751-C4638C4E994E}" type="slidenum">
              <a:rPr lang="en-US" smtClean="0"/>
              <a:pPr>
                <a:defRPr/>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picTx" preserve="1">
  <p:cSld name="Picture with Caption, Alt.">
    <p:spTree>
      <p:nvGrpSpPr>
        <p:cNvPr id="1" name=""/>
        <p:cNvGrpSpPr/>
        <p:nvPr/>
      </p:nvGrpSpPr>
      <p:grpSpPr>
        <a:xfrm>
          <a:off x="0" y="0"/>
          <a:ext cx="0" cy="0"/>
          <a:chOff x="0" y="0"/>
          <a:chExt cx="0" cy="0"/>
        </a:xfrm>
      </p:grpSpPr>
      <p:grpSp>
        <p:nvGrpSpPr>
          <p:cNvPr id="8" name="Group 8"/>
          <p:cNvGrpSpPr/>
          <p:nvPr/>
        </p:nvGrpSpPr>
        <p:grpSpPr>
          <a:xfrm>
            <a:off x="4267200" y="0"/>
            <a:ext cx="4876800" cy="6858000"/>
            <a:chOff x="4267200" y="0"/>
            <a:chExt cx="4876800" cy="6858000"/>
          </a:xfrm>
        </p:grpSpPr>
        <p:pic>
          <p:nvPicPr>
            <p:cNvPr id="10" name="Picture 9"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1" name="Picture 10"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822" cy="1536192"/>
          </a:xfrm>
        </p:spPr>
        <p:txBody>
          <a:bodyPr vert="horz" lIns="91440" tIns="45720" rIns="91440" bIns="45720" rtlCol="0" anchor="b">
            <a:noAutofit/>
          </a:bodyPr>
          <a:lstStyle>
            <a:lvl1pPr algn="ctr" defTabSz="914400" rtl="0" eaLnBrk="1" latinLnBrk="0" hangingPunct="1">
              <a:lnSpc>
                <a:spcPct val="100000"/>
              </a:lnSpc>
              <a:spcBef>
                <a:spcPct val="0"/>
              </a:spcBef>
              <a:buNone/>
              <a:defRPr sz="3600" b="0" kern="1200">
                <a:solidFill>
                  <a:schemeClr val="tx2"/>
                </a:solidFill>
                <a:latin typeface="+mn-lt"/>
                <a:ea typeface="+mj-ea"/>
                <a:cs typeface="+mj-cs"/>
              </a:defRPr>
            </a:lvl1pPr>
          </a:lstStyle>
          <a:p>
            <a:r>
              <a:rPr lang="en-US" smtClean="0"/>
              <a:t>Click to edit Master title style</a:t>
            </a:r>
            <a:endParaRPr/>
          </a:p>
        </p:txBody>
      </p:sp>
      <p:sp>
        <p:nvSpPr>
          <p:cNvPr id="3" name="Picture Placeholder 2"/>
          <p:cNvSpPr>
            <a:spLocks noGrp="1"/>
          </p:cNvSpPr>
          <p:nvPr>
            <p:ph type="pic" idx="1"/>
          </p:nvPr>
        </p:nvSpPr>
        <p:spPr>
          <a:xfrm>
            <a:off x="4873625" y="381000"/>
            <a:ext cx="3813175" cy="5697538"/>
          </a:xfrm>
          <a:solidFill>
            <a:schemeClr val="bg1">
              <a:lumMod val="85000"/>
            </a:schemeClr>
          </a:solidFill>
          <a:ln w="101600">
            <a:noFill/>
            <a:miter lim="800000"/>
          </a:ln>
          <a:effectLst>
            <a:innerShdw blurRad="457200">
              <a:schemeClr val="tx1">
                <a:lumMod val="50000"/>
                <a:lumOff val="50000"/>
                <a:alpha val="80000"/>
              </a:schemeClr>
            </a:innerShdw>
            <a:softEdge rad="127000"/>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a:p>
        </p:txBody>
      </p:sp>
      <p:sp>
        <p:nvSpPr>
          <p:cNvPr id="4" name="Text Placeholder 3"/>
          <p:cNvSpPr>
            <a:spLocks noGrp="1"/>
          </p:cNvSpPr>
          <p:nvPr>
            <p:ph type="body" sz="half" idx="2"/>
          </p:nvPr>
        </p:nvSpPr>
        <p:spPr>
          <a:xfrm>
            <a:off x="379984" y="2209799"/>
            <a:ext cx="3613792" cy="3222625"/>
          </a:xfrm>
        </p:spPr>
        <p:txBody>
          <a:bodyPr vert="horz" lIns="91440" tIns="45720" rIns="91440" bIns="45720" rtlCol="0">
            <a:normAutofit/>
          </a:bodyPr>
          <a:lstStyle>
            <a:lvl1pPr marL="0" indent="0" algn="ctr">
              <a:buNone/>
              <a:defRPr sz="1800" b="0" kern="1200">
                <a:solidFill>
                  <a:schemeClr val="tx2"/>
                </a:solidFill>
                <a:latin typeface="+mn-lt"/>
                <a:ea typeface="+mn-ea"/>
                <a:cs typeface="+mn-cs"/>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marL="0" lvl="0" indent="0" algn="ctr" defTabSz="914400" rtl="0" eaLnBrk="1" latinLnBrk="0" hangingPunct="1">
              <a:spcBef>
                <a:spcPts val="2400"/>
              </a:spcBef>
              <a:buClr>
                <a:schemeClr val="accent1">
                  <a:lumMod val="60000"/>
                  <a:lumOff val="40000"/>
                </a:schemeClr>
              </a:buClr>
              <a:buFont typeface="Candara" pitchFamily="34" charset="0"/>
              <a:buNone/>
            </a:pPr>
            <a:r>
              <a:rPr lang="en-US" smtClean="0"/>
              <a:t>Click to edit Master text styles</a:t>
            </a:r>
          </a:p>
        </p:txBody>
      </p:sp>
      <p:sp>
        <p:nvSpPr>
          <p:cNvPr id="5" name="Date Placeholder 4"/>
          <p:cNvSpPr>
            <a:spLocks noGrp="1"/>
          </p:cNvSpPr>
          <p:nvPr>
            <p:ph type="dt" sz="half" idx="10"/>
          </p:nvPr>
        </p:nvSpPr>
        <p:spPr/>
        <p:txBody>
          <a:bodyPr/>
          <a:lstStyle/>
          <a:p>
            <a:pPr>
              <a:defRPr/>
            </a:pPr>
            <a:fld id="{B90CBA20-D8CC-489F-89DA-EA26E2BF5E57}" type="datetimeFigureOut">
              <a:rPr lang="en-US" smtClean="0"/>
              <a:pPr>
                <a:defRPr/>
              </a:pPr>
              <a:t>5/10/11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D46ECF6A-E103-4FCB-BB37-CE8E0B76419F}" type="slidenum">
              <a:rPr lang="en-US" smtClean="0"/>
              <a:pPr>
                <a:defRPr/>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x" preserve="1">
  <p:cSld name="Title and Vertical Tex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D94A4733-6DF2-4A39-9BA8-C672CFAA28AF}" type="datetimeFigureOut">
              <a:rPr lang="en-US" smtClean="0"/>
              <a:pPr>
                <a:defRPr/>
              </a:pPr>
              <a:t>5/10/11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BE1E5190-3CA8-4D31-9F36-24EDD359FAE5}" type="slidenum">
              <a:rPr lang="en-US" smtClean="0"/>
              <a:pPr>
                <a:defRPr/>
              </a:pPr>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vertTitleAndTx" preserve="1">
  <p:cSld name="Vertical Title and Text">
    <p:spTree>
      <p:nvGrpSpPr>
        <p:cNvPr id="1" name=""/>
        <p:cNvGrpSpPr/>
        <p:nvPr/>
      </p:nvGrpSpPr>
      <p:grpSpPr>
        <a:xfrm>
          <a:off x="0" y="0"/>
          <a:ext cx="0" cy="0"/>
          <a:chOff x="0" y="0"/>
          <a:chExt cx="0" cy="0"/>
        </a:xfrm>
      </p:grpSpPr>
      <p:grpSp>
        <p:nvGrpSpPr>
          <p:cNvPr id="7" name="Group 10"/>
          <p:cNvGrpSpPr/>
          <p:nvPr/>
        </p:nvGrpSpPr>
        <p:grpSpPr>
          <a:xfrm>
            <a:off x="0" y="0"/>
            <a:ext cx="7696200" cy="6858000"/>
            <a:chOff x="0" y="0"/>
            <a:chExt cx="7696200" cy="6858000"/>
          </a:xfrm>
        </p:grpSpPr>
        <p:pic>
          <p:nvPicPr>
            <p:cNvPr id="8" name="Picture 7" descr="Overlay-Blank.jpg"/>
            <p:cNvPicPr>
              <a:picLocks noChangeAspect="1"/>
            </p:cNvPicPr>
            <p:nvPr userDrawn="1"/>
          </p:nvPicPr>
          <p:blipFill>
            <a:blip r:embed="rId2"/>
            <a:srcRect l="1471" r="16862"/>
            <a:stretch>
              <a:fillRect/>
            </a:stretch>
          </p:blipFill>
          <p:spPr>
            <a:xfrm>
              <a:off x="0" y="0"/>
              <a:ext cx="7467600"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7428309" y="0"/>
              <a:ext cx="267891" cy="6858000"/>
            </a:xfrm>
            <a:prstGeom prst="rect">
              <a:avLst/>
            </a:prstGeom>
          </p:spPr>
        </p:pic>
      </p:grpSp>
      <p:sp>
        <p:nvSpPr>
          <p:cNvPr id="2" name="Vertical Title 1"/>
          <p:cNvSpPr>
            <a:spLocks noGrp="1"/>
          </p:cNvSpPr>
          <p:nvPr>
            <p:ph type="title" orient="vert"/>
          </p:nvPr>
        </p:nvSpPr>
        <p:spPr>
          <a:xfrm>
            <a:off x="7620000" y="381001"/>
            <a:ext cx="1447800" cy="5697538"/>
          </a:xfrm>
        </p:spPr>
        <p:txBody>
          <a:bodyPr vert="eaVert"/>
          <a:lstStyle/>
          <a:p>
            <a:r>
              <a:rPr lang="en-US" smtClean="0"/>
              <a:t>Click to edit Master title style</a:t>
            </a:r>
            <a:endParaRPr/>
          </a:p>
        </p:txBody>
      </p:sp>
      <p:sp>
        <p:nvSpPr>
          <p:cNvPr id="3" name="Vertical Text Placeholder 2"/>
          <p:cNvSpPr>
            <a:spLocks noGrp="1"/>
          </p:cNvSpPr>
          <p:nvPr>
            <p:ph type="body" orient="vert" idx="1"/>
          </p:nvPr>
        </p:nvSpPr>
        <p:spPr>
          <a:xfrm>
            <a:off x="381000" y="381001"/>
            <a:ext cx="6705600" cy="5697537"/>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72981AC7-C5B2-437F-ACF4-D997A4C250F3}" type="datetimeFigureOut">
              <a:rPr lang="en-US" smtClean="0"/>
              <a:pPr>
                <a:defRPr/>
              </a:pPr>
              <a:t>5/10/11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C92A1A73-A4BA-4CE2-970A-7E9188E3BCFA}" type="slidenum">
              <a:rPr lang="en-US" smtClean="0"/>
              <a:pPr>
                <a:defRPr/>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 preserve="1">
  <p:cSld name="Title and Content">
    <p:spTree>
      <p:nvGrpSpPr>
        <p:cNvPr id="1" name=""/>
        <p:cNvGrpSpPr/>
        <p:nvPr/>
      </p:nvGrpSpPr>
      <p:grpSpPr>
        <a:xfrm>
          <a:off x="0" y="0"/>
          <a:ext cx="0" cy="0"/>
          <a:chOff x="0" y="0"/>
          <a:chExt cx="0" cy="0"/>
        </a:xfrm>
      </p:grpSpPr>
      <p:grpSp>
        <p:nvGrpSpPr>
          <p:cNvPr id="7" name="Group 6"/>
          <p:cNvGrpSpPr/>
          <p:nvPr/>
        </p:nvGrpSpPr>
        <p:grpSpPr>
          <a:xfrm>
            <a:off x="0" y="1372650"/>
            <a:ext cx="9144000" cy="5485350"/>
            <a:chOff x="0" y="1372650"/>
            <a:chExt cx="9144000" cy="5485350"/>
          </a:xfrm>
        </p:grpSpPr>
        <p:pic>
          <p:nvPicPr>
            <p:cNvPr id="8" name="Picture 7"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9" name="Picture 8"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10"/>
          </p:nvPr>
        </p:nvSpPr>
        <p:spPr/>
        <p:txBody>
          <a:bodyPr/>
          <a:lstStyle/>
          <a:p>
            <a:pPr>
              <a:defRPr/>
            </a:pPr>
            <a:fld id="{845F4C07-675B-4CB9-8703-81716C610B62}" type="datetimeFigureOut">
              <a:rPr lang="en-US" smtClean="0"/>
              <a:pPr>
                <a:defRPr/>
              </a:pPr>
              <a:t>5/10/11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6CDD40F8-2028-487B-9359-5100A181F0A8}" type="slidenum">
              <a:rPr lang="en-US" smtClean="0"/>
              <a:pPr>
                <a:defRPr/>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reserve="1">
  <p:cSld name="Title Slide with Picture">
    <p:bg>
      <p:bgRef idx="1002">
        <a:schemeClr val="bg2"/>
      </p:bgRef>
    </p:bg>
    <p:spTree>
      <p:nvGrpSpPr>
        <p:cNvPr id="1" name=""/>
        <p:cNvGrpSpPr/>
        <p:nvPr/>
      </p:nvGrpSpPr>
      <p:grpSpPr>
        <a:xfrm>
          <a:off x="0" y="0"/>
          <a:ext cx="0" cy="0"/>
          <a:chOff x="0" y="0"/>
          <a:chExt cx="0" cy="0"/>
        </a:xfrm>
      </p:grpSpPr>
      <p:grpSp>
        <p:nvGrpSpPr>
          <p:cNvPr id="6" name="Group 15"/>
          <p:cNvGrpSpPr/>
          <p:nvPr/>
        </p:nvGrpSpPr>
        <p:grpSpPr>
          <a:xfrm>
            <a:off x="0" y="0"/>
            <a:ext cx="1581220" cy="6858000"/>
            <a:chOff x="134471" y="0"/>
            <a:chExt cx="1581220" cy="6858000"/>
          </a:xfrm>
        </p:grpSpPr>
        <p:pic>
          <p:nvPicPr>
            <p:cNvPr id="7" name="Picture 6" descr="Overlay-Blank.jpg"/>
            <p:cNvPicPr>
              <a:picLocks noChangeAspect="1"/>
            </p:cNvPicPr>
            <p:nvPr userDrawn="1"/>
          </p:nvPicPr>
          <p:blipFill>
            <a:blip r:embed="rId2"/>
            <a:srcRect l="1471" r="83676"/>
            <a:stretch>
              <a:fillRect/>
            </a:stretch>
          </p:blipFill>
          <p:spPr>
            <a:xfrm>
              <a:off x="134471" y="0"/>
              <a:ext cx="1358153" cy="6858000"/>
            </a:xfrm>
            <a:prstGeom prst="rect">
              <a:avLst/>
            </a:prstGeom>
          </p:spPr>
        </p:pic>
        <p:pic>
          <p:nvPicPr>
            <p:cNvPr id="9" name="Picture 8" descr="Overlay-VerticalBridge.jpg"/>
            <p:cNvPicPr>
              <a:picLocks noChangeAspect="1"/>
            </p:cNvPicPr>
            <p:nvPr userDrawn="1"/>
          </p:nvPicPr>
          <p:blipFill>
            <a:blip r:embed="rId3"/>
            <a:stretch>
              <a:fillRect/>
            </a:stretch>
          </p:blipFill>
          <p:spPr>
            <a:xfrm>
              <a:off x="1447800" y="0"/>
              <a:ext cx="267891" cy="6858000"/>
            </a:xfrm>
            <a:prstGeom prst="rect">
              <a:avLst/>
            </a:prstGeom>
          </p:spPr>
        </p:pic>
      </p:grpSp>
      <p:grpSp>
        <p:nvGrpSpPr>
          <p:cNvPr id="11" name="Group 16"/>
          <p:cNvGrpSpPr/>
          <p:nvPr/>
        </p:nvGrpSpPr>
        <p:grpSpPr>
          <a:xfrm>
            <a:off x="7546266" y="0"/>
            <a:ext cx="1597734" cy="6858000"/>
            <a:chOff x="7413812" y="0"/>
            <a:chExt cx="1597734" cy="6858000"/>
          </a:xfrm>
        </p:grpSpPr>
        <p:pic>
          <p:nvPicPr>
            <p:cNvPr id="8" name="Picture 7" descr="Overlay-Blank.jpg"/>
            <p:cNvPicPr>
              <a:picLocks noChangeAspect="1"/>
            </p:cNvPicPr>
            <p:nvPr userDrawn="1"/>
          </p:nvPicPr>
          <p:blipFill>
            <a:blip r:embed="rId2"/>
            <a:srcRect r="85125"/>
            <a:stretch>
              <a:fillRect/>
            </a:stretch>
          </p:blipFill>
          <p:spPr>
            <a:xfrm>
              <a:off x="7651376" y="0"/>
              <a:ext cx="136017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7413812" y="0"/>
              <a:ext cx="267891" cy="6858000"/>
            </a:xfrm>
            <a:prstGeom prst="rect">
              <a:avLst/>
            </a:prstGeom>
          </p:spPr>
        </p:pic>
      </p:grpSp>
      <p:sp>
        <p:nvSpPr>
          <p:cNvPr id="2" name="Title 1"/>
          <p:cNvSpPr>
            <a:spLocks noGrp="1"/>
          </p:cNvSpPr>
          <p:nvPr>
            <p:ph type="ctrTitle"/>
          </p:nvPr>
        </p:nvSpPr>
        <p:spPr>
          <a:xfrm>
            <a:off x="1854200" y="3693645"/>
            <a:ext cx="5446713" cy="1470025"/>
          </a:xfrm>
        </p:spPr>
        <p:txBody>
          <a:bodyPr anchor="b" anchorCtr="0"/>
          <a:lstStyle>
            <a:lvl1pPr>
              <a:lnSpc>
                <a:spcPts val="6800"/>
              </a:lnSpc>
              <a:defRPr sz="6500">
                <a:latin typeface="+mj-lt"/>
              </a:defRPr>
            </a:lvl1pPr>
          </a:lstStyle>
          <a:p>
            <a:r>
              <a:rPr lang="en-US" smtClean="0"/>
              <a:t>Click to edit Master title style</a:t>
            </a:r>
            <a:endParaRPr/>
          </a:p>
        </p:txBody>
      </p:sp>
      <p:sp>
        <p:nvSpPr>
          <p:cNvPr id="3" name="Subtitle 2"/>
          <p:cNvSpPr>
            <a:spLocks noGrp="1"/>
          </p:cNvSpPr>
          <p:nvPr>
            <p:ph type="subTitle" idx="1"/>
          </p:nvPr>
        </p:nvSpPr>
        <p:spPr>
          <a:xfrm>
            <a:off x="1854200" y="5204011"/>
            <a:ext cx="5446713" cy="851647"/>
          </a:xfrm>
        </p:spPr>
        <p:txBody>
          <a:bodyPr>
            <a:normAutofit/>
          </a:bodyPr>
          <a:lstStyle>
            <a:lvl1pPr marL="0" indent="0" algn="ctr">
              <a:spcBef>
                <a:spcPts val="300"/>
              </a:spcBef>
              <a:buNone/>
              <a:defRPr sz="1800">
                <a:solidFill>
                  <a:schemeClr val="tx2"/>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a:p>
        </p:txBody>
      </p:sp>
      <p:sp>
        <p:nvSpPr>
          <p:cNvPr id="4" name="Date Placeholder 3"/>
          <p:cNvSpPr>
            <a:spLocks noGrp="1"/>
          </p:cNvSpPr>
          <p:nvPr>
            <p:ph type="dt" sz="half" idx="10"/>
          </p:nvPr>
        </p:nvSpPr>
        <p:spPr>
          <a:xfrm>
            <a:off x="5257800" y="6356350"/>
            <a:ext cx="2133600" cy="365125"/>
          </a:xfrm>
        </p:spPr>
        <p:txBody>
          <a:bodyPr/>
          <a:lstStyle>
            <a:lvl1pPr>
              <a:defRPr>
                <a:solidFill>
                  <a:schemeClr val="tx2"/>
                </a:solidFill>
              </a:defRPr>
            </a:lvl1pPr>
          </a:lstStyle>
          <a:p>
            <a:pPr>
              <a:defRPr/>
            </a:pPr>
            <a:fld id="{F14F773E-83F2-4012-A1BD-3D377A2DD396}" type="datetimeFigureOut">
              <a:rPr lang="en-US" smtClean="0"/>
              <a:pPr>
                <a:defRPr/>
              </a:pPr>
              <a:t>5/10/11</a:t>
            </a:fld>
            <a:endParaRPr lang="en-US"/>
          </a:p>
        </p:txBody>
      </p:sp>
      <p:sp>
        <p:nvSpPr>
          <p:cNvPr id="5" name="Footer Placeholder 4"/>
          <p:cNvSpPr>
            <a:spLocks noGrp="1"/>
          </p:cNvSpPr>
          <p:nvPr>
            <p:ph type="ftr" sz="quarter" idx="11"/>
          </p:nvPr>
        </p:nvSpPr>
        <p:spPr>
          <a:xfrm>
            <a:off x="1752600" y="6356350"/>
            <a:ext cx="2895600" cy="365125"/>
          </a:xfrm>
        </p:spPr>
        <p:txBody>
          <a:bodyPr/>
          <a:lstStyle>
            <a:lvl1pPr>
              <a:defRPr>
                <a:solidFill>
                  <a:schemeClr val="tx2"/>
                </a:solidFill>
              </a:defRPr>
            </a:lvl1pPr>
          </a:lstStyle>
          <a:p>
            <a:pPr>
              <a:defRPr/>
            </a:pPr>
            <a:endParaRPr lang="en-US"/>
          </a:p>
        </p:txBody>
      </p:sp>
      <p:pic>
        <p:nvPicPr>
          <p:cNvPr id="15" name="Picture 14" descr="HR-Color.png"/>
          <p:cNvPicPr>
            <a:picLocks noChangeAspect="1"/>
          </p:cNvPicPr>
          <p:nvPr/>
        </p:nvPicPr>
        <p:blipFill>
          <a:blip r:embed="rId4"/>
          <a:stretch>
            <a:fillRect/>
          </a:stretch>
        </p:blipFill>
        <p:spPr>
          <a:xfrm>
            <a:off x="1554480" y="4841209"/>
            <a:ext cx="6035040" cy="340391"/>
          </a:xfrm>
          <a:prstGeom prst="rect">
            <a:avLst/>
          </a:prstGeom>
        </p:spPr>
      </p:pic>
      <p:sp>
        <p:nvSpPr>
          <p:cNvPr id="14" name="Picture Placeholder 13"/>
          <p:cNvSpPr>
            <a:spLocks noGrp="1"/>
          </p:cNvSpPr>
          <p:nvPr>
            <p:ph type="pic" sz="quarter" idx="12"/>
          </p:nvPr>
        </p:nvSpPr>
        <p:spPr>
          <a:xfrm>
            <a:off x="3307977" y="950260"/>
            <a:ext cx="2528046" cy="2528046"/>
          </a:xfrm>
          <a:prstGeom prst="ellipse">
            <a:avLst/>
          </a:prstGeom>
          <a:solidFill>
            <a:schemeClr val="bg1">
              <a:lumMod val="85000"/>
            </a:schemeClr>
          </a:solidFill>
          <a:ln w="101600">
            <a:noFill/>
            <a:miter lim="800000"/>
          </a:ln>
          <a:effectLst>
            <a:innerShdw blurRad="762000">
              <a:schemeClr val="accent1">
                <a:alpha val="80000"/>
              </a:schemeClr>
            </a:innerShdw>
            <a:softEdge rad="317500"/>
          </a:effectLst>
        </p:spPr>
        <p:txBody>
          <a:bodyPr vert="horz" lIns="91440" tIns="45720" rIns="91440" bIns="45720" rtlCol="0">
            <a:normAutofit/>
          </a:bodyPr>
          <a:lstStyle>
            <a:lvl1pPr marL="0" indent="0" algn="ctr" defTabSz="914400" rtl="0" eaLnBrk="1" latinLnBrk="0" hangingPunct="1">
              <a:spcBef>
                <a:spcPts val="2400"/>
              </a:spcBef>
              <a:buClr>
                <a:schemeClr val="accent1">
                  <a:lumMod val="60000"/>
                  <a:lumOff val="40000"/>
                </a:schemeClr>
              </a:buClr>
              <a:buFont typeface="Candara" pitchFamily="34" charset="0"/>
              <a:buNone/>
              <a:defRPr sz="2400" kern="1200">
                <a:solidFill>
                  <a:schemeClr val="tx2"/>
                </a:solidFill>
                <a:latin typeface="+mn-lt"/>
                <a:ea typeface="+mn-ea"/>
                <a:cs typeface="+mn-cs"/>
              </a:defRPr>
            </a:lvl1pPr>
          </a:lstStyle>
          <a:p>
            <a:r>
              <a:rPr lang="en-US" smtClean="0"/>
              <a:t>Click icon to add picture</a:t>
            </a:r>
            <a:endParaRPr/>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secHead" preserve="1">
  <p:cSld name="Section Header">
    <p:bg>
      <p:bgRef idx="1003">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1854200" y="1851212"/>
            <a:ext cx="5446714" cy="1730375"/>
          </a:xfrm>
        </p:spPr>
        <p:txBody>
          <a:bodyPr anchor="b" anchorCtr="0"/>
          <a:lstStyle>
            <a:lvl1pPr algn="ctr">
              <a:lnSpc>
                <a:spcPts val="6800"/>
              </a:lnSpc>
              <a:defRPr sz="6500" b="0" cap="none" baseline="0">
                <a:latin typeface="+mj-lt"/>
              </a:defRPr>
            </a:lvl1pPr>
          </a:lstStyle>
          <a:p>
            <a:r>
              <a:rPr lang="en-US" smtClean="0"/>
              <a:t>Click to edit Master title style</a:t>
            </a:r>
            <a:endParaRPr/>
          </a:p>
        </p:txBody>
      </p:sp>
      <p:sp>
        <p:nvSpPr>
          <p:cNvPr id="3" name="Text Placeholder 2"/>
          <p:cNvSpPr>
            <a:spLocks noGrp="1"/>
          </p:cNvSpPr>
          <p:nvPr>
            <p:ph type="body" idx="1"/>
          </p:nvPr>
        </p:nvSpPr>
        <p:spPr>
          <a:xfrm>
            <a:off x="1854200" y="3576918"/>
            <a:ext cx="5446714" cy="829982"/>
          </a:xfrm>
        </p:spPr>
        <p:txBody>
          <a:bodyPr anchor="t" anchorCtr="0">
            <a:normAutofit/>
          </a:bodyPr>
          <a:lstStyle>
            <a:lvl1pPr marL="0" indent="0" algn="ctr">
              <a:spcBef>
                <a:spcPts val="300"/>
              </a:spcBef>
              <a:buNone/>
              <a:defRPr sz="1800">
                <a:solidFill>
                  <a:schemeClr val="tx2"/>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pPr>
              <a:defRPr/>
            </a:pPr>
            <a:fld id="{FB871BA6-8FEA-4B1E-A8DE-EFA514E29B51}" type="datetimeFigureOut">
              <a:rPr lang="en-US" smtClean="0"/>
              <a:pPr>
                <a:defRPr/>
              </a:pPr>
              <a:t>5/10/11</a:t>
            </a:fld>
            <a:endParaRPr lang="en-US"/>
          </a:p>
        </p:txBody>
      </p:sp>
      <p:sp>
        <p:nvSpPr>
          <p:cNvPr id="5" name="Footer Placeholder 4"/>
          <p:cNvSpPr>
            <a:spLocks noGrp="1"/>
          </p:cNvSpPr>
          <p:nvPr>
            <p:ph type="ftr" sz="quarter" idx="11"/>
          </p:nvPr>
        </p:nvSpPr>
        <p:spPr/>
        <p:txBody>
          <a:bodyPr/>
          <a:lstStyle/>
          <a:p>
            <a:pPr>
              <a:defRPr/>
            </a:pPr>
            <a:endParaRPr lang="en-US"/>
          </a:p>
        </p:txBody>
      </p:sp>
      <p:sp>
        <p:nvSpPr>
          <p:cNvPr id="6" name="Slide Number Placeholder 5"/>
          <p:cNvSpPr>
            <a:spLocks noGrp="1"/>
          </p:cNvSpPr>
          <p:nvPr>
            <p:ph type="sldNum" sz="quarter" idx="12"/>
          </p:nvPr>
        </p:nvSpPr>
        <p:spPr/>
        <p:txBody>
          <a:bodyPr/>
          <a:lstStyle/>
          <a:p>
            <a:pPr>
              <a:defRPr/>
            </a:pPr>
            <a:fld id="{810357CD-4838-482B-8C68-1859D278F3D8}" type="slidenum">
              <a:rPr lang="en-US" smtClean="0"/>
              <a:pPr>
                <a:defRPr/>
              </a:pPr>
              <a:t>‹#›</a:t>
            </a:fld>
            <a:endParaRPr lang="en-US"/>
          </a:p>
        </p:txBody>
      </p:sp>
      <p:grpSp>
        <p:nvGrpSpPr>
          <p:cNvPr id="7" name="Group 9"/>
          <p:cNvGrpSpPr/>
          <p:nvPr/>
        </p:nvGrpSpPr>
        <p:grpSpPr>
          <a:xfrm>
            <a:off x="0" y="0"/>
            <a:ext cx="9144000" cy="1191256"/>
            <a:chOff x="0" y="0"/>
            <a:chExt cx="9144000" cy="1191256"/>
          </a:xfrm>
        </p:grpSpPr>
        <p:pic>
          <p:nvPicPr>
            <p:cNvPr id="8" name="Picture 7"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9" name="Picture 8"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grpSp>
        <p:nvGrpSpPr>
          <p:cNvPr id="10" name="Group 10"/>
          <p:cNvGrpSpPr/>
          <p:nvPr/>
        </p:nvGrpSpPr>
        <p:grpSpPr>
          <a:xfrm flipV="1">
            <a:off x="0" y="5666744"/>
            <a:ext cx="9144000" cy="1191256"/>
            <a:chOff x="0" y="0"/>
            <a:chExt cx="9144000" cy="1191256"/>
          </a:xfrm>
        </p:grpSpPr>
        <p:pic>
          <p:nvPicPr>
            <p:cNvPr id="12" name="Picture 11" descr="Overlay-Blank.jpg"/>
            <p:cNvPicPr>
              <a:picLocks noChangeAspect="1"/>
            </p:cNvPicPr>
            <p:nvPr userDrawn="1"/>
          </p:nvPicPr>
          <p:blipFill>
            <a:blip r:embed="rId2"/>
            <a:srcRect b="85555"/>
            <a:stretch>
              <a:fillRect/>
            </a:stretch>
          </p:blipFill>
          <p:spPr>
            <a:xfrm>
              <a:off x="0" y="0"/>
              <a:ext cx="9144000" cy="990600"/>
            </a:xfrm>
            <a:prstGeom prst="rect">
              <a:avLst/>
            </a:prstGeom>
          </p:spPr>
        </p:pic>
        <p:pic>
          <p:nvPicPr>
            <p:cNvPr id="13" name="Picture 12" descr="Overlay-HorizontalBridge.jpg"/>
            <p:cNvPicPr>
              <a:picLocks noChangeAspect="1"/>
            </p:cNvPicPr>
            <p:nvPr userDrawn="1"/>
          </p:nvPicPr>
          <p:blipFill>
            <a:blip r:embed="rId3"/>
            <a:stretch>
              <a:fillRect/>
            </a:stretch>
          </p:blipFill>
          <p:spPr>
            <a:xfrm flipV="1">
              <a:off x="0" y="923365"/>
              <a:ext cx="9144000" cy="267891"/>
            </a:xfrm>
            <a:prstGeom prst="rect">
              <a:avLst/>
            </a:prstGeom>
          </p:spPr>
        </p:pic>
      </p:grpSp>
      <p:pic>
        <p:nvPicPr>
          <p:cNvPr id="14" name="Picture 13" descr="HR-Color.png"/>
          <p:cNvPicPr>
            <a:picLocks noChangeAspect="1"/>
          </p:cNvPicPr>
          <p:nvPr/>
        </p:nvPicPr>
        <p:blipFill>
          <a:blip r:embed="rId4"/>
          <a:stretch>
            <a:fillRect/>
          </a:stretch>
        </p:blipFill>
        <p:spPr>
          <a:xfrm>
            <a:off x="1554480" y="3258805"/>
            <a:ext cx="6035040" cy="340391"/>
          </a:xfrm>
          <a:prstGeom prst="rect">
            <a:avLst/>
          </a:prstGeom>
        </p:spPr>
      </p:pic>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Obj" preserve="1">
  <p:cSld name="Two Content">
    <p:spTree>
      <p:nvGrpSpPr>
        <p:cNvPr id="1" name=""/>
        <p:cNvGrpSpPr/>
        <p:nvPr/>
      </p:nvGrpSpPr>
      <p:grpSpPr>
        <a:xfrm>
          <a:off x="0" y="0"/>
          <a:ext cx="0" cy="0"/>
          <a:chOff x="0" y="0"/>
          <a:chExt cx="0" cy="0"/>
        </a:xfrm>
      </p:grpSpPr>
      <p:grpSp>
        <p:nvGrpSpPr>
          <p:cNvPr id="8" name="Group 7"/>
          <p:cNvGrpSpPr/>
          <p:nvPr/>
        </p:nvGrpSpPr>
        <p:grpSpPr>
          <a:xfrm>
            <a:off x="0" y="1372650"/>
            <a:ext cx="9144000" cy="5485350"/>
            <a:chOff x="0" y="1372650"/>
            <a:chExt cx="9144000" cy="5485350"/>
          </a:xfrm>
        </p:grpSpPr>
        <p:pic>
          <p:nvPicPr>
            <p:cNvPr id="9" name="Picture 8"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0" name="Picture 9"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Content Placeholder 2"/>
          <p:cNvSpPr>
            <a:spLocks noGrp="1"/>
          </p:cNvSpPr>
          <p:nvPr>
            <p:ph sz="half" idx="1"/>
          </p:nvPr>
        </p:nvSpPr>
        <p:spPr>
          <a:xfrm>
            <a:off x="792162"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Content Placeholder 3"/>
          <p:cNvSpPr>
            <a:spLocks noGrp="1"/>
          </p:cNvSpPr>
          <p:nvPr>
            <p:ph sz="half" idx="2"/>
          </p:nvPr>
        </p:nvSpPr>
        <p:spPr>
          <a:xfrm>
            <a:off x="4766534" y="1774825"/>
            <a:ext cx="3566160" cy="4303713"/>
          </a:xfrm>
        </p:spPr>
        <p:txBody>
          <a:bodyPr>
            <a:normAutofit/>
          </a:bodyPr>
          <a:lstStyle>
            <a:lvl1pPr>
              <a:defRPr sz="2400"/>
            </a:lvl1pPr>
            <a:lvl2pPr>
              <a:defRPr sz="22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Date Placeholder 4"/>
          <p:cNvSpPr>
            <a:spLocks noGrp="1"/>
          </p:cNvSpPr>
          <p:nvPr>
            <p:ph type="dt" sz="half" idx="10"/>
          </p:nvPr>
        </p:nvSpPr>
        <p:spPr/>
        <p:txBody>
          <a:bodyPr/>
          <a:lstStyle/>
          <a:p>
            <a:pPr>
              <a:defRPr/>
            </a:pPr>
            <a:fld id="{E4A57CB8-11E4-4FB0-BFA6-08A5C9F5F242}" type="datetimeFigureOut">
              <a:rPr lang="en-US" smtClean="0"/>
              <a:pPr>
                <a:defRPr/>
              </a:pPr>
              <a:t>5/10/11</a:t>
            </a:fld>
            <a:endParaRPr lang="en-US"/>
          </a:p>
        </p:txBody>
      </p:sp>
      <p:sp>
        <p:nvSpPr>
          <p:cNvPr id="6" name="Footer Placeholder 5"/>
          <p:cNvSpPr>
            <a:spLocks noGrp="1"/>
          </p:cNvSpPr>
          <p:nvPr>
            <p:ph type="ftr" sz="quarter" idx="11"/>
          </p:nvPr>
        </p:nvSpPr>
        <p:spPr/>
        <p:txBody>
          <a:bodyPr/>
          <a:lstStyle/>
          <a:p>
            <a:pPr>
              <a:defRPr/>
            </a:pPr>
            <a:endParaRPr lang="en-US"/>
          </a:p>
        </p:txBody>
      </p:sp>
      <p:sp>
        <p:nvSpPr>
          <p:cNvPr id="7" name="Slide Number Placeholder 6"/>
          <p:cNvSpPr>
            <a:spLocks noGrp="1"/>
          </p:cNvSpPr>
          <p:nvPr>
            <p:ph type="sldNum" sz="quarter" idx="12"/>
          </p:nvPr>
        </p:nvSpPr>
        <p:spPr/>
        <p:txBody>
          <a:bodyPr/>
          <a:lstStyle/>
          <a:p>
            <a:pPr>
              <a:defRPr/>
            </a:pPr>
            <a:fld id="{49B714E4-9E18-45A1-8F2A-F9559428AB77}" type="slidenum">
              <a:rPr lang="en-US" smtClean="0"/>
              <a:pPr>
                <a:defRPr/>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woTxTwoObj" preserve="1">
  <p:cSld name="Comparison">
    <p:spTree>
      <p:nvGrpSpPr>
        <p:cNvPr id="1" name=""/>
        <p:cNvGrpSpPr/>
        <p:nvPr/>
      </p:nvGrpSpPr>
      <p:grpSpPr>
        <a:xfrm>
          <a:off x="0" y="0"/>
          <a:ext cx="0" cy="0"/>
          <a:chOff x="0" y="0"/>
          <a:chExt cx="0" cy="0"/>
        </a:xfrm>
      </p:grpSpPr>
      <p:grpSp>
        <p:nvGrpSpPr>
          <p:cNvPr id="10" name="Group 9"/>
          <p:cNvGrpSpPr/>
          <p:nvPr/>
        </p:nvGrpSpPr>
        <p:grpSpPr>
          <a:xfrm>
            <a:off x="0" y="1372650"/>
            <a:ext cx="9144000" cy="5485350"/>
            <a:chOff x="0" y="1372650"/>
            <a:chExt cx="9144000" cy="5485350"/>
          </a:xfrm>
        </p:grpSpPr>
        <p:pic>
          <p:nvPicPr>
            <p:cNvPr id="11" name="Picture 10"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12" name="Picture 11"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lvl1pPr>
              <a:defRPr/>
            </a:lvl1pPr>
          </a:lstStyle>
          <a:p>
            <a:r>
              <a:rPr lang="en-US" smtClean="0"/>
              <a:t>Click to edit Master title style</a:t>
            </a:r>
            <a:endParaRPr/>
          </a:p>
        </p:txBody>
      </p:sp>
      <p:sp>
        <p:nvSpPr>
          <p:cNvPr id="3" name="Text Placeholder 2"/>
          <p:cNvSpPr>
            <a:spLocks noGrp="1"/>
          </p:cNvSpPr>
          <p:nvPr>
            <p:ph type="body" idx="1"/>
          </p:nvPr>
        </p:nvSpPr>
        <p:spPr>
          <a:xfrm>
            <a:off x="777240"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777240"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5" name="Text Placeholder 4"/>
          <p:cNvSpPr>
            <a:spLocks noGrp="1"/>
          </p:cNvSpPr>
          <p:nvPr>
            <p:ph type="body" sz="quarter" idx="3"/>
          </p:nvPr>
        </p:nvSpPr>
        <p:spPr>
          <a:xfrm>
            <a:off x="4766048" y="1879320"/>
            <a:ext cx="3566160" cy="639762"/>
          </a:xfrm>
        </p:spPr>
        <p:txBody>
          <a:bodyPr anchor="b" anchorCtr="0">
            <a:noAutofit/>
          </a:bodyPr>
          <a:lstStyle>
            <a:lvl1pPr marL="0" indent="0" algn="ctr">
              <a:spcBef>
                <a:spcPts val="0"/>
              </a:spcBef>
              <a:buNone/>
              <a:defRPr sz="2800" b="0">
                <a:solidFill>
                  <a:schemeClr val="tx2">
                    <a:lumMod val="40000"/>
                    <a:lumOff val="6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766048" y="2590799"/>
            <a:ext cx="3566160" cy="3487739"/>
          </a:xfrm>
        </p:spPr>
        <p:txBody>
          <a:bodyPr>
            <a:normAutofit/>
          </a:bodyPr>
          <a:lstStyle>
            <a:lvl1pPr>
              <a:defRPr sz="2200"/>
            </a:lvl1pPr>
            <a:lvl2pPr>
              <a:defRPr sz="20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7" name="Date Placeholder 6"/>
          <p:cNvSpPr>
            <a:spLocks noGrp="1"/>
          </p:cNvSpPr>
          <p:nvPr>
            <p:ph type="dt" sz="half" idx="10"/>
          </p:nvPr>
        </p:nvSpPr>
        <p:spPr/>
        <p:txBody>
          <a:bodyPr/>
          <a:lstStyle/>
          <a:p>
            <a:pPr>
              <a:defRPr/>
            </a:pPr>
            <a:fld id="{19746437-DEC6-4A90-8112-F3E0BA35A766}" type="datetimeFigureOut">
              <a:rPr lang="en-US" smtClean="0"/>
              <a:pPr>
                <a:defRPr/>
              </a:pPr>
              <a:t>5/10/11</a:t>
            </a:fld>
            <a:endParaRPr lang="en-US"/>
          </a:p>
        </p:txBody>
      </p:sp>
      <p:sp>
        <p:nvSpPr>
          <p:cNvPr id="8" name="Footer Placeholder 7"/>
          <p:cNvSpPr>
            <a:spLocks noGrp="1"/>
          </p:cNvSpPr>
          <p:nvPr>
            <p:ph type="ftr" sz="quarter" idx="11"/>
          </p:nvPr>
        </p:nvSpPr>
        <p:spPr/>
        <p:txBody>
          <a:bodyPr/>
          <a:lstStyle/>
          <a:p>
            <a:pPr>
              <a:defRPr/>
            </a:pPr>
            <a:endParaRPr lang="en-US"/>
          </a:p>
        </p:txBody>
      </p:sp>
      <p:sp>
        <p:nvSpPr>
          <p:cNvPr id="9" name="Slide Number Placeholder 8"/>
          <p:cNvSpPr>
            <a:spLocks noGrp="1"/>
          </p:cNvSpPr>
          <p:nvPr>
            <p:ph type="sldNum" sz="quarter" idx="12"/>
          </p:nvPr>
        </p:nvSpPr>
        <p:spPr/>
        <p:txBody>
          <a:bodyPr/>
          <a:lstStyle/>
          <a:p>
            <a:pPr>
              <a:defRPr/>
            </a:pPr>
            <a:fld id="{5F264FD0-80A4-4634-B1FF-E879D98BA5D5}" type="slidenum">
              <a:rPr lang="en-US" smtClean="0"/>
              <a:pPr>
                <a:defRPr/>
              </a:pPr>
              <a:t>‹#›</a:t>
            </a:fld>
            <a:endParaRPr lang="en-US"/>
          </a:p>
        </p:txBody>
      </p:sp>
      <p:pic>
        <p:nvPicPr>
          <p:cNvPr id="14" name="Picture 13" descr="Overlay-HorizontalBridge.jpg"/>
          <p:cNvPicPr>
            <a:picLocks noChangeAspect="1"/>
          </p:cNvPicPr>
          <p:nvPr/>
        </p:nvPicPr>
        <p:blipFill>
          <a:blip r:embed="rId3"/>
          <a:srcRect t="23425" r="61031" b="39764"/>
          <a:stretch>
            <a:fillRect/>
          </a:stretch>
        </p:blipFill>
        <p:spPr>
          <a:xfrm>
            <a:off x="4766048" y="2460812"/>
            <a:ext cx="3563348" cy="98613"/>
          </a:xfrm>
          <a:prstGeom prst="rect">
            <a:avLst/>
          </a:prstGeom>
          <a:solidFill>
            <a:schemeClr val="bg2">
              <a:lumMod val="40000"/>
              <a:lumOff val="60000"/>
            </a:schemeClr>
          </a:solidFill>
        </p:spPr>
      </p:pic>
      <p:pic>
        <p:nvPicPr>
          <p:cNvPr id="15" name="Picture 14" descr="Overlay-HorizontalBridge.jpg"/>
          <p:cNvPicPr>
            <a:picLocks noChangeAspect="1"/>
          </p:cNvPicPr>
          <p:nvPr/>
        </p:nvPicPr>
        <p:blipFill>
          <a:blip r:embed="rId3"/>
          <a:srcRect t="23425" r="61031" b="39764"/>
          <a:stretch>
            <a:fillRect/>
          </a:stretch>
        </p:blipFill>
        <p:spPr>
          <a:xfrm>
            <a:off x="780052" y="2460812"/>
            <a:ext cx="3563348" cy="98613"/>
          </a:xfrm>
          <a:prstGeom prst="rect">
            <a:avLst/>
          </a:prstGeom>
          <a:solidFill>
            <a:schemeClr val="bg2">
              <a:lumMod val="40000"/>
              <a:lumOff val="60000"/>
            </a:schemeClr>
          </a:solidFill>
        </p:spPr>
      </p:pic>
    </p:spTree>
  </p:cSld>
  <p:clrMapOvr>
    <a:masterClrMapping/>
  </p:clrMapOvr>
</p:sldLayout>
</file>

<file path=ppt/slideLayouts/slideLayout7.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titleOnly" preserve="1">
  <p:cSld name="Title Only">
    <p:spTree>
      <p:nvGrpSpPr>
        <p:cNvPr id="1" name=""/>
        <p:cNvGrpSpPr/>
        <p:nvPr/>
      </p:nvGrpSpPr>
      <p:grpSpPr>
        <a:xfrm>
          <a:off x="0" y="0"/>
          <a:ext cx="0" cy="0"/>
          <a:chOff x="0" y="0"/>
          <a:chExt cx="0" cy="0"/>
        </a:xfrm>
      </p:grpSpPr>
      <p:grpSp>
        <p:nvGrpSpPr>
          <p:cNvPr id="6" name="Group 5"/>
          <p:cNvGrpSpPr/>
          <p:nvPr/>
        </p:nvGrpSpPr>
        <p:grpSpPr>
          <a:xfrm>
            <a:off x="0" y="1372650"/>
            <a:ext cx="9144000" cy="5485350"/>
            <a:chOff x="0" y="1372650"/>
            <a:chExt cx="9144000" cy="5485350"/>
          </a:xfrm>
        </p:grpSpPr>
        <p:pic>
          <p:nvPicPr>
            <p:cNvPr id="7" name="Picture 6" descr="Overlay-Blank.jpg"/>
            <p:cNvPicPr>
              <a:picLocks noChangeAspect="1"/>
            </p:cNvPicPr>
            <p:nvPr userDrawn="1"/>
          </p:nvPicPr>
          <p:blipFill>
            <a:blip r:embed="rId2"/>
            <a:srcRect t="23333"/>
            <a:stretch>
              <a:fillRect/>
            </a:stretch>
          </p:blipFill>
          <p:spPr>
            <a:xfrm>
              <a:off x="0" y="1600200"/>
              <a:ext cx="9144000" cy="5257800"/>
            </a:xfrm>
            <a:prstGeom prst="rect">
              <a:avLst/>
            </a:prstGeom>
          </p:spPr>
        </p:pic>
        <p:pic>
          <p:nvPicPr>
            <p:cNvPr id="8" name="Picture 7" descr="Overlay-HorizontalBridge.jpg"/>
            <p:cNvPicPr>
              <a:picLocks noChangeAspect="1"/>
            </p:cNvPicPr>
            <p:nvPr userDrawn="1"/>
          </p:nvPicPr>
          <p:blipFill>
            <a:blip r:embed="rId3"/>
            <a:stretch>
              <a:fillRect/>
            </a:stretch>
          </p:blipFill>
          <p:spPr>
            <a:xfrm>
              <a:off x="0" y="1372650"/>
              <a:ext cx="9144000" cy="267891"/>
            </a:xfrm>
            <a:prstGeom prst="rect">
              <a:avLst/>
            </a:prstGeom>
          </p:spPr>
        </p:pic>
      </p:grpSp>
      <p:sp>
        <p:nvSpPr>
          <p:cNvPr id="2" name="Title 1"/>
          <p:cNvSpPr>
            <a:spLocks noGrp="1"/>
          </p:cNvSpPr>
          <p:nvPr>
            <p:ph type="title"/>
          </p:nvPr>
        </p:nvSpPr>
        <p:spPr/>
        <p:txBody>
          <a:bodyPr/>
          <a:lstStyle/>
          <a:p>
            <a:r>
              <a:rPr lang="en-US" smtClean="0"/>
              <a:t>Click to edit Master title style</a:t>
            </a:r>
            <a:endParaRPr/>
          </a:p>
        </p:txBody>
      </p:sp>
      <p:sp>
        <p:nvSpPr>
          <p:cNvPr id="3" name="Date Placeholder 2"/>
          <p:cNvSpPr>
            <a:spLocks noGrp="1"/>
          </p:cNvSpPr>
          <p:nvPr>
            <p:ph type="dt" sz="half" idx="10"/>
          </p:nvPr>
        </p:nvSpPr>
        <p:spPr/>
        <p:txBody>
          <a:bodyPr/>
          <a:lstStyle/>
          <a:p>
            <a:pPr>
              <a:defRPr/>
            </a:pPr>
            <a:fld id="{77986DB7-E778-4C05-A3A0-C80A5F38AF90}" type="datetimeFigureOut">
              <a:rPr lang="en-US" smtClean="0"/>
              <a:pPr>
                <a:defRPr/>
              </a:pPr>
              <a:t>5/10/11</a:t>
            </a:fld>
            <a:endParaRPr lang="en-US"/>
          </a:p>
        </p:txBody>
      </p:sp>
      <p:sp>
        <p:nvSpPr>
          <p:cNvPr id="4" name="Footer Placeholder 3"/>
          <p:cNvSpPr>
            <a:spLocks noGrp="1"/>
          </p:cNvSpPr>
          <p:nvPr>
            <p:ph type="ftr" sz="quarter" idx="11"/>
          </p:nvPr>
        </p:nvSpPr>
        <p:spPr/>
        <p:txBody>
          <a:bodyPr/>
          <a:lstStyle/>
          <a:p>
            <a:pPr>
              <a:defRPr/>
            </a:pPr>
            <a:endParaRPr lang="en-US"/>
          </a:p>
        </p:txBody>
      </p:sp>
      <p:sp>
        <p:nvSpPr>
          <p:cNvPr id="5" name="Slide Number Placeholder 4"/>
          <p:cNvSpPr>
            <a:spLocks noGrp="1"/>
          </p:cNvSpPr>
          <p:nvPr>
            <p:ph type="sldNum" sz="quarter" idx="12"/>
          </p:nvPr>
        </p:nvSpPr>
        <p:spPr/>
        <p:txBody>
          <a:bodyPr/>
          <a:lstStyle/>
          <a:p>
            <a:pPr>
              <a:defRPr/>
            </a:pPr>
            <a:fld id="{BE0CAA19-FAC6-41D1-ACF9-BEC0968198E1}" type="slidenum">
              <a:rPr lang="en-US" smtClean="0"/>
              <a:pPr>
                <a:defRPr/>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blank" preserve="1">
  <p:cSld name="Blank">
    <p:spTree>
      <p:nvGrpSpPr>
        <p:cNvPr id="1" name=""/>
        <p:cNvGrpSpPr/>
        <p:nvPr/>
      </p:nvGrpSpPr>
      <p:grpSpPr>
        <a:xfrm>
          <a:off x="0" y="0"/>
          <a:ext cx="0" cy="0"/>
          <a:chOff x="0" y="0"/>
          <a:chExt cx="0" cy="0"/>
        </a:xfrm>
      </p:grpSpPr>
      <p:pic>
        <p:nvPicPr>
          <p:cNvPr id="5" name="Picture 4" descr="Overlay-Blank.jpg"/>
          <p:cNvPicPr>
            <a:picLocks noChangeAspect="1"/>
          </p:cNvPicPr>
          <p:nvPr/>
        </p:nvPicPr>
        <p:blipFill>
          <a:blip r:embed="rId2"/>
          <a:stretch>
            <a:fillRect/>
          </a:stretch>
        </p:blipFill>
        <p:spPr>
          <a:xfrm>
            <a:off x="0" y="0"/>
            <a:ext cx="9144000" cy="6858000"/>
          </a:xfrm>
          <a:prstGeom prst="rect">
            <a:avLst/>
          </a:prstGeom>
        </p:spPr>
      </p:pic>
      <p:sp>
        <p:nvSpPr>
          <p:cNvPr id="2" name="Date Placeholder 1"/>
          <p:cNvSpPr>
            <a:spLocks noGrp="1"/>
          </p:cNvSpPr>
          <p:nvPr>
            <p:ph type="dt" sz="half" idx="10"/>
          </p:nvPr>
        </p:nvSpPr>
        <p:spPr/>
        <p:txBody>
          <a:bodyPr/>
          <a:lstStyle/>
          <a:p>
            <a:pPr>
              <a:defRPr/>
            </a:pPr>
            <a:fld id="{F0419985-9784-48CA-A1C7-E8270764698A}" type="datetimeFigureOut">
              <a:rPr lang="en-US" smtClean="0"/>
              <a:pPr>
                <a:defRPr/>
              </a:pPr>
              <a:t>5/10/11</a:t>
            </a:fld>
            <a:endParaRPr lang="en-US"/>
          </a:p>
        </p:txBody>
      </p:sp>
      <p:sp>
        <p:nvSpPr>
          <p:cNvPr id="3" name="Footer Placeholder 2"/>
          <p:cNvSpPr>
            <a:spLocks noGrp="1"/>
          </p:cNvSpPr>
          <p:nvPr>
            <p:ph type="ftr" sz="quarter" idx="11"/>
          </p:nvPr>
        </p:nvSpPr>
        <p:spPr/>
        <p:txBody>
          <a:bodyPr/>
          <a:lstStyle/>
          <a:p>
            <a:pPr>
              <a:defRPr/>
            </a:pPr>
            <a:endParaRPr lang="en-US"/>
          </a:p>
        </p:txBody>
      </p:sp>
      <p:sp>
        <p:nvSpPr>
          <p:cNvPr id="4" name="Slide Number Placeholder 3"/>
          <p:cNvSpPr>
            <a:spLocks noGrp="1"/>
          </p:cNvSpPr>
          <p:nvPr>
            <p:ph type="sldNum" sz="quarter" idx="12"/>
          </p:nvPr>
        </p:nvSpPr>
        <p:spPr/>
        <p:txBody>
          <a:bodyPr/>
          <a:lstStyle/>
          <a:p>
            <a:pPr>
              <a:defRPr/>
            </a:pPr>
            <a:fld id="{AE0D4706-EF16-4358-9426-B9297833AB6C}" type="slidenum">
              <a:rPr lang="en-US" smtClean="0"/>
              <a:pPr>
                <a:defRPr/>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type="objTx" preserve="1">
  <p:cSld name="Content with Caption">
    <p:spTree>
      <p:nvGrpSpPr>
        <p:cNvPr id="1" name=""/>
        <p:cNvGrpSpPr/>
        <p:nvPr/>
      </p:nvGrpSpPr>
      <p:grpSpPr>
        <a:xfrm>
          <a:off x="0" y="0"/>
          <a:ext cx="0" cy="0"/>
          <a:chOff x="0" y="0"/>
          <a:chExt cx="0" cy="0"/>
        </a:xfrm>
      </p:grpSpPr>
      <p:grpSp>
        <p:nvGrpSpPr>
          <p:cNvPr id="8" name="Group 11"/>
          <p:cNvGrpSpPr/>
          <p:nvPr/>
        </p:nvGrpSpPr>
        <p:grpSpPr>
          <a:xfrm>
            <a:off x="4267200" y="0"/>
            <a:ext cx="4876800" cy="6858000"/>
            <a:chOff x="4267200" y="0"/>
            <a:chExt cx="4876800" cy="6858000"/>
          </a:xfrm>
        </p:grpSpPr>
        <p:pic>
          <p:nvPicPr>
            <p:cNvPr id="9" name="Picture 8" descr="Overlay-Blank.jpg"/>
            <p:cNvPicPr>
              <a:picLocks noChangeAspect="1"/>
            </p:cNvPicPr>
            <p:nvPr userDrawn="1"/>
          </p:nvPicPr>
          <p:blipFill>
            <a:blip r:embed="rId2"/>
            <a:srcRect l="4302" r="46875"/>
            <a:stretch>
              <a:fillRect/>
            </a:stretch>
          </p:blipFill>
          <p:spPr>
            <a:xfrm>
              <a:off x="4495800" y="0"/>
              <a:ext cx="4648200" cy="6858000"/>
            </a:xfrm>
            <a:prstGeom prst="rect">
              <a:avLst/>
            </a:prstGeom>
          </p:spPr>
        </p:pic>
        <p:pic>
          <p:nvPicPr>
            <p:cNvPr id="10" name="Picture 9" descr="Overlay-VerticalBridge.jpg"/>
            <p:cNvPicPr>
              <a:picLocks noChangeAspect="1"/>
            </p:cNvPicPr>
            <p:nvPr userDrawn="1"/>
          </p:nvPicPr>
          <p:blipFill>
            <a:blip r:embed="rId3"/>
            <a:stretch>
              <a:fillRect/>
            </a:stretch>
          </p:blipFill>
          <p:spPr>
            <a:xfrm flipH="1">
              <a:off x="4267200" y="0"/>
              <a:ext cx="267891" cy="6858000"/>
            </a:xfrm>
            <a:prstGeom prst="rect">
              <a:avLst/>
            </a:prstGeom>
          </p:spPr>
        </p:pic>
      </p:grpSp>
      <p:sp>
        <p:nvSpPr>
          <p:cNvPr id="2" name="Title 1"/>
          <p:cNvSpPr>
            <a:spLocks noGrp="1"/>
          </p:cNvSpPr>
          <p:nvPr>
            <p:ph type="title"/>
          </p:nvPr>
        </p:nvSpPr>
        <p:spPr>
          <a:xfrm>
            <a:off x="381000" y="609600"/>
            <a:ext cx="3612776" cy="1537447"/>
          </a:xfrm>
        </p:spPr>
        <p:txBody>
          <a:bodyPr anchor="b"/>
          <a:lstStyle>
            <a:lvl1pPr algn="ctr">
              <a:lnSpc>
                <a:spcPct val="100000"/>
              </a:lnSpc>
              <a:defRPr sz="3600" b="0"/>
            </a:lvl1pPr>
          </a:lstStyle>
          <a:p>
            <a:r>
              <a:rPr lang="en-US" smtClean="0"/>
              <a:t>Click to edit Master title style</a:t>
            </a:r>
            <a:endParaRPr/>
          </a:p>
        </p:txBody>
      </p:sp>
      <p:sp>
        <p:nvSpPr>
          <p:cNvPr id="3" name="Content Placeholder 2"/>
          <p:cNvSpPr>
            <a:spLocks noGrp="1"/>
          </p:cNvSpPr>
          <p:nvPr>
            <p:ph idx="1"/>
          </p:nvPr>
        </p:nvSpPr>
        <p:spPr>
          <a:xfrm>
            <a:off x="4885859" y="381001"/>
            <a:ext cx="3813174" cy="5697537"/>
          </a:xfrm>
        </p:spPr>
        <p:txBody>
          <a:bodyPr>
            <a:normAutofit/>
          </a:bodyPr>
          <a:lstStyle>
            <a:lvl1pPr>
              <a:defRPr sz="2400" b="0"/>
            </a:lvl1pPr>
            <a:lvl2pPr>
              <a:defRPr sz="2200" b="0"/>
            </a:lvl2pPr>
            <a:lvl3pPr>
              <a:defRPr sz="2000" b="0"/>
            </a:lvl3pPr>
            <a:lvl4pPr>
              <a:defRPr sz="1800" b="0"/>
            </a:lvl4pPr>
            <a:lvl5pPr>
              <a:defRPr sz="1800" b="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Text Placeholder 3"/>
          <p:cNvSpPr>
            <a:spLocks noGrp="1"/>
          </p:cNvSpPr>
          <p:nvPr>
            <p:ph type="body" sz="half" idx="2"/>
          </p:nvPr>
        </p:nvSpPr>
        <p:spPr>
          <a:xfrm>
            <a:off x="381000" y="2209801"/>
            <a:ext cx="3612776" cy="3200400"/>
          </a:xfrm>
        </p:spPr>
        <p:txBody>
          <a:bodyPr>
            <a:normAutofit/>
          </a:bodyPr>
          <a:lstStyle>
            <a:lvl1pPr marL="0" indent="0" algn="ctr">
              <a:buNone/>
              <a:defRPr sz="1800" b="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pPr>
              <a:defRPr/>
            </a:pPr>
            <a:fld id="{D576A2CD-6F95-4A7B-BC08-00E2FEE2058E}" type="datetimeFigureOut">
              <a:rPr lang="en-US" smtClean="0"/>
              <a:pPr>
                <a:defRPr/>
              </a:pPr>
              <a:t>5/10/11</a:t>
            </a:fld>
            <a:endParaRPr lang="en-US"/>
          </a:p>
        </p:txBody>
      </p:sp>
      <p:sp>
        <p:nvSpPr>
          <p:cNvPr id="6" name="Footer Placeholder 5"/>
          <p:cNvSpPr>
            <a:spLocks noGrp="1"/>
          </p:cNvSpPr>
          <p:nvPr>
            <p:ph type="ftr" sz="quarter" idx="11"/>
          </p:nvPr>
        </p:nvSpPr>
        <p:spPr/>
        <p:txBody>
          <a:bodyPr/>
          <a:lstStyle>
            <a:lvl1pPr>
              <a:defRPr>
                <a:solidFill>
                  <a:schemeClr val="tx2"/>
                </a:solidFill>
              </a:defRPr>
            </a:lvl1pPr>
          </a:lstStyle>
          <a:p>
            <a:pPr>
              <a:defRPr/>
            </a:pPr>
            <a:endParaRPr lang="en-US"/>
          </a:p>
        </p:txBody>
      </p:sp>
      <p:sp>
        <p:nvSpPr>
          <p:cNvPr id="7" name="Slide Number Placeholder 6"/>
          <p:cNvSpPr>
            <a:spLocks noGrp="1"/>
          </p:cNvSpPr>
          <p:nvPr>
            <p:ph type="sldNum" sz="quarter" idx="12"/>
          </p:nvPr>
        </p:nvSpPr>
        <p:spPr>
          <a:xfrm>
            <a:off x="4267200" y="6356350"/>
            <a:ext cx="609600" cy="365125"/>
          </a:xfrm>
        </p:spPr>
        <p:txBody>
          <a:bodyPr/>
          <a:lstStyle>
            <a:lvl1pPr algn="ctr">
              <a:defRPr>
                <a:solidFill>
                  <a:schemeClr val="tx2">
                    <a:lumMod val="40000"/>
                    <a:lumOff val="60000"/>
                  </a:schemeClr>
                </a:solidFill>
              </a:defRPr>
            </a:lvl1pPr>
          </a:lstStyle>
          <a:p>
            <a:pPr>
              <a:defRPr/>
            </a:pPr>
            <a:fld id="{3ABCB4FF-2268-4410-8AD3-A646B192294A}" type="slidenum">
              <a:rPr lang="en-US" smtClean="0"/>
              <a:pPr>
                <a:defRPr/>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bg>
      <p:bgRef idx="1001">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792162" y="40341"/>
            <a:ext cx="7570787" cy="1411941"/>
          </a:xfrm>
          <a:prstGeom prst="rect">
            <a:avLst/>
          </a:prstGeom>
        </p:spPr>
        <p:txBody>
          <a:bodyPr vert="horz" lIns="91440" tIns="45720" rIns="91440" bIns="45720" rtlCol="0" anchor="ctr">
            <a:noAutofit/>
          </a:bodyPr>
          <a:lstStyle/>
          <a:p>
            <a:r>
              <a:rPr lang="en-US" smtClean="0"/>
              <a:t>Click to edit Master title style</a:t>
            </a:r>
            <a:endParaRPr/>
          </a:p>
        </p:txBody>
      </p:sp>
      <p:sp>
        <p:nvSpPr>
          <p:cNvPr id="3" name="Text Placeholder 2"/>
          <p:cNvSpPr>
            <a:spLocks noGrp="1"/>
          </p:cNvSpPr>
          <p:nvPr>
            <p:ph type="body" idx="1"/>
          </p:nvPr>
        </p:nvSpPr>
        <p:spPr>
          <a:xfrm>
            <a:off x="792162" y="1761565"/>
            <a:ext cx="7570787" cy="4289611"/>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a:p>
        </p:txBody>
      </p:sp>
      <p:sp>
        <p:nvSpPr>
          <p:cNvPr id="4" name="Date Placeholder 3"/>
          <p:cNvSpPr>
            <a:spLocks noGrp="1"/>
          </p:cNvSpPr>
          <p:nvPr>
            <p:ph type="dt" sz="half" idx="2"/>
          </p:nvPr>
        </p:nvSpPr>
        <p:spPr>
          <a:xfrm>
            <a:off x="6651812" y="6356350"/>
            <a:ext cx="2133600" cy="365125"/>
          </a:xfrm>
          <a:prstGeom prst="rect">
            <a:avLst/>
          </a:prstGeom>
        </p:spPr>
        <p:txBody>
          <a:bodyPr vert="horz" lIns="91440" tIns="45720" rIns="91440" bIns="45720" rtlCol="0" anchor="ctr"/>
          <a:lstStyle>
            <a:lvl1pPr algn="r">
              <a:defRPr sz="1200" b="1">
                <a:solidFill>
                  <a:schemeClr val="tx2">
                    <a:lumMod val="40000"/>
                    <a:lumOff val="60000"/>
                  </a:schemeClr>
                </a:solidFill>
              </a:defRPr>
            </a:lvl1pPr>
          </a:lstStyle>
          <a:p>
            <a:pPr>
              <a:defRPr/>
            </a:pPr>
            <a:fld id="{F950EC23-6676-40C3-B888-31163CD5806B}" type="datetimeFigureOut">
              <a:rPr lang="en-US" smtClean="0"/>
              <a:pPr>
                <a:defRPr/>
              </a:pPr>
              <a:t>5/10/11</a:t>
            </a:fld>
            <a:endParaRPr lang="en-US"/>
          </a:p>
        </p:txBody>
      </p:sp>
      <p:sp>
        <p:nvSpPr>
          <p:cNvPr id="6" name="Slide Number Placeholder 5"/>
          <p:cNvSpPr>
            <a:spLocks noGrp="1"/>
          </p:cNvSpPr>
          <p:nvPr>
            <p:ph type="sldNum" sz="quarter" idx="4"/>
          </p:nvPr>
        </p:nvSpPr>
        <p:spPr>
          <a:xfrm>
            <a:off x="4267200" y="6356350"/>
            <a:ext cx="609600" cy="365125"/>
          </a:xfrm>
          <a:prstGeom prst="rect">
            <a:avLst/>
          </a:prstGeom>
        </p:spPr>
        <p:txBody>
          <a:bodyPr vert="horz" lIns="91440" tIns="45720" rIns="91440" bIns="45720" rtlCol="0" anchor="ctr"/>
          <a:lstStyle>
            <a:lvl1pPr algn="ctr">
              <a:defRPr sz="1200" b="1">
                <a:solidFill>
                  <a:schemeClr val="tx2">
                    <a:lumMod val="40000"/>
                    <a:lumOff val="60000"/>
                  </a:schemeClr>
                </a:solidFill>
              </a:defRPr>
            </a:lvl1pPr>
          </a:lstStyle>
          <a:p>
            <a:pPr>
              <a:defRPr/>
            </a:pPr>
            <a:fld id="{74EB42D3-30D1-4963-978E-3C3434C8B020}" type="slidenum">
              <a:rPr lang="en-US" smtClean="0"/>
              <a:pPr>
                <a:defRPr/>
              </a:pPr>
              <a:t>‹#›</a:t>
            </a:fld>
            <a:endParaRPr lang="en-US"/>
          </a:p>
        </p:txBody>
      </p:sp>
      <p:sp>
        <p:nvSpPr>
          <p:cNvPr id="5" name="Footer Placeholder 4"/>
          <p:cNvSpPr>
            <a:spLocks noGrp="1"/>
          </p:cNvSpPr>
          <p:nvPr>
            <p:ph type="ftr" sz="quarter" idx="3"/>
          </p:nvPr>
        </p:nvSpPr>
        <p:spPr>
          <a:xfrm>
            <a:off x="372035" y="6356350"/>
            <a:ext cx="2895600" cy="365125"/>
          </a:xfrm>
          <a:prstGeom prst="rect">
            <a:avLst/>
          </a:prstGeom>
        </p:spPr>
        <p:txBody>
          <a:bodyPr vert="horz" lIns="91440" tIns="45720" rIns="91440" bIns="45720" rtlCol="0" anchor="ctr"/>
          <a:lstStyle>
            <a:lvl1pPr algn="l">
              <a:defRPr sz="1200" b="1">
                <a:solidFill>
                  <a:schemeClr val="tx2">
                    <a:lumMod val="40000"/>
                    <a:lumOff val="60000"/>
                  </a:schemeClr>
                </a:solidFill>
              </a:defRPr>
            </a:lvl1pPr>
          </a:lstStyle>
          <a:p>
            <a:pPr>
              <a:defRPr/>
            </a:pPr>
            <a:endParaRPr lang="en-US"/>
          </a:p>
        </p:txBody>
      </p:sp>
    </p:spTree>
  </p:cSld>
  <p:clrMap bg1="lt1" tx1="dk1" bg2="lt2" tx2="dk2" accent1="accent1" accent2="accent2" accent3="accent3" accent4="accent4" accent5="accent5" accent6="accent6" hlink="hlink" folHlink="folHlink"/>
  <p:sldLayoutIdLst>
    <p:sldLayoutId id="2147483730" r:id="rId1"/>
    <p:sldLayoutId id="2147483731" r:id="rId2"/>
    <p:sldLayoutId id="2147483732" r:id="rId3"/>
    <p:sldLayoutId id="2147483733" r:id="rId4"/>
    <p:sldLayoutId id="2147483734" r:id="rId5"/>
    <p:sldLayoutId id="2147483735" r:id="rId6"/>
    <p:sldLayoutId id="2147483736" r:id="rId7"/>
    <p:sldLayoutId id="2147483737" r:id="rId8"/>
    <p:sldLayoutId id="2147483738" r:id="rId9"/>
    <p:sldLayoutId id="2147483739" r:id="rId10"/>
    <p:sldLayoutId id="2147483740" r:id="rId11"/>
    <p:sldLayoutId id="2147483741" r:id="rId12"/>
    <p:sldLayoutId id="2147483742" r:id="rId13"/>
  </p:sldLayoutIdLst>
  <p:txStyles>
    <p:titleStyle>
      <a:lvl1pPr algn="ctr" defTabSz="914400" rtl="0" eaLnBrk="1" latinLnBrk="0" hangingPunct="1">
        <a:lnSpc>
          <a:spcPts val="6000"/>
        </a:lnSpc>
        <a:spcBef>
          <a:spcPct val="0"/>
        </a:spcBef>
        <a:buNone/>
        <a:defRPr sz="5400" kern="1200">
          <a:solidFill>
            <a:schemeClr val="tx2"/>
          </a:solidFill>
          <a:latin typeface="+mn-lt"/>
          <a:ea typeface="+mj-ea"/>
          <a:cs typeface="+mj-cs"/>
        </a:defRPr>
      </a:lvl1pPr>
    </p:titleStyle>
    <p:bodyStyle>
      <a:lvl1pPr marL="342900" indent="-342900" algn="l" defTabSz="914400" rtl="0" eaLnBrk="1" latinLnBrk="0" hangingPunct="1">
        <a:spcBef>
          <a:spcPts val="2400"/>
        </a:spcBef>
        <a:buClr>
          <a:schemeClr val="accent1">
            <a:lumMod val="60000"/>
            <a:lumOff val="40000"/>
          </a:schemeClr>
        </a:buClr>
        <a:buFont typeface="Candara" pitchFamily="34" charset="0"/>
        <a:buChar char="•"/>
        <a:defRPr sz="2800" kern="1200">
          <a:solidFill>
            <a:schemeClr val="tx2"/>
          </a:solidFill>
          <a:latin typeface="+mn-lt"/>
          <a:ea typeface="+mn-ea"/>
          <a:cs typeface="+mn-cs"/>
        </a:defRPr>
      </a:lvl1pPr>
      <a:lvl2pPr marL="685800" indent="-336550" algn="l" defTabSz="914400" rtl="0" eaLnBrk="1" latinLnBrk="0" hangingPunct="1">
        <a:spcBef>
          <a:spcPts val="600"/>
        </a:spcBef>
        <a:buClr>
          <a:schemeClr val="tx2"/>
        </a:buClr>
        <a:buFont typeface="Candara" pitchFamily="34" charset="0"/>
        <a:buChar char="•"/>
        <a:defRPr sz="2600" kern="1200">
          <a:solidFill>
            <a:schemeClr val="tx2"/>
          </a:solidFill>
          <a:latin typeface="+mn-lt"/>
          <a:ea typeface="+mn-ea"/>
          <a:cs typeface="+mn-cs"/>
        </a:defRPr>
      </a:lvl2pPr>
      <a:lvl3pPr marL="1035050" indent="-349250" algn="l" defTabSz="914400" rtl="0" eaLnBrk="1" latinLnBrk="0" hangingPunct="1">
        <a:spcBef>
          <a:spcPts val="600"/>
        </a:spcBef>
        <a:buClr>
          <a:schemeClr val="accent1">
            <a:lumMod val="60000"/>
            <a:lumOff val="40000"/>
          </a:schemeClr>
        </a:buClr>
        <a:buFont typeface="Candara" pitchFamily="34" charset="0"/>
        <a:buChar char="•"/>
        <a:defRPr sz="2400" kern="1200">
          <a:solidFill>
            <a:schemeClr val="tx2"/>
          </a:solidFill>
          <a:latin typeface="+mn-lt"/>
          <a:ea typeface="+mn-ea"/>
          <a:cs typeface="+mn-cs"/>
        </a:defRPr>
      </a:lvl3pPr>
      <a:lvl4pPr marL="1371600" indent="-336550" algn="l" defTabSz="914400" rtl="0" eaLnBrk="1" latinLnBrk="0" hangingPunct="1">
        <a:spcBef>
          <a:spcPts val="600"/>
        </a:spcBef>
        <a:buClr>
          <a:schemeClr val="tx2"/>
        </a:buClr>
        <a:buFont typeface="Candara" pitchFamily="34" charset="0"/>
        <a:buChar char="•"/>
        <a:defRPr sz="2200" kern="1200">
          <a:solidFill>
            <a:schemeClr val="tx2"/>
          </a:solidFill>
          <a:latin typeface="+mn-lt"/>
          <a:ea typeface="+mn-ea"/>
          <a:cs typeface="+mn-cs"/>
        </a:defRPr>
      </a:lvl4pPr>
      <a:lvl5pPr marL="1720850" indent="-349250" algn="l" defTabSz="914400" rtl="0" eaLnBrk="1" latinLnBrk="0" hangingPunct="1">
        <a:spcBef>
          <a:spcPts val="600"/>
        </a:spcBef>
        <a:buClr>
          <a:schemeClr val="accent1">
            <a:lumMod val="60000"/>
            <a:lumOff val="40000"/>
          </a:schemeClr>
        </a:buClr>
        <a:buFont typeface="Candara" pitchFamily="34" charset="0"/>
        <a:buChar char="•"/>
        <a:defRPr sz="2000" kern="1200">
          <a:solidFill>
            <a:schemeClr val="tx2"/>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hyperlink" Target="https://www.amherst.edu/people/facstaff/aanderson" TargetMode="External"/><Relationship Id="rId5" Type="http://schemas.openxmlformats.org/officeDocument/2006/relationships/hyperlink" Target="https://www.amherst.edu/offices/it/teaching_research/" TargetMode="External"/><Relationship Id="rId6" Type="http://schemas.openxmlformats.org/officeDocument/2006/relationships/hyperlink" Target="https://www.amherst.edu/" TargetMode="External"/><Relationship Id="rId7" Type="http://schemas.openxmlformats.org/officeDocument/2006/relationships/image" Target="../media/image10.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11.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image" Target="../media/image23.png"/><Relationship Id="rId5" Type="http://schemas.openxmlformats.org/officeDocument/2006/relationships/image" Target="../media/image24.pn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12.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image" Target="../media/image25.png"/><Relationship Id="rId5"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13.xml.rels><?xml version="1.0" encoding="UTF-8" standalone="yes"?>
<Relationships xmlns="http://schemas.openxmlformats.org/package/2006/relationships"><Relationship Id="rId3" Type="http://schemas.openxmlformats.org/officeDocument/2006/relationships/hyperlink" Target="http://ats.amherst.edu/tokyodemo" TargetMode="External"/><Relationship Id="rId4" Type="http://schemas.openxmlformats.org/officeDocument/2006/relationships/hyperlink" Target="http://etcweb.princeton.edu/asianart/selectionsdetail.jsp?ctry=Japan&amp;pd=&amp;id=1033133" TargetMode="External"/><Relationship Id="rId5" Type="http://schemas.openxmlformats.org/officeDocument/2006/relationships/image" Target="../media/image27.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_rels/slide14.xml.rels><?xml version="1.0" encoding="UTF-8" standalone="yes"?>
<Relationships xmlns="http://schemas.openxmlformats.org/package/2006/relationships"><Relationship Id="rId3" Type="http://schemas.openxmlformats.org/officeDocument/2006/relationships/hyperlink" Target="http://ats.amherst.edu/parisdemo" TargetMode="External"/><Relationship Id="rId4" Type="http://schemas.openxmlformats.org/officeDocument/2006/relationships/hyperlink" Target="http://www.nelson-atkins.org/art/CollectionDatabase.cfm?id=17852&amp;theme=euro" TargetMode="External"/><Relationship Id="rId5" Type="http://schemas.openxmlformats.org/officeDocument/2006/relationships/image" Target="../media/image28.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5.xml.rels><?xml version="1.0" encoding="UTF-8" standalone="yes"?>
<Relationships xmlns="http://schemas.openxmlformats.org/package/2006/relationships"><Relationship Id="rId3" Type="http://schemas.openxmlformats.org/officeDocument/2006/relationships/hyperlink" Target="http://ats.amherst.edu/parisdemo" TargetMode="External"/><Relationship Id="rId4" Type="http://schemas.openxmlformats.org/officeDocument/2006/relationships/image" Target="../media/image2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30.pn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 Id="rId3" Type="http://schemas.openxmlformats.org/officeDocument/2006/relationships/image" Target="../media/image31.pn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32.png"/></Relationships>
</file>

<file path=ppt/slides/_rels/slide19.xml.rels><?xml version="1.0" encoding="UTF-8" standalone="yes"?>
<Relationships xmlns="http://schemas.openxmlformats.org/package/2006/relationships"><Relationship Id="rId3" Type="http://schemas.openxmlformats.org/officeDocument/2006/relationships/image" Target="../media/image33.png"/><Relationship Id="rId4" Type="http://schemas.openxmlformats.org/officeDocument/2006/relationships/image" Target="../media/image34.pn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1.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 Id="rId3" Type="http://schemas.openxmlformats.org/officeDocument/2006/relationships/image" Target="../media/image35.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 Id="rId3" Type="http://schemas.openxmlformats.org/officeDocument/2006/relationships/image" Target="../media/image36.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3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38.png"/></Relationships>
</file>

<file path=ppt/slides/_rels/slide24.xml.rels><?xml version="1.0" encoding="UTF-8" standalone="yes"?>
<Relationships xmlns="http://schemas.openxmlformats.org/package/2006/relationships"><Relationship Id="rId3" Type="http://schemas.openxmlformats.org/officeDocument/2006/relationships/image" Target="../media/image39.png"/><Relationship Id="rId4" Type="http://schemas.openxmlformats.org/officeDocument/2006/relationships/image" Target="../media/image40.png"/><Relationship Id="rId5" Type="http://schemas.openxmlformats.org/officeDocument/2006/relationships/image" Target="../media/image41.png"/><Relationship Id="rId6" Type="http://schemas.openxmlformats.org/officeDocument/2006/relationships/image" Target="../media/image42.png"/><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43.png"/></Relationships>
</file>

<file path=ppt/slides/_rels/slide26.xml.rels><?xml version="1.0" encoding="UTF-8" standalone="yes"?>
<Relationships xmlns="http://schemas.openxmlformats.org/package/2006/relationships"><Relationship Id="rId3" Type="http://schemas.openxmlformats.org/officeDocument/2006/relationships/hyperlink" Target="https://www.amherst.edu/offices/it/teaching_research/projects/aMapApp3" TargetMode="External"/><Relationship Id="rId4" Type="http://schemas.openxmlformats.org/officeDocument/2006/relationships/hyperlink" Target="https://www.amherst.edu/offices/it/teaching_research/projects/aMapApp3/using" TargetMode="External"/><Relationship Id="rId5" Type="http://schemas.openxmlformats.org/officeDocument/2006/relationships/hyperlink" Target="https://www.amherst.edu/mm/235232" TargetMode="External"/><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7.xml.rels><?xml version="1.0" encoding="UTF-8" standalone="yes"?>
<Relationships xmlns="http://schemas.openxmlformats.org/package/2006/relationships"><Relationship Id="rId3" Type="http://schemas.openxmlformats.org/officeDocument/2006/relationships/hyperlink" Target="https://www.amherst.edu/offices/it/teaching_research/" TargetMode="External"/><Relationship Id="rId4" Type="http://schemas.openxmlformats.org/officeDocument/2006/relationships/hyperlink" Target="https://www.amherst.edu/" TargetMode="External"/><Relationship Id="rId5" Type="http://schemas.openxmlformats.org/officeDocument/2006/relationships/hyperlink" Target="https://www.amherst.edu/people/facstaff/aanderson" TargetMode="External"/><Relationship Id="rId6" Type="http://schemas.openxmlformats.org/officeDocument/2006/relationships/hyperlink" Target="https://www.amherst.edu/media/view/275006/original/GTiler+Anderson+ESRI+Developers+Boston+2010-12-08.pdf" TargetMode="External"/><Relationship Id="rId7" Type="http://schemas.openxmlformats.org/officeDocument/2006/relationships/hyperlink" Target="https://www.amherst.edu/offices/it/teaching_research/projects/aMapApp3" TargetMode="External"/><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2.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3.pn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image" Target="../media/image15.gif"/><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7.xml.rels><?xml version="1.0" encoding="UTF-8" standalone="yes"?>
<Relationships xmlns="http://schemas.openxmlformats.org/package/2006/relationships"><Relationship Id="rId3" Type="http://schemas.openxmlformats.org/officeDocument/2006/relationships/image" Target="../media/image16.gif"/><Relationship Id="rId4" Type="http://schemas.openxmlformats.org/officeDocument/2006/relationships/hyperlink" Target="https://www.amherst.edu/offices/it/teaching_research/projects/cityscapes" TargetMode="External"/><Relationship Id="rId1" Type="http://schemas.openxmlformats.org/officeDocument/2006/relationships/slideLayout" Target="../slideLayouts/slideLayout7.xml"/><Relationship Id="rId2" Type="http://schemas.openxmlformats.org/officeDocument/2006/relationships/notesSlide" Target="../notesSlides/notesSlide3.xml"/></Relationships>
</file>

<file path=ppt/slides/_rels/slide8.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image" Target="../media/image17.png"/><Relationship Id="rId5" Type="http://schemas.openxmlformats.org/officeDocument/2006/relationships/image" Target="../media/image18.png"/><Relationship Id="rId1" Type="http://schemas.openxmlformats.org/officeDocument/2006/relationships/slideLayout" Target="../slideLayouts/slideLayout7.xml"/><Relationship Id="rId2" Type="http://schemas.openxmlformats.org/officeDocument/2006/relationships/notesSlide" Target="../notesSlides/notesSlide4.xml"/></Relationships>
</file>

<file path=ppt/slides/_rels/slide9.xml.rels><?xml version="1.0" encoding="UTF-8" standalone="yes"?>
<Relationships xmlns="http://schemas.openxmlformats.org/package/2006/relationships"><Relationship Id="rId3" Type="http://schemas.openxmlformats.org/officeDocument/2006/relationships/hyperlink" Target="https://www.amherst.edu/offices/it/teaching_research/projects/cityscapes" TargetMode="External"/><Relationship Id="rId4" Type="http://schemas.openxmlformats.org/officeDocument/2006/relationships/hyperlink" Target="https://www.amherst.edu/offices/it/teaching_research/projects/aMapApp3" TargetMode="External"/><Relationship Id="rId5" Type="http://schemas.openxmlformats.org/officeDocument/2006/relationships/hyperlink" Target="http://www.sencha.com/products/extjs/" TargetMode="External"/><Relationship Id="rId6" Type="http://schemas.openxmlformats.org/officeDocument/2006/relationships/hyperlink" Target="http://www.php.net/" TargetMode="External"/><Relationship Id="rId7" Type="http://schemas.openxmlformats.org/officeDocument/2006/relationships/hyperlink" Target="http://dev.mysql.com/" TargetMode="External"/><Relationship Id="rId8" Type="http://schemas.openxmlformats.org/officeDocument/2006/relationships/image" Target="../media/image19.png"/><Relationship Id="rId9" Type="http://schemas.openxmlformats.org/officeDocument/2006/relationships/image" Target="../media/image20.png"/><Relationship Id="rId10" Type="http://schemas.openxmlformats.org/officeDocument/2006/relationships/image" Target="../media/image21.png"/><Relationship Id="rId1" Type="http://schemas.openxmlformats.org/officeDocument/2006/relationships/slideLayout" Target="../slideLayouts/slideLayout2.xml"/><Relationship Id="rId2" Type="http://schemas.openxmlformats.org/officeDocument/2006/relationships/notesSlide" Target="../notesSlides/notesSlide5.xml"/></Relationships>
</file>

<file path=ppt/slides/slide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07201"/>
            <a:ext cx="7772400" cy="2764644"/>
          </a:xfrm>
        </p:spPr>
        <p:txBody>
          <a:bodyPr rtlCol="0">
            <a:normAutofit fontScale="90000"/>
          </a:bodyPr>
          <a:lstStyle/>
          <a:p>
            <a:pPr fontAlgn="auto">
              <a:spcAft>
                <a:spcPts val="0"/>
              </a:spcAft>
              <a:defRPr/>
            </a:pPr>
            <a:r>
              <a:rPr lang="en-US" sz="8000" i="1" dirty="0" smtClean="0">
                <a:hlinkClick r:id="rId3"/>
              </a:rPr>
              <a:t>Cityscapes</a:t>
            </a:r>
            <a:r>
              <a:rPr lang="en-US" i="1" dirty="0" smtClean="0">
                <a:hlinkClick r:id="rId3"/>
              </a:rPr>
              <a:t>:</a:t>
            </a:r>
            <a:r>
              <a:rPr lang="en-US" i="1" dirty="0" smtClean="0"/>
              <a:t/>
            </a:r>
            <a:br>
              <a:rPr lang="en-US" i="1" dirty="0" smtClean="0"/>
            </a:br>
            <a:r>
              <a:rPr lang="en-US" sz="5333" i="1" dirty="0" smtClean="0"/>
              <a:t>An Online Discovery Tool for </a:t>
            </a:r>
            <a:br>
              <a:rPr lang="en-US" sz="5333" i="1" dirty="0" smtClean="0"/>
            </a:br>
            <a:r>
              <a:rPr lang="en-US" sz="5333" i="1" dirty="0" smtClean="0"/>
              <a:t>Urban and Cultural Studies</a:t>
            </a:r>
            <a:endParaRPr lang="en-US" sz="5333" dirty="0"/>
          </a:p>
        </p:txBody>
      </p:sp>
      <p:sp>
        <p:nvSpPr>
          <p:cNvPr id="16386" name="Subtitle 2"/>
          <p:cNvSpPr>
            <a:spLocks noGrp="1"/>
          </p:cNvSpPr>
          <p:nvPr>
            <p:ph type="subTitle" idx="1"/>
          </p:nvPr>
        </p:nvSpPr>
        <p:spPr>
          <a:xfrm>
            <a:off x="1854200" y="5095444"/>
            <a:ext cx="5446713" cy="916358"/>
          </a:xfrm>
        </p:spPr>
        <p:txBody>
          <a:bodyPr/>
          <a:lstStyle/>
          <a:p>
            <a:r>
              <a:rPr lang="en-US" sz="2400" dirty="0" smtClean="0">
                <a:hlinkClick r:id="rId4"/>
              </a:rPr>
              <a:t>Andy Anderson</a:t>
            </a:r>
            <a:endParaRPr lang="en-US" sz="2400" dirty="0" smtClean="0"/>
          </a:p>
          <a:p>
            <a:r>
              <a:rPr lang="en-US" sz="2400" dirty="0" smtClean="0">
                <a:hlinkClick r:id="rId5"/>
              </a:rPr>
              <a:t>Academic Technology Services</a:t>
            </a:r>
            <a:endParaRPr lang="en-US" sz="2400" dirty="0" smtClean="0"/>
          </a:p>
          <a:p>
            <a:endParaRPr lang="en-US" dirty="0" smtClean="0"/>
          </a:p>
          <a:p>
            <a:endParaRPr lang="en-US" dirty="0" smtClean="0"/>
          </a:p>
          <a:p>
            <a:endParaRPr lang="en-US" dirty="0" smtClean="0"/>
          </a:p>
        </p:txBody>
      </p:sp>
      <p:pic>
        <p:nvPicPr>
          <p:cNvPr id="16388" name="Picture 9">
            <a:hlinkClick r:id="rId6"/>
          </p:cNvPr>
          <p:cNvPicPr>
            <a:picLocks noChangeAspect="1"/>
          </p:cNvPicPr>
          <p:nvPr/>
        </p:nvPicPr>
        <p:blipFill>
          <a:blip r:embed="rId7"/>
          <a:srcRect/>
          <a:stretch>
            <a:fillRect/>
          </a:stretch>
        </p:blipFill>
        <p:spPr bwMode="auto">
          <a:xfrm>
            <a:off x="2898775" y="6050057"/>
            <a:ext cx="3357562" cy="612775"/>
          </a:xfrm>
          <a:prstGeom prst="rect">
            <a:avLst/>
          </a:prstGeom>
          <a:noFill/>
          <a:ln w="9525">
            <a:noFill/>
            <a:miter lim="800000"/>
            <a:headEnd/>
            <a:tailEnd/>
          </a:ln>
        </p:spPr>
      </p:pic>
      <p:sp>
        <p:nvSpPr>
          <p:cNvPr id="7" name="Subtitle 2"/>
          <p:cNvSpPr txBox="1">
            <a:spLocks/>
          </p:cNvSpPr>
          <p:nvPr/>
        </p:nvSpPr>
        <p:spPr bwMode="auto">
          <a:xfrm>
            <a:off x="1500412" y="92460"/>
            <a:ext cx="6143176" cy="389541"/>
          </a:xfrm>
          <a:prstGeom prst="rect">
            <a:avLst/>
          </a:prstGeom>
          <a:noFill/>
          <a:ln w="9525">
            <a:noFill/>
            <a:miter lim="800000"/>
            <a:headEnd/>
            <a:tailEnd/>
          </a:ln>
        </p:spPr>
        <p:txBody>
          <a:bodyPr vert="horz" wrap="square" lIns="91440" tIns="45720" rIns="91440" bIns="45720" numCol="1" anchor="t" anchorCtr="0" compatLnSpc="1">
            <a:prstTxWarp prst="textNoShape">
              <a:avLst/>
            </a:prstTxWarp>
            <a:noAutofit/>
          </a:bodyPr>
          <a:lstStyle/>
          <a:p>
            <a:pPr marL="0" marR="0" lvl="0" indent="0" algn="ctr" defTabSz="914400" rtl="0" eaLnBrk="1" fontAlgn="base" latinLnBrk="0" hangingPunct="1">
              <a:lnSpc>
                <a:spcPct val="100000"/>
              </a:lnSpc>
              <a:spcBef>
                <a:spcPts val="300"/>
              </a:spcBef>
              <a:spcAft>
                <a:spcPct val="0"/>
              </a:spcAft>
              <a:buClr>
                <a:srgbClr val="BAABE3"/>
              </a:buClr>
              <a:buSzTx/>
              <a:buFont typeface="Candara" pitchFamily="34" charset="0"/>
              <a:buNone/>
              <a:tabLst/>
              <a:defRPr/>
            </a:pPr>
            <a:r>
              <a:rPr kumimoji="0" lang="en-US" sz="2000" b="0" i="0" u="none" strike="noStrike" kern="1200" cap="none" spc="0" normalizeH="0" baseline="0" noProof="0" dirty="0" smtClean="0">
                <a:ln>
                  <a:noFill/>
                </a:ln>
                <a:solidFill>
                  <a:schemeClr val="tx2"/>
                </a:solidFill>
                <a:effectLst/>
                <a:uLnTx/>
                <a:uFillTx/>
                <a:latin typeface="+mn-lt"/>
                <a:ea typeface="+mn-ea"/>
                <a:cs typeface="+mn-cs"/>
              </a:rPr>
              <a:t>Harvard University Center for Geographic Analysis</a:t>
            </a:r>
            <a:br>
              <a:rPr kumimoji="0" lang="en-US" sz="2000" b="0" i="0" u="none" strike="noStrike" kern="1200" cap="none" spc="0" normalizeH="0" baseline="0" noProof="0" dirty="0" smtClean="0">
                <a:ln>
                  <a:noFill/>
                </a:ln>
                <a:solidFill>
                  <a:schemeClr val="tx2"/>
                </a:solidFill>
                <a:effectLst/>
                <a:uLnTx/>
                <a:uFillTx/>
                <a:latin typeface="+mn-lt"/>
                <a:ea typeface="+mn-ea"/>
                <a:cs typeface="+mn-cs"/>
              </a:rPr>
            </a:br>
            <a:r>
              <a:rPr kumimoji="0" lang="en-US" sz="2000" b="0" i="0" u="none" strike="noStrike" kern="1200" cap="none" spc="0" normalizeH="0" baseline="0" noProof="0" dirty="0" smtClean="0">
                <a:ln>
                  <a:noFill/>
                </a:ln>
                <a:solidFill>
                  <a:schemeClr val="tx2"/>
                </a:solidFill>
                <a:effectLst/>
                <a:uLnTx/>
                <a:uFillTx/>
                <a:latin typeface="+mn-lt"/>
                <a:ea typeface="+mn-ea"/>
                <a:cs typeface="+mn-cs"/>
              </a:rPr>
              <a:t>Annual Conference</a:t>
            </a:r>
            <a:r>
              <a:rPr kumimoji="0" lang="en-US" sz="2000" b="0" i="0" u="none" strike="noStrike" kern="1200" cap="none" spc="0" normalizeH="0" noProof="0" dirty="0" smtClean="0">
                <a:ln>
                  <a:noFill/>
                </a:ln>
                <a:solidFill>
                  <a:schemeClr val="tx2"/>
                </a:solidFill>
                <a:effectLst/>
                <a:uLnTx/>
                <a:uFillTx/>
                <a:latin typeface="+mn-lt"/>
                <a:ea typeface="+mn-ea"/>
                <a:cs typeface="+mn-cs"/>
              </a:rPr>
              <a:t> </a:t>
            </a:r>
            <a:r>
              <a:rPr kumimoji="0" lang="en-US" sz="2000" b="0" i="0" u="none" strike="noStrike" kern="1200" cap="none" spc="0" normalizeH="0" baseline="0" noProof="0" dirty="0" smtClean="0">
                <a:ln>
                  <a:noFill/>
                </a:ln>
                <a:solidFill>
                  <a:schemeClr val="tx2"/>
                </a:solidFill>
                <a:effectLst/>
                <a:uLnTx/>
                <a:uFillTx/>
                <a:latin typeface="+mn-lt"/>
                <a:ea typeface="+mn-ea"/>
                <a:cs typeface="+mn-cs"/>
              </a:rPr>
              <a:t>2011    </a:t>
            </a: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9697" name="Rectangle 2"/>
          <p:cNvSpPr>
            <a:spLocks noGrp="1" noChangeArrowheads="1"/>
          </p:cNvSpPr>
          <p:nvPr>
            <p:ph type="title"/>
          </p:nvPr>
        </p:nvSpPr>
        <p:spPr/>
        <p:txBody>
          <a:bodyPr/>
          <a:lstStyle/>
          <a:p>
            <a:r>
              <a:rPr lang="en-US" dirty="0" smtClean="0">
                <a:hlinkClick r:id="rId3"/>
              </a:rPr>
              <a:t>Cityscapes Multimedia</a:t>
            </a:r>
            <a:endParaRPr lang="en-US" dirty="0" smtClean="0"/>
          </a:p>
        </p:txBody>
      </p:sp>
      <p:sp>
        <p:nvSpPr>
          <p:cNvPr id="29698" name="Rectangle 3"/>
          <p:cNvSpPr>
            <a:spLocks noGrp="1" noChangeArrowheads="1"/>
          </p:cNvSpPr>
          <p:nvPr>
            <p:ph idx="1"/>
          </p:nvPr>
        </p:nvSpPr>
        <p:spPr>
          <a:xfrm>
            <a:off x="0" y="1761565"/>
            <a:ext cx="9144000" cy="5096435"/>
          </a:xfrm>
        </p:spPr>
        <p:txBody>
          <a:bodyPr/>
          <a:lstStyle/>
          <a:p>
            <a:pPr marL="533400" indent="-533400">
              <a:lnSpc>
                <a:spcPct val="90000"/>
              </a:lnSpc>
            </a:pPr>
            <a:endParaRPr lang="en-US" dirty="0" smtClean="0"/>
          </a:p>
          <a:p>
            <a:pPr marL="533400" indent="-533400">
              <a:lnSpc>
                <a:spcPct val="90000"/>
              </a:lnSpc>
            </a:pPr>
            <a:endParaRPr lang="en-US" dirty="0" smtClean="0"/>
          </a:p>
        </p:txBody>
      </p:sp>
      <p:pic>
        <p:nvPicPr>
          <p:cNvPr id="4" name="Picture 3" descr="Image Database Lookup.png"/>
          <p:cNvPicPr>
            <a:picLocks noChangeAspect="1"/>
          </p:cNvPicPr>
          <p:nvPr/>
        </p:nvPicPr>
        <p:blipFill>
          <a:blip r:embed="rId4"/>
          <a:stretch>
            <a:fillRect/>
          </a:stretch>
        </p:blipFill>
        <p:spPr>
          <a:xfrm>
            <a:off x="4647433" y="1699921"/>
            <a:ext cx="4404252" cy="4948598"/>
          </a:xfrm>
          <a:prstGeom prst="rect">
            <a:avLst/>
          </a:prstGeom>
        </p:spPr>
      </p:pic>
      <p:sp>
        <p:nvSpPr>
          <p:cNvPr id="5" name="Content Placeholder 2"/>
          <p:cNvSpPr txBox="1">
            <a:spLocks/>
          </p:cNvSpPr>
          <p:nvPr/>
        </p:nvSpPr>
        <p:spPr>
          <a:xfrm>
            <a:off x="0" y="1452283"/>
            <a:ext cx="7570787"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Location balloons link to </a:t>
            </a:r>
            <a:br>
              <a:rPr lang="en-US" sz="2800" dirty="0" smtClean="0">
                <a:solidFill>
                  <a:schemeClr val="tx2"/>
                </a:solidFill>
                <a:latin typeface="+mn-lt"/>
              </a:rPr>
            </a:br>
            <a:r>
              <a:rPr lang="en-US" sz="2800" dirty="0" smtClean="0">
                <a:solidFill>
                  <a:schemeClr val="tx2"/>
                </a:solidFill>
                <a:latin typeface="+mn-lt"/>
              </a:rPr>
              <a:t>an image database using</a:t>
            </a:r>
            <a:br>
              <a:rPr lang="en-US" sz="2800" dirty="0" smtClean="0">
                <a:solidFill>
                  <a:schemeClr val="tx2"/>
                </a:solidFill>
                <a:latin typeface="+mn-lt"/>
              </a:rPr>
            </a:br>
            <a:r>
              <a:rPr lang="en-US" sz="2800" dirty="0" smtClean="0">
                <a:solidFill>
                  <a:schemeClr val="tx2"/>
                </a:solidFill>
                <a:latin typeface="+mn-lt"/>
              </a:rPr>
              <a:t>thumbnails, and display</a:t>
            </a:r>
            <a:br>
              <a:rPr lang="en-US" sz="2800" dirty="0" smtClean="0">
                <a:solidFill>
                  <a:schemeClr val="tx2"/>
                </a:solidFill>
                <a:latin typeface="+mn-lt"/>
              </a:rPr>
            </a:br>
            <a:r>
              <a:rPr lang="en-US" sz="2800" dirty="0" smtClean="0">
                <a:solidFill>
                  <a:schemeClr val="tx2"/>
                </a:solidFill>
                <a:latin typeface="+mn-lt"/>
              </a:rPr>
              <a:t>them in a dedicated viewer.</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Images can be from</a:t>
            </a:r>
            <a:br>
              <a:rPr lang="en-US" sz="2800" dirty="0" smtClean="0">
                <a:solidFill>
                  <a:schemeClr val="tx2"/>
                </a:solidFill>
                <a:latin typeface="+mn-lt"/>
              </a:rPr>
            </a:br>
            <a:r>
              <a:rPr lang="en-US" sz="2800" dirty="0" smtClean="0">
                <a:solidFill>
                  <a:schemeClr val="tx2"/>
                </a:solidFill>
                <a:latin typeface="+mn-lt"/>
              </a:rPr>
              <a:t>different collections:</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err="1" smtClean="0">
                <a:solidFill>
                  <a:schemeClr val="tx2"/>
                </a:solidFill>
                <a:latin typeface="+mn-lt"/>
              </a:rPr>
              <a:t>DigiTool</a:t>
            </a:r>
            <a:r>
              <a:rPr lang="en-US" sz="2400" dirty="0" smtClean="0">
                <a:solidFill>
                  <a:schemeClr val="tx2"/>
                </a:solidFill>
                <a:latin typeface="+mn-lt"/>
              </a:rPr>
              <a:t> (Amherst)</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Luna (Smith College)</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Flickr (students &amp; others)</a:t>
            </a: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hlinkClick r:id="rId3"/>
              </a:rPr>
              <a:t>Cityscapes Location Blogging</a:t>
            </a:r>
            <a:endParaRPr lang="en-US" dirty="0" smtClean="0"/>
          </a:p>
        </p:txBody>
      </p:sp>
      <p:sp>
        <p:nvSpPr>
          <p:cNvPr id="5" name="Content Placeholder 2"/>
          <p:cNvSpPr txBox="1">
            <a:spLocks/>
          </p:cNvSpPr>
          <p:nvPr/>
        </p:nvSpPr>
        <p:spPr>
          <a:xfrm>
            <a:off x="0" y="1452283"/>
            <a:ext cx="7570787"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Location balloons can have </a:t>
            </a:r>
            <a:br>
              <a:rPr lang="en-US" sz="2800" dirty="0" smtClean="0">
                <a:solidFill>
                  <a:schemeClr val="tx2"/>
                </a:solidFill>
                <a:latin typeface="+mn-lt"/>
              </a:rPr>
            </a:br>
            <a:r>
              <a:rPr lang="en-US" sz="2800" dirty="0" smtClean="0">
                <a:solidFill>
                  <a:schemeClr val="tx2"/>
                </a:solidFill>
                <a:latin typeface="+mn-lt"/>
              </a:rPr>
              <a:t>blogs associated with them,</a:t>
            </a:r>
            <a:br>
              <a:rPr lang="en-US" sz="2800" dirty="0" smtClean="0">
                <a:solidFill>
                  <a:schemeClr val="tx2"/>
                </a:solidFill>
                <a:latin typeface="+mn-lt"/>
              </a:rPr>
            </a:br>
            <a:r>
              <a:rPr lang="en-US" sz="2800" dirty="0" smtClean="0">
                <a:solidFill>
                  <a:schemeClr val="tx2"/>
                </a:solidFill>
                <a:latin typeface="+mn-lt"/>
              </a:rPr>
              <a:t>letting students converse about</a:t>
            </a:r>
            <a:br>
              <a:rPr lang="en-US" sz="2800" dirty="0" smtClean="0">
                <a:solidFill>
                  <a:schemeClr val="tx2"/>
                </a:solidFill>
                <a:latin typeface="+mn-lt"/>
              </a:rPr>
            </a:br>
            <a:r>
              <a:rPr lang="en-US" sz="2800" dirty="0" smtClean="0">
                <a:solidFill>
                  <a:schemeClr val="tx2"/>
                </a:solidFill>
                <a:latin typeface="+mn-lt"/>
              </a:rPr>
              <a:t>the location and included media.</a:t>
            </a:r>
          </a:p>
        </p:txBody>
      </p:sp>
      <p:pic>
        <p:nvPicPr>
          <p:cNvPr id="7" name="Picture 6" descr="Sensoji Temple Location Balloon.png"/>
          <p:cNvPicPr>
            <a:picLocks noChangeAspect="1"/>
          </p:cNvPicPr>
          <p:nvPr/>
        </p:nvPicPr>
        <p:blipFill>
          <a:blip r:embed="rId4">
            <a:lum/>
          </a:blip>
          <a:srcRect l="54400"/>
          <a:stretch>
            <a:fillRect/>
          </a:stretch>
        </p:blipFill>
        <p:spPr>
          <a:xfrm>
            <a:off x="5495545" y="1646300"/>
            <a:ext cx="3380062" cy="4941611"/>
          </a:xfrm>
          <a:prstGeom prst="rect">
            <a:avLst/>
          </a:prstGeom>
        </p:spPr>
      </p:pic>
      <p:pic>
        <p:nvPicPr>
          <p:cNvPr id="6" name="Picture 5" descr="Cityscapes Blog Entry.png"/>
          <p:cNvPicPr>
            <a:picLocks noChangeAspect="1"/>
          </p:cNvPicPr>
          <p:nvPr/>
        </p:nvPicPr>
        <p:blipFill>
          <a:blip r:embed="rId5"/>
          <a:stretch>
            <a:fillRect/>
          </a:stretch>
        </p:blipFill>
        <p:spPr>
          <a:xfrm>
            <a:off x="194037" y="3344208"/>
            <a:ext cx="5918134" cy="3316111"/>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hlinkClick r:id="rId3"/>
              </a:rPr>
              <a:t>Cityscapes Access Control</a:t>
            </a:r>
            <a:endParaRPr lang="en-US" dirty="0" smtClean="0"/>
          </a:p>
        </p:txBody>
      </p:sp>
      <p:sp>
        <p:nvSpPr>
          <p:cNvPr id="5" name="Content Placeholder 2"/>
          <p:cNvSpPr txBox="1">
            <a:spLocks/>
          </p:cNvSpPr>
          <p:nvPr/>
        </p:nvSpPr>
        <p:spPr>
          <a:xfrm>
            <a:off x="0" y="1452283"/>
            <a:ext cx="7570787"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Privacy of student projects </a:t>
            </a:r>
            <a:br>
              <a:rPr lang="en-US" sz="2800" dirty="0" smtClean="0">
                <a:solidFill>
                  <a:schemeClr val="tx2"/>
                </a:solidFill>
                <a:latin typeface="+mn-lt"/>
              </a:rPr>
            </a:br>
            <a:r>
              <a:rPr lang="en-US" sz="2800" dirty="0" smtClean="0">
                <a:solidFill>
                  <a:schemeClr val="tx2"/>
                </a:solidFill>
                <a:latin typeface="+mn-lt"/>
              </a:rPr>
              <a:t>is important.*</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i="1" dirty="0" err="1" smtClean="0">
                <a:solidFill>
                  <a:schemeClr val="tx2"/>
                </a:solidFill>
                <a:latin typeface="+mn-lt"/>
              </a:rPr>
              <a:t>aMapApp</a:t>
            </a:r>
            <a:r>
              <a:rPr lang="en-US" sz="2800" i="1" dirty="0" smtClean="0">
                <a:solidFill>
                  <a:schemeClr val="tx2"/>
                </a:solidFill>
                <a:latin typeface="+mn-lt"/>
              </a:rPr>
              <a:t> </a:t>
            </a:r>
            <a:r>
              <a:rPr lang="en-US" sz="2800" dirty="0" smtClean="0">
                <a:solidFill>
                  <a:schemeClr val="tx2"/>
                </a:solidFill>
                <a:latin typeface="+mn-lt"/>
              </a:rPr>
              <a:t>location balloons </a:t>
            </a:r>
            <a:br>
              <a:rPr lang="en-US" sz="2800" dirty="0" smtClean="0">
                <a:solidFill>
                  <a:schemeClr val="tx2"/>
                </a:solidFill>
                <a:latin typeface="+mn-lt"/>
              </a:rPr>
            </a:br>
            <a:r>
              <a:rPr lang="en-US" sz="2800" dirty="0" smtClean="0">
                <a:solidFill>
                  <a:schemeClr val="tx2"/>
                </a:solidFill>
                <a:latin typeface="+mn-lt"/>
              </a:rPr>
              <a:t>are created </a:t>
            </a:r>
            <a:r>
              <a:rPr lang="en-US" sz="2800" i="1" dirty="0" smtClean="0">
                <a:solidFill>
                  <a:schemeClr val="tx2"/>
                </a:solidFill>
                <a:latin typeface="+mn-lt"/>
              </a:rPr>
              <a:t>outside </a:t>
            </a:r>
            <a:r>
              <a:rPr lang="en-US" sz="2800" dirty="0" smtClean="0">
                <a:solidFill>
                  <a:schemeClr val="tx2"/>
                </a:solidFill>
                <a:latin typeface="+mn-lt"/>
              </a:rPr>
              <a:t>of Google</a:t>
            </a:r>
            <a:br>
              <a:rPr lang="en-US" sz="2800" dirty="0" smtClean="0">
                <a:solidFill>
                  <a:schemeClr val="tx2"/>
                </a:solidFill>
                <a:latin typeface="+mn-lt"/>
              </a:rPr>
            </a:br>
            <a:r>
              <a:rPr lang="en-US" sz="2800" dirty="0" smtClean="0">
                <a:solidFill>
                  <a:schemeClr val="tx2"/>
                </a:solidFill>
                <a:latin typeface="+mn-lt"/>
              </a:rPr>
              <a:t>maps, so their content is </a:t>
            </a:r>
            <a:br>
              <a:rPr lang="en-US" sz="2800" dirty="0" smtClean="0">
                <a:solidFill>
                  <a:schemeClr val="tx2"/>
                </a:solidFill>
                <a:latin typeface="+mn-lt"/>
              </a:rPr>
            </a:br>
            <a:r>
              <a:rPr lang="en-US" sz="2800" i="1" dirty="0" smtClean="0">
                <a:solidFill>
                  <a:schemeClr val="tx2"/>
                </a:solidFill>
                <a:latin typeface="+mn-lt"/>
              </a:rPr>
              <a:t>not </a:t>
            </a:r>
            <a:r>
              <a:rPr lang="en-US" sz="2800" dirty="0" smtClean="0">
                <a:solidFill>
                  <a:schemeClr val="tx2"/>
                </a:solidFill>
                <a:latin typeface="+mn-lt"/>
              </a:rPr>
              <a:t>web-searchable.</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Built-in access control and</a:t>
            </a:r>
            <a:br>
              <a:rPr lang="en-US" sz="2800" dirty="0" smtClean="0">
                <a:solidFill>
                  <a:schemeClr val="tx2"/>
                </a:solidFill>
                <a:latin typeface="+mn-lt"/>
              </a:rPr>
            </a:br>
            <a:r>
              <a:rPr lang="en-US" sz="2800" dirty="0" smtClean="0">
                <a:solidFill>
                  <a:schemeClr val="tx2"/>
                </a:solidFill>
                <a:latin typeface="+mn-lt"/>
              </a:rPr>
              <a:t>groups for classes.</a:t>
            </a:r>
          </a:p>
        </p:txBody>
      </p:sp>
      <p:pic>
        <p:nvPicPr>
          <p:cNvPr id="8" name="Picture 7" descr="Cityscapes Admin Login.png"/>
          <p:cNvPicPr>
            <a:picLocks noChangeAspect="1"/>
          </p:cNvPicPr>
          <p:nvPr/>
        </p:nvPicPr>
        <p:blipFill>
          <a:blip r:embed="rId4"/>
          <a:stretch>
            <a:fillRect/>
          </a:stretch>
        </p:blipFill>
        <p:spPr>
          <a:xfrm>
            <a:off x="5017374" y="1666826"/>
            <a:ext cx="3963952" cy="4384754"/>
          </a:xfrm>
          <a:prstGeom prst="rect">
            <a:avLst/>
          </a:prstGeom>
        </p:spPr>
      </p:pic>
      <p:pic>
        <p:nvPicPr>
          <p:cNvPr id="9" name="Picture 8" descr="Cityscapes Login.png"/>
          <p:cNvPicPr>
            <a:picLocks noChangeAspect="1"/>
          </p:cNvPicPr>
          <p:nvPr/>
        </p:nvPicPr>
        <p:blipFill>
          <a:blip r:embed="rId5"/>
          <a:stretch>
            <a:fillRect/>
          </a:stretch>
        </p:blipFill>
        <p:spPr>
          <a:xfrm>
            <a:off x="270496" y="5596935"/>
            <a:ext cx="3354470" cy="1129310"/>
          </a:xfrm>
          <a:prstGeom prst="rect">
            <a:avLst/>
          </a:prstGeom>
        </p:spPr>
      </p:pic>
      <p:sp>
        <p:nvSpPr>
          <p:cNvPr id="11" name="TextBox 10"/>
          <p:cNvSpPr txBox="1"/>
          <p:nvPr/>
        </p:nvSpPr>
        <p:spPr>
          <a:xfrm>
            <a:off x="3949079" y="6315056"/>
            <a:ext cx="5032247" cy="338554"/>
          </a:xfrm>
          <a:prstGeom prst="rect">
            <a:avLst/>
          </a:prstGeom>
          <a:noFill/>
        </p:spPr>
        <p:txBody>
          <a:bodyPr wrap="none" rtlCol="0">
            <a:spAutoFit/>
          </a:bodyPr>
          <a:lstStyle/>
          <a:p>
            <a:r>
              <a:rPr lang="en-US" sz="1600" dirty="0" smtClean="0">
                <a:latin typeface="+mn-lt"/>
              </a:rPr>
              <a:t>* e.g. </a:t>
            </a:r>
            <a:r>
              <a:rPr lang="en-US" sz="1600" dirty="0" smtClean="0">
                <a:latin typeface="+mn-lt"/>
                <a:cs typeface="Candara"/>
              </a:rPr>
              <a:t>Family </a:t>
            </a:r>
            <a:r>
              <a:rPr lang="en-US" sz="1600" dirty="0" smtClean="0">
                <a:latin typeface="+mn-lt"/>
              </a:rPr>
              <a:t>Educational Rights and Privacy Act (FERPA)</a:t>
            </a:r>
          </a:p>
        </p:txBody>
      </p: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Cityscapes Tokyo </a:t>
            </a:r>
            <a:r>
              <a:rPr lang="en-US" sz="2000" dirty="0" smtClean="0">
                <a:hlinkClick r:id="rId3"/>
              </a:rPr>
              <a:t>http://ats.amherst.edu/tokyodemo</a:t>
            </a:r>
            <a:endParaRPr lang="en-US" sz="2000" dirty="0" smtClean="0"/>
          </a:p>
        </p:txBody>
      </p:sp>
      <p:sp>
        <p:nvSpPr>
          <p:cNvPr id="5" name="Content Placeholder 2"/>
          <p:cNvSpPr txBox="1">
            <a:spLocks/>
          </p:cNvSpPr>
          <p:nvPr/>
        </p:nvSpPr>
        <p:spPr>
          <a:xfrm>
            <a:off x="1" y="1452283"/>
            <a:ext cx="713965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i="1" dirty="0" smtClean="0">
                <a:solidFill>
                  <a:schemeClr val="tx2"/>
                </a:solidFill>
                <a:latin typeface="+mn-lt"/>
              </a:rPr>
              <a:t>Reinventing Tokyo: The Art, Literature, </a:t>
            </a:r>
            <a:br>
              <a:rPr lang="en-US" sz="2800" i="1" dirty="0" smtClean="0">
                <a:solidFill>
                  <a:schemeClr val="tx2"/>
                </a:solidFill>
                <a:latin typeface="+mn-lt"/>
              </a:rPr>
            </a:br>
            <a:r>
              <a:rPr lang="en-US" sz="2800" i="1" dirty="0" smtClean="0">
                <a:solidFill>
                  <a:schemeClr val="tx2"/>
                </a:solidFill>
                <a:latin typeface="+mn-lt"/>
              </a:rPr>
              <a:t>and Politics of Japan's Modern Capital</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500" dirty="0" smtClean="0">
                <a:solidFill>
                  <a:schemeClr val="tx2"/>
                </a:solidFill>
                <a:latin typeface="+mn-lt"/>
              </a:rPr>
              <a:t>“Tokyo is the political, cultural, and economic center of Japan, the largest urban conglomeration on the planet, holding 35 million people….  Since its founding 400 years ago, when a small fishing village became Edo, the castle headquarters of the Tokugawa shoguns, the city has been reinvented multiple times…”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Amherst College</a:t>
            </a:r>
            <a:br>
              <a:rPr lang="en-US" sz="2800" dirty="0" smtClean="0">
                <a:solidFill>
                  <a:schemeClr val="tx2"/>
                </a:solidFill>
                <a:latin typeface="+mn-lt"/>
              </a:rPr>
            </a:br>
            <a:r>
              <a:rPr lang="en-US" sz="2800" dirty="0" smtClean="0">
                <a:solidFill>
                  <a:schemeClr val="tx2"/>
                </a:solidFill>
                <a:latin typeface="+mn-lt"/>
              </a:rPr>
              <a:t>Professors Morse, Maxey, Van Compernolle</a:t>
            </a:r>
          </a:p>
        </p:txBody>
      </p:sp>
      <p:sp>
        <p:nvSpPr>
          <p:cNvPr id="13" name="TextBox 12"/>
          <p:cNvSpPr txBox="1"/>
          <p:nvPr/>
        </p:nvSpPr>
        <p:spPr>
          <a:xfrm>
            <a:off x="7139650" y="6405154"/>
            <a:ext cx="2004350" cy="461665"/>
          </a:xfrm>
          <a:prstGeom prst="rect">
            <a:avLst/>
          </a:prstGeom>
          <a:noFill/>
        </p:spPr>
        <p:txBody>
          <a:bodyPr wrap="none" rtlCol="0">
            <a:spAutoFit/>
          </a:bodyPr>
          <a:lstStyle/>
          <a:p>
            <a:pPr algn="ctr"/>
            <a:r>
              <a:rPr lang="en-US" sz="1200" dirty="0" smtClean="0">
                <a:latin typeface="+mn-lt"/>
                <a:hlinkClick r:id="rId4"/>
              </a:rPr>
              <a:t>Fishing Village, Flying Crane, </a:t>
            </a:r>
          </a:p>
          <a:p>
            <a:pPr algn="ctr"/>
            <a:r>
              <a:rPr lang="en-US" sz="1200" dirty="0" smtClean="0">
                <a:latin typeface="+mn-lt"/>
                <a:hlinkClick r:id="rId4"/>
              </a:rPr>
              <a:t>and Mount Fuji</a:t>
            </a:r>
            <a:endParaRPr lang="en-US" sz="1200" dirty="0">
              <a:latin typeface="+mn-lt"/>
            </a:endParaRPr>
          </a:p>
        </p:txBody>
      </p:sp>
      <p:pic>
        <p:nvPicPr>
          <p:cNvPr id="14" name="Picture 13"/>
          <p:cNvPicPr>
            <a:picLocks noChangeAspect="1"/>
          </p:cNvPicPr>
          <p:nvPr/>
        </p:nvPicPr>
        <p:blipFill>
          <a:blip r:embed="rId5"/>
          <a:stretch>
            <a:fillRect/>
          </a:stretch>
        </p:blipFill>
        <p:spPr>
          <a:xfrm>
            <a:off x="7223961" y="1602206"/>
            <a:ext cx="1831837" cy="4782865"/>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Cityscapes Paris </a:t>
            </a:r>
            <a:r>
              <a:rPr lang="en-US" sz="2000" dirty="0" smtClean="0">
                <a:hlinkClick r:id="rId3"/>
              </a:rPr>
              <a:t>http://ats.amherst.edu/parisdemo</a:t>
            </a:r>
            <a:endParaRPr lang="en-US" sz="2000" dirty="0" smtClean="0"/>
          </a:p>
        </p:txBody>
      </p:sp>
      <p:sp>
        <p:nvSpPr>
          <p:cNvPr id="5" name="Content Placeholder 2"/>
          <p:cNvSpPr txBox="1">
            <a:spLocks/>
          </p:cNvSpPr>
          <p:nvPr/>
        </p:nvSpPr>
        <p:spPr>
          <a:xfrm>
            <a:off x="1" y="1452283"/>
            <a:ext cx="9143999"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i="1" dirty="0" smtClean="0">
                <a:solidFill>
                  <a:schemeClr val="tx2"/>
                </a:solidFill>
                <a:latin typeface="+mn-lt"/>
              </a:rPr>
              <a:t>Colloquia in French Studies: Paris, a Multi-Layered City</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“An exploration of the cultural and urban development of Paris across time and in space with an emphasis on the 19th and 20th centuries. We will use an interactive digital platform to reconstruct the spaces, both real and imaginary, featured </a:t>
            </a:r>
            <a:br>
              <a:rPr lang="en-US" sz="2400" dirty="0" smtClean="0">
                <a:solidFill>
                  <a:schemeClr val="tx2"/>
                </a:solidFill>
                <a:latin typeface="+mn-lt"/>
              </a:rPr>
            </a:br>
            <a:r>
              <a:rPr lang="en-US" sz="2400" dirty="0" smtClean="0">
                <a:solidFill>
                  <a:schemeClr val="tx2"/>
                </a:solidFill>
                <a:latin typeface="+mn-lt"/>
              </a:rPr>
              <a:t>in novels, poetry, short stories, popular songs, </a:t>
            </a:r>
            <a:br>
              <a:rPr lang="en-US" sz="2400" dirty="0" smtClean="0">
                <a:solidFill>
                  <a:schemeClr val="tx2"/>
                </a:solidFill>
                <a:latin typeface="+mn-lt"/>
              </a:rPr>
            </a:br>
            <a:r>
              <a:rPr lang="en-US" sz="2400" dirty="0" smtClean="0">
                <a:solidFill>
                  <a:schemeClr val="tx2"/>
                </a:solidFill>
                <a:latin typeface="+mn-lt"/>
              </a:rPr>
              <a:t>visual documents, and maps that have evoked </a:t>
            </a:r>
            <a:br>
              <a:rPr lang="en-US" sz="2400" dirty="0" smtClean="0">
                <a:solidFill>
                  <a:schemeClr val="tx2"/>
                </a:solidFill>
                <a:latin typeface="+mn-lt"/>
              </a:rPr>
            </a:br>
            <a:r>
              <a:rPr lang="en-US" sz="2400" dirty="0" smtClean="0">
                <a:solidFill>
                  <a:schemeClr val="tx2"/>
                </a:solidFill>
                <a:latin typeface="+mn-lt"/>
              </a:rPr>
              <a:t>the city throughout its history. Works by </a:t>
            </a:r>
            <a:br>
              <a:rPr lang="en-US" sz="2400" dirty="0" smtClean="0">
                <a:solidFill>
                  <a:schemeClr val="tx2"/>
                </a:solidFill>
                <a:latin typeface="+mn-lt"/>
              </a:rPr>
            </a:br>
            <a:r>
              <a:rPr lang="en-US" sz="2400" dirty="0" smtClean="0">
                <a:solidFill>
                  <a:schemeClr val="tx2"/>
                </a:solidFill>
                <a:latin typeface="+mn-lt"/>
              </a:rPr>
              <a:t>Corneille, Maupassant, Baudelaire, Apollinaire, </a:t>
            </a:r>
            <a:br>
              <a:rPr lang="en-US" sz="2400" dirty="0" smtClean="0">
                <a:solidFill>
                  <a:schemeClr val="tx2"/>
                </a:solidFill>
                <a:latin typeface="+mn-lt"/>
              </a:rPr>
            </a:br>
            <a:r>
              <a:rPr lang="en-US" sz="2400" dirty="0" smtClean="0">
                <a:solidFill>
                  <a:schemeClr val="tx2"/>
                </a:solidFill>
                <a:latin typeface="+mn-lt"/>
              </a:rPr>
              <a:t>Desnos, Modiano, Vargas, Gavalda.”</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Smith College</a:t>
            </a:r>
            <a:br>
              <a:rPr lang="en-US" sz="2800" dirty="0" smtClean="0">
                <a:solidFill>
                  <a:schemeClr val="tx2"/>
                </a:solidFill>
                <a:latin typeface="+mn-lt"/>
              </a:rPr>
            </a:br>
            <a:r>
              <a:rPr lang="en-US" sz="2800" dirty="0" smtClean="0">
                <a:solidFill>
                  <a:schemeClr val="tx2"/>
                </a:solidFill>
                <a:latin typeface="+mn-lt"/>
              </a:rPr>
              <a:t>Professor Visentin</a:t>
            </a:r>
          </a:p>
        </p:txBody>
      </p:sp>
      <p:sp>
        <p:nvSpPr>
          <p:cNvPr id="13" name="TextBox 12"/>
          <p:cNvSpPr txBox="1"/>
          <p:nvPr/>
        </p:nvSpPr>
        <p:spPr>
          <a:xfrm>
            <a:off x="4149594" y="6264050"/>
            <a:ext cx="2185214" cy="461665"/>
          </a:xfrm>
          <a:prstGeom prst="rect">
            <a:avLst/>
          </a:prstGeom>
          <a:noFill/>
        </p:spPr>
        <p:txBody>
          <a:bodyPr wrap="none" rtlCol="0">
            <a:spAutoFit/>
          </a:bodyPr>
          <a:lstStyle/>
          <a:p>
            <a:pPr algn="ctr"/>
            <a:r>
              <a:rPr lang="en-US" sz="1200" dirty="0" smtClean="0">
                <a:latin typeface="+mn-lt"/>
                <a:hlinkClick r:id="rId4"/>
              </a:rPr>
              <a:t>Boulevard des Capucines, Paris</a:t>
            </a:r>
          </a:p>
          <a:p>
            <a:pPr algn="ctr"/>
            <a:r>
              <a:rPr lang="en-US" sz="1200" dirty="0" smtClean="0">
                <a:latin typeface="+mn-lt"/>
                <a:hlinkClick r:id="rId4"/>
              </a:rPr>
              <a:t>Claude Monet, 1873</a:t>
            </a:r>
            <a:endParaRPr lang="en-US" sz="1200" dirty="0">
              <a:latin typeface="+mn-lt"/>
            </a:endParaRPr>
          </a:p>
        </p:txBody>
      </p:sp>
      <p:pic>
        <p:nvPicPr>
          <p:cNvPr id="6" name="Picture 5"/>
          <p:cNvPicPr>
            <a:picLocks noChangeAspect="1"/>
          </p:cNvPicPr>
          <p:nvPr/>
        </p:nvPicPr>
        <p:blipFill>
          <a:blip r:embed="rId5"/>
          <a:stretch>
            <a:fillRect/>
          </a:stretch>
        </p:blipFill>
        <p:spPr>
          <a:xfrm>
            <a:off x="6489590" y="3457112"/>
            <a:ext cx="2429349" cy="3279774"/>
          </a:xfrm>
          <a:prstGeom prst="rect">
            <a:avLst/>
          </a:prstGeom>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Cityscapes Paris </a:t>
            </a:r>
            <a:r>
              <a:rPr lang="en-US" sz="2000" dirty="0" smtClean="0">
                <a:hlinkClick r:id="rId3"/>
              </a:rPr>
              <a:t>http://ats.amherst.edu/parisdemo</a:t>
            </a:r>
            <a:endParaRPr lang="en-US" sz="2000" dirty="0" smtClean="0"/>
          </a:p>
        </p:txBody>
      </p:sp>
      <p:sp>
        <p:nvSpPr>
          <p:cNvPr id="5" name="Content Placeholder 2"/>
          <p:cNvSpPr txBox="1">
            <a:spLocks/>
          </p:cNvSpPr>
          <p:nvPr/>
        </p:nvSpPr>
        <p:spPr>
          <a:xfrm>
            <a:off x="1" y="1452283"/>
            <a:ext cx="9143999"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i="1" dirty="0" err="1" smtClean="0">
                <a:solidFill>
                  <a:schemeClr val="tx2"/>
                </a:solidFill>
                <a:latin typeface="+mn-lt"/>
              </a:rPr>
              <a:t>Pariscape</a:t>
            </a:r>
            <a:r>
              <a:rPr lang="en-US" sz="2800" i="1" dirty="0" smtClean="0">
                <a:solidFill>
                  <a:schemeClr val="tx2"/>
                </a:solidFill>
                <a:latin typeface="+mn-lt"/>
              </a:rPr>
              <a:t>: Imagining Paris in the Twentieth Century</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200" dirty="0" smtClean="0">
                <a:solidFill>
                  <a:schemeClr val="tx2"/>
                </a:solidFill>
                <a:latin typeface="+mn-lt"/>
              </a:rPr>
              <a:t>“Paris has been for centuries one of the exemplary sites of our urban sensibility, a city that has indelibly and controversially influenced the twentieth-century imagination. Poets, novelists and essayists, painters, photographers and film-makers: all </a:t>
            </a:r>
            <a:br>
              <a:rPr lang="en-US" sz="2200" dirty="0" smtClean="0">
                <a:solidFill>
                  <a:schemeClr val="tx2"/>
                </a:solidFill>
                <a:latin typeface="+mn-lt"/>
              </a:rPr>
            </a:br>
            <a:r>
              <a:rPr lang="en-US" sz="2200" dirty="0" smtClean="0">
                <a:solidFill>
                  <a:schemeClr val="tx2"/>
                </a:solidFill>
                <a:latin typeface="+mn-lt"/>
              </a:rPr>
              <a:t>have made use of Paris and its </a:t>
            </a:r>
            <a:br>
              <a:rPr lang="en-US" sz="2200" dirty="0" smtClean="0">
                <a:solidFill>
                  <a:schemeClr val="tx2"/>
                </a:solidFill>
                <a:latin typeface="+mn-lt"/>
              </a:rPr>
            </a:br>
            <a:r>
              <a:rPr lang="en-US" sz="2200" dirty="0" smtClean="0">
                <a:solidFill>
                  <a:schemeClr val="tx2"/>
                </a:solidFill>
                <a:latin typeface="+mn-lt"/>
              </a:rPr>
              <a:t>cityscape to examine relationships </a:t>
            </a:r>
            <a:br>
              <a:rPr lang="en-US" sz="2200" dirty="0" smtClean="0">
                <a:solidFill>
                  <a:schemeClr val="tx2"/>
                </a:solidFill>
                <a:latin typeface="+mn-lt"/>
              </a:rPr>
            </a:br>
            <a:r>
              <a:rPr lang="en-US" sz="2200" dirty="0" smtClean="0">
                <a:solidFill>
                  <a:schemeClr val="tx2"/>
                </a:solidFill>
                <a:latin typeface="+mn-lt"/>
              </a:rPr>
              <a:t>among technology, literature, city </a:t>
            </a:r>
            <a:br>
              <a:rPr lang="en-US" sz="2200" dirty="0" smtClean="0">
                <a:solidFill>
                  <a:schemeClr val="tx2"/>
                </a:solidFill>
                <a:latin typeface="+mn-lt"/>
              </a:rPr>
            </a:br>
            <a:r>
              <a:rPr lang="en-US" sz="2200" dirty="0" smtClean="0">
                <a:solidFill>
                  <a:schemeClr val="tx2"/>
                </a:solidFill>
                <a:latin typeface="+mn-lt"/>
              </a:rPr>
              <a:t>planning, art, social organizations, </a:t>
            </a:r>
            <a:br>
              <a:rPr lang="en-US" sz="2200" dirty="0" smtClean="0">
                <a:solidFill>
                  <a:schemeClr val="tx2"/>
                </a:solidFill>
                <a:latin typeface="+mn-lt"/>
              </a:rPr>
            </a:br>
            <a:r>
              <a:rPr lang="en-US" sz="2200" dirty="0" smtClean="0">
                <a:solidFill>
                  <a:schemeClr val="tx2"/>
                </a:solidFill>
                <a:latin typeface="+mn-lt"/>
              </a:rPr>
              <a:t>politics and what we might  call the </a:t>
            </a:r>
            <a:br>
              <a:rPr lang="en-US" sz="2200" dirty="0" smtClean="0">
                <a:solidFill>
                  <a:schemeClr val="tx2"/>
                </a:solidFill>
                <a:latin typeface="+mn-lt"/>
              </a:rPr>
            </a:br>
            <a:r>
              <a:rPr lang="en-US" sz="2200" dirty="0" smtClean="0">
                <a:solidFill>
                  <a:schemeClr val="tx2"/>
                </a:solidFill>
                <a:latin typeface="+mn-lt"/>
              </a:rPr>
              <a:t>urban imagination.”</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Amherst College</a:t>
            </a:r>
            <a:br>
              <a:rPr lang="en-US" sz="2800" dirty="0" smtClean="0">
                <a:solidFill>
                  <a:schemeClr val="tx2"/>
                </a:solidFill>
                <a:latin typeface="+mn-lt"/>
              </a:rPr>
            </a:br>
            <a:r>
              <a:rPr lang="en-US" sz="2800" dirty="0" smtClean="0">
                <a:solidFill>
                  <a:schemeClr val="tx2"/>
                </a:solidFill>
                <a:latin typeface="+mn-lt"/>
              </a:rPr>
              <a:t>Professor </a:t>
            </a:r>
            <a:r>
              <a:rPr lang="en-US" sz="2800" dirty="0" err="1" smtClean="0">
                <a:solidFill>
                  <a:schemeClr val="tx2"/>
                </a:solidFill>
                <a:latin typeface="+mn-lt"/>
              </a:rPr>
              <a:t>Rosbottom</a:t>
            </a:r>
            <a:endParaRPr lang="en-US" sz="2800" dirty="0" smtClean="0">
              <a:solidFill>
                <a:schemeClr val="tx2"/>
              </a:solidFill>
              <a:latin typeface="+mn-lt"/>
            </a:endParaRPr>
          </a:p>
        </p:txBody>
      </p:sp>
      <p:pic>
        <p:nvPicPr>
          <p:cNvPr id="7" name="Picture 6" descr="Cityscapes Paris.png"/>
          <p:cNvPicPr>
            <a:picLocks noChangeAspect="1"/>
          </p:cNvPicPr>
          <p:nvPr/>
        </p:nvPicPr>
        <p:blipFill>
          <a:blip r:embed="rId4"/>
          <a:srcRect r="36464"/>
          <a:stretch>
            <a:fillRect/>
          </a:stretch>
        </p:blipFill>
        <p:spPr>
          <a:xfrm>
            <a:off x="4974405" y="3294354"/>
            <a:ext cx="4037294" cy="3510732"/>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Cityscapes Issues</a:t>
            </a:r>
          </a:p>
        </p:txBody>
      </p:sp>
      <p:sp>
        <p:nvSpPr>
          <p:cNvPr id="5" name="Content Placeholder 2"/>
          <p:cNvSpPr txBox="1">
            <a:spLocks/>
          </p:cNvSpPr>
          <p:nvPr/>
        </p:nvSpPr>
        <p:spPr>
          <a:xfrm>
            <a:off x="0" y="1452283"/>
            <a:ext cx="8903098" cy="5405718"/>
          </a:xfrm>
          <a:prstGeom prst="rect">
            <a:avLst/>
          </a:prstGeom>
        </p:spPr>
        <p:txBody>
          <a:bodyPr vert="horz" lIns="91440" tIns="45720" rIns="91440" bIns="45720" rtlCol="0">
            <a:noAutofit/>
          </a:bodyPr>
          <a:lstStyle/>
          <a:p>
            <a:pPr marL="342900" lvl="0" indent="-342900" defTabSz="914400" fontAlgn="auto">
              <a:spcBef>
                <a:spcPts val="2400"/>
              </a:spcBef>
              <a:spcAft>
                <a:spcPts val="15000"/>
              </a:spcAft>
              <a:buClr>
                <a:schemeClr val="accent1">
                  <a:lumMod val="60000"/>
                  <a:lumOff val="40000"/>
                </a:schemeClr>
              </a:buClr>
              <a:buFont typeface="Candara" pitchFamily="34" charset="0"/>
              <a:buChar char="•"/>
            </a:pPr>
            <a:r>
              <a:rPr lang="en-US" sz="2800" dirty="0" smtClean="0">
                <a:solidFill>
                  <a:schemeClr val="tx2"/>
                </a:solidFill>
                <a:latin typeface="+mn-lt"/>
              </a:rPr>
              <a:t>Some negatives of the </a:t>
            </a:r>
            <a:br>
              <a:rPr lang="en-US" sz="2800" dirty="0" smtClean="0">
                <a:solidFill>
                  <a:schemeClr val="tx2"/>
                </a:solidFill>
                <a:latin typeface="+mn-lt"/>
              </a:rPr>
            </a:br>
            <a:r>
              <a:rPr lang="en-US" sz="2800" dirty="0" smtClean="0">
                <a:solidFill>
                  <a:schemeClr val="tx2"/>
                </a:solidFill>
                <a:latin typeface="+mn-lt"/>
              </a:rPr>
              <a:t>platform</a:t>
            </a:r>
            <a:r>
              <a:rPr lang="en-US" sz="2800" dirty="0" smtClean="0">
                <a:solidFill>
                  <a:schemeClr val="tx2"/>
                </a:solidFill>
                <a:latin typeface="+mn-lt"/>
              </a:rPr>
              <a:t>:</a:t>
            </a:r>
            <a:br>
              <a:rPr lang="en-US" sz="2800" dirty="0" smtClean="0">
                <a:solidFill>
                  <a:schemeClr val="tx2"/>
                </a:solidFill>
                <a:latin typeface="+mn-lt"/>
              </a:rPr>
            </a:br>
            <a:r>
              <a:rPr lang="en-US" sz="2800" dirty="0" smtClean="0">
                <a:solidFill>
                  <a:schemeClr val="tx2"/>
                </a:solidFill>
                <a:latin typeface="+mn-lt"/>
              </a:rPr>
              <a:t>⊖ many staff </a:t>
            </a:r>
            <a:r>
              <a:rPr lang="en-US" sz="2800" dirty="0" smtClean="0">
                <a:solidFill>
                  <a:schemeClr val="tx2"/>
                </a:solidFill>
                <a:latin typeface="+mn-lt"/>
              </a:rPr>
              <a:t>hours</a:t>
            </a:r>
            <a:br>
              <a:rPr lang="en-US" sz="2800" dirty="0" smtClean="0">
                <a:solidFill>
                  <a:schemeClr val="tx2"/>
                </a:solidFill>
                <a:latin typeface="+mn-lt"/>
              </a:rPr>
            </a:br>
            <a:r>
              <a:rPr lang="en-US" sz="2800" dirty="0" smtClean="0">
                <a:solidFill>
                  <a:schemeClr val="tx2"/>
                </a:solidFill>
                <a:latin typeface="+mn-lt"/>
              </a:rPr>
              <a:t>⊖ occasional bugs</a:t>
            </a:r>
            <a:br>
              <a:rPr lang="en-US" sz="2800" dirty="0" smtClean="0">
                <a:solidFill>
                  <a:schemeClr val="tx2"/>
                </a:solidFill>
                <a:latin typeface="+mn-lt"/>
              </a:rPr>
            </a:br>
            <a:r>
              <a:rPr lang="en-US" sz="2800" dirty="0" smtClean="0">
                <a:solidFill>
                  <a:schemeClr val="tx2"/>
                </a:solidFill>
                <a:latin typeface="+mn-lt"/>
              </a:rPr>
              <a:t>⊖ no 3D buildings</a:t>
            </a:r>
            <a:br>
              <a:rPr lang="en-US" sz="2800" dirty="0" smtClean="0">
                <a:solidFill>
                  <a:schemeClr val="tx2"/>
                </a:solidFill>
                <a:latin typeface="+mn-lt"/>
              </a:rPr>
            </a:br>
            <a:r>
              <a:rPr lang="en-US" sz="2800" dirty="0" smtClean="0">
                <a:solidFill>
                  <a:schemeClr val="tx2"/>
                </a:solidFill>
                <a:latin typeface="+mn-lt"/>
              </a:rPr>
              <a:t>    (as of yet</a:t>
            </a:r>
            <a:r>
              <a:rPr lang="en-US" sz="2800" dirty="0" smtClean="0">
                <a:solidFill>
                  <a:schemeClr val="tx2"/>
                </a:solidFill>
                <a:latin typeface="+mn-lt"/>
              </a:rPr>
              <a:t>)</a:t>
            </a:r>
            <a:br>
              <a:rPr lang="en-US" sz="2800" dirty="0" smtClean="0">
                <a:solidFill>
                  <a:schemeClr val="tx2"/>
                </a:solidFill>
                <a:latin typeface="+mn-lt"/>
              </a:rPr>
            </a:br>
            <a:r>
              <a:rPr lang="en-US" sz="2800" dirty="0" smtClean="0">
                <a:solidFill>
                  <a:schemeClr val="tx2"/>
                </a:solidFill>
                <a:latin typeface="+mn-lt"/>
              </a:rPr>
              <a:t>⊖ some maps are</a:t>
            </a:r>
            <a:br>
              <a:rPr lang="en-US" sz="2800" dirty="0" smtClean="0">
                <a:solidFill>
                  <a:schemeClr val="tx2"/>
                </a:solidFill>
                <a:latin typeface="+mn-lt"/>
              </a:rPr>
            </a:br>
            <a:r>
              <a:rPr lang="en-US" sz="2800" dirty="0" smtClean="0">
                <a:solidFill>
                  <a:schemeClr val="tx2"/>
                </a:solidFill>
                <a:latin typeface="+mn-lt"/>
              </a:rPr>
              <a:t>    topologically incorrect</a:t>
            </a:r>
            <a:br>
              <a:rPr lang="en-US" sz="2800" dirty="0" smtClean="0">
                <a:solidFill>
                  <a:schemeClr val="tx2"/>
                </a:solidFill>
                <a:latin typeface="+mn-lt"/>
              </a:rPr>
            </a:br>
            <a:r>
              <a:rPr lang="en-US" sz="2800" dirty="0" smtClean="0">
                <a:solidFill>
                  <a:schemeClr val="tx2"/>
                </a:solidFill>
                <a:latin typeface="+mn-lt"/>
              </a:rPr>
              <a:t>    (e.g. see the right).</a:t>
            </a:r>
            <a:br>
              <a:rPr lang="en-US" sz="2800" dirty="0" smtClean="0">
                <a:solidFill>
                  <a:schemeClr val="tx2"/>
                </a:solidFill>
                <a:latin typeface="+mn-lt"/>
              </a:rPr>
            </a:br>
            <a:r>
              <a:rPr lang="en-US" sz="2800" dirty="0" smtClean="0">
                <a:solidFill>
                  <a:schemeClr val="tx2"/>
                </a:solidFill>
                <a:latin typeface="+mn-lt"/>
              </a:rPr>
              <a:t>⊖ many digital images obtained from other libraries,</a:t>
            </a:r>
            <a:br>
              <a:rPr lang="en-US" sz="2800" dirty="0" smtClean="0">
                <a:solidFill>
                  <a:schemeClr val="tx2"/>
                </a:solidFill>
                <a:latin typeface="+mn-lt"/>
              </a:rPr>
            </a:br>
            <a:r>
              <a:rPr lang="en-US" sz="2800" dirty="0" smtClean="0">
                <a:solidFill>
                  <a:schemeClr val="tx2"/>
                </a:solidFill>
                <a:latin typeface="+mn-lt"/>
              </a:rPr>
              <a:t>    who sometimes claim copyright — </a:t>
            </a:r>
            <a:r>
              <a:rPr lang="en-US" sz="2800" dirty="0" smtClean="0">
                <a:solidFill>
                  <a:schemeClr val="tx2"/>
                </a:solidFill>
                <a:latin typeface="+mn-lt"/>
              </a:rPr>
              <a:t>getting</a:t>
            </a:r>
            <a:br>
              <a:rPr lang="en-US" sz="2800" dirty="0" smtClean="0">
                <a:solidFill>
                  <a:schemeClr val="tx2"/>
                </a:solidFill>
                <a:latin typeface="+mn-lt"/>
              </a:rPr>
            </a:br>
            <a:r>
              <a:rPr lang="en-US" sz="2800" dirty="0" smtClean="0">
                <a:solidFill>
                  <a:schemeClr val="tx2"/>
                </a:solidFill>
                <a:latin typeface="+mn-lt"/>
              </a:rPr>
              <a:t>    permission </a:t>
            </a:r>
            <a:r>
              <a:rPr lang="en-US" sz="2800" dirty="0" smtClean="0">
                <a:solidFill>
                  <a:schemeClr val="tx2"/>
                </a:solidFill>
                <a:latin typeface="+mn-lt"/>
              </a:rPr>
              <a:t>to open to the public is problematic.</a:t>
            </a:r>
          </a:p>
        </p:txBody>
      </p:sp>
      <p:pic>
        <p:nvPicPr>
          <p:cNvPr id="10" name="Picture 9"/>
          <p:cNvPicPr>
            <a:picLocks noChangeAspect="1"/>
          </p:cNvPicPr>
          <p:nvPr/>
        </p:nvPicPr>
        <p:blipFill>
          <a:blip r:embed="rId3"/>
          <a:stretch>
            <a:fillRect/>
          </a:stretch>
        </p:blipFill>
        <p:spPr>
          <a:xfrm>
            <a:off x="4726226" y="1703951"/>
            <a:ext cx="4176872" cy="3602628"/>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Map Image Processing</a:t>
            </a:r>
          </a:p>
        </p:txBody>
      </p:sp>
      <p:sp>
        <p:nvSpPr>
          <p:cNvPr id="5" name="Content Placeholder 2"/>
          <p:cNvSpPr txBox="1">
            <a:spLocks/>
          </p:cNvSpPr>
          <p:nvPr/>
        </p:nvSpPr>
        <p:spPr>
          <a:xfrm>
            <a:off x="0" y="1452283"/>
            <a:ext cx="8903098"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Images were downloaded at the </a:t>
            </a:r>
            <a:br>
              <a:rPr lang="en-US" sz="2800" dirty="0" smtClean="0">
                <a:solidFill>
                  <a:schemeClr val="tx2"/>
                </a:solidFill>
                <a:latin typeface="+mn-lt"/>
              </a:rPr>
            </a:br>
            <a:r>
              <a:rPr lang="en-US" sz="2800" dirty="0" smtClean="0">
                <a:solidFill>
                  <a:schemeClr val="tx2"/>
                </a:solidFill>
                <a:latin typeface="+mn-lt"/>
              </a:rPr>
              <a:t>highest available resolution.</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Typically images were limited </a:t>
            </a:r>
            <a:br>
              <a:rPr lang="en-US" sz="2800" dirty="0" smtClean="0">
                <a:solidFill>
                  <a:schemeClr val="tx2"/>
                </a:solidFill>
                <a:latin typeface="+mn-lt"/>
              </a:rPr>
            </a:br>
            <a:r>
              <a:rPr lang="en-US" sz="2800" dirty="0" smtClean="0">
                <a:solidFill>
                  <a:schemeClr val="tx2"/>
                </a:solidFill>
                <a:latin typeface="+mn-lt"/>
              </a:rPr>
              <a:t>to disjoint pieces ~2048 pixels</a:t>
            </a:r>
            <a:r>
              <a:rPr lang="en-US" sz="2800" baseline="30000" dirty="0" smtClean="0">
                <a:solidFill>
                  <a:schemeClr val="tx2"/>
                </a:solidFill>
                <a:latin typeface="+mn-lt"/>
              </a:rPr>
              <a:t>2</a:t>
            </a:r>
            <a:r>
              <a:rPr lang="en-US" sz="2800" dirty="0" smtClean="0">
                <a:solidFill>
                  <a:schemeClr val="tx2"/>
                </a:solidFill>
                <a:latin typeface="+mn-lt"/>
              </a:rPr>
              <a:t>, e.g.:</a:t>
            </a:r>
            <a:br>
              <a:rPr lang="en-US" sz="2800" dirty="0" smtClean="0">
                <a:solidFill>
                  <a:schemeClr val="tx2"/>
                </a:solidFill>
                <a:latin typeface="+mn-lt"/>
              </a:rPr>
            </a:br>
            <a:r>
              <a:rPr lang="en-US" sz="2800" dirty="0" smtClean="0">
                <a:solidFill>
                  <a:schemeClr val="tx2"/>
                </a:solidFill>
                <a:latin typeface="+mn-lt"/>
              </a:rPr>
              <a:t/>
            </a:r>
            <a:br>
              <a:rPr lang="en-US" sz="2800" dirty="0" smtClean="0">
                <a:solidFill>
                  <a:schemeClr val="tx2"/>
                </a:solidFill>
                <a:latin typeface="+mn-lt"/>
              </a:rPr>
            </a:br>
            <a:r>
              <a:rPr lang="en-US" sz="1400" dirty="0" smtClean="0">
                <a:solidFill>
                  <a:schemeClr val="tx2"/>
                </a:solidFill>
                <a:latin typeface="+mn-lt"/>
              </a:rPr>
              <a:t>http://</a:t>
            </a:r>
            <a:r>
              <a:rPr lang="en-US" sz="1400" dirty="0" err="1" smtClean="0">
                <a:solidFill>
                  <a:schemeClr val="tx2"/>
                </a:solidFill>
                <a:latin typeface="+mn-lt"/>
              </a:rPr>
              <a:t>ids.lib.harvard.edu/ids/view/Converter?id</a:t>
            </a:r>
            <a:r>
              <a:rPr lang="en-US" sz="1400" dirty="0" smtClean="0">
                <a:solidFill>
                  <a:schemeClr val="tx2"/>
                </a:solidFill>
                <a:latin typeface="+mn-lt"/>
              </a:rPr>
              <a:t>=7157748&amp;c=</a:t>
            </a:r>
            <a:r>
              <a:rPr lang="en-US" sz="1400" dirty="0" err="1" smtClean="0">
                <a:solidFill>
                  <a:schemeClr val="tx2"/>
                </a:solidFill>
                <a:latin typeface="+mn-lt"/>
              </a:rPr>
              <a:t>jpgnocap&amp;s</a:t>
            </a:r>
            <a:r>
              <a:rPr lang="en-US" sz="1400" dirty="0" smtClean="0">
                <a:solidFill>
                  <a:schemeClr val="tx2"/>
                </a:solidFill>
                <a:latin typeface="+mn-lt"/>
              </a:rPr>
              <a:t>=1&amp;r=0&amp;x=0&amp;y=0&amp;w=2400&amp;h=2400</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These needed to be stitched together with Photoshop, etc., and trimmed of unnecessary margins.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The resulting maps were usually on the order of 10K pixels</a:t>
            </a:r>
            <a:r>
              <a:rPr lang="en-US" sz="2800" baseline="30000" dirty="0" smtClean="0">
                <a:solidFill>
                  <a:schemeClr val="tx2"/>
                </a:solidFill>
                <a:latin typeface="+mn-lt"/>
              </a:rPr>
              <a:t>2</a:t>
            </a:r>
            <a:r>
              <a:rPr lang="en-US" sz="2800" dirty="0" smtClean="0">
                <a:solidFill>
                  <a:schemeClr val="tx2"/>
                </a:solidFill>
                <a:latin typeface="+mn-lt"/>
              </a:rPr>
              <a:t>, with a scale of 1-2 meters per pixel.</a:t>
            </a:r>
          </a:p>
        </p:txBody>
      </p:sp>
      <p:pic>
        <p:nvPicPr>
          <p:cNvPr id="6" name="Picture 5"/>
          <p:cNvPicPr>
            <a:picLocks noChangeAspect="1"/>
          </p:cNvPicPr>
          <p:nvPr/>
        </p:nvPicPr>
        <p:blipFill>
          <a:blip r:embed="rId3"/>
          <a:stretch>
            <a:fillRect/>
          </a:stretch>
        </p:blipFill>
        <p:spPr>
          <a:xfrm>
            <a:off x="5971109" y="1695837"/>
            <a:ext cx="2931989" cy="2238085"/>
          </a:xfrm>
          <a:prstGeom prst="rect">
            <a:avLst/>
          </a:prstGeom>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Georeferencing with ArcGIS</a:t>
            </a:r>
          </a:p>
        </p:txBody>
      </p:sp>
      <p:sp>
        <p:nvSpPr>
          <p:cNvPr id="5" name="Content Placeholder 2"/>
          <p:cNvSpPr txBox="1">
            <a:spLocks/>
          </p:cNvSpPr>
          <p:nvPr/>
        </p:nvSpPr>
        <p:spPr>
          <a:xfrm>
            <a:off x="0" y="1452283"/>
            <a:ext cx="8903098"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ArcGIS is a very convenient platform for georeferencing images to a map background.</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Best to use the projection WGS84 Web Mercator (Auxiliary Sphere) to </a:t>
            </a:r>
            <a:br>
              <a:rPr lang="en-US" sz="2800" dirty="0" smtClean="0">
                <a:solidFill>
                  <a:schemeClr val="tx2"/>
                </a:solidFill>
                <a:latin typeface="+mn-lt"/>
              </a:rPr>
            </a:br>
            <a:r>
              <a:rPr lang="en-US" sz="2800" dirty="0" err="1" smtClean="0">
                <a:solidFill>
                  <a:schemeClr val="tx2"/>
                </a:solidFill>
                <a:latin typeface="+mn-lt"/>
              </a:rPr>
              <a:t>georeference</a:t>
            </a:r>
            <a:r>
              <a:rPr lang="en-US" sz="2800" dirty="0" smtClean="0">
                <a:solidFill>
                  <a:schemeClr val="tx2"/>
                </a:solidFill>
                <a:latin typeface="+mn-lt"/>
              </a:rPr>
              <a:t>, since that’s</a:t>
            </a:r>
            <a:br>
              <a:rPr lang="en-US" sz="2800" dirty="0" smtClean="0">
                <a:solidFill>
                  <a:schemeClr val="tx2"/>
                </a:solidFill>
                <a:latin typeface="+mn-lt"/>
              </a:rPr>
            </a:br>
            <a:r>
              <a:rPr lang="en-US" sz="2800" dirty="0" smtClean="0">
                <a:solidFill>
                  <a:schemeClr val="tx2"/>
                </a:solidFill>
                <a:latin typeface="+mn-lt"/>
              </a:rPr>
              <a:t>what Google uses. Don’t</a:t>
            </a:r>
            <a:br>
              <a:rPr lang="en-US" sz="2800" dirty="0" smtClean="0">
                <a:solidFill>
                  <a:schemeClr val="tx2"/>
                </a:solidFill>
                <a:latin typeface="+mn-lt"/>
              </a:rPr>
            </a:br>
            <a:r>
              <a:rPr lang="en-US" sz="2800" dirty="0" smtClean="0">
                <a:solidFill>
                  <a:schemeClr val="tx2"/>
                </a:solidFill>
                <a:latin typeface="+mn-lt"/>
              </a:rPr>
              <a:t>use “Google Mercator”!</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As a background, the </a:t>
            </a:r>
            <a:br>
              <a:rPr lang="en-US" sz="2800" dirty="0" smtClean="0">
                <a:solidFill>
                  <a:schemeClr val="tx2"/>
                </a:solidFill>
                <a:latin typeface="+mn-lt"/>
              </a:rPr>
            </a:br>
            <a:r>
              <a:rPr lang="en-US" sz="2800" dirty="0" smtClean="0">
                <a:solidFill>
                  <a:schemeClr val="tx2"/>
                </a:solidFill>
                <a:latin typeface="+mn-lt"/>
              </a:rPr>
              <a:t>ArcGIS Map Service</a:t>
            </a:r>
            <a:br>
              <a:rPr lang="en-US" sz="2800" dirty="0" smtClean="0">
                <a:solidFill>
                  <a:schemeClr val="tx2"/>
                </a:solidFill>
                <a:latin typeface="+mn-lt"/>
              </a:rPr>
            </a:br>
            <a:r>
              <a:rPr lang="en-US" sz="2800" dirty="0" smtClean="0">
                <a:solidFill>
                  <a:schemeClr val="tx2"/>
                </a:solidFill>
                <a:latin typeface="+mn-lt"/>
              </a:rPr>
              <a:t>World Street Map </a:t>
            </a:r>
            <a:br>
              <a:rPr lang="en-US" sz="2800" dirty="0" smtClean="0">
                <a:solidFill>
                  <a:schemeClr val="tx2"/>
                </a:solidFill>
                <a:latin typeface="+mn-lt"/>
              </a:rPr>
            </a:br>
            <a:r>
              <a:rPr lang="en-US" sz="2800" dirty="0" smtClean="0">
                <a:solidFill>
                  <a:schemeClr val="tx2"/>
                </a:solidFill>
                <a:latin typeface="+mn-lt"/>
              </a:rPr>
              <a:t>had great performance.</a:t>
            </a:r>
          </a:p>
        </p:txBody>
      </p:sp>
      <p:pic>
        <p:nvPicPr>
          <p:cNvPr id="7" name="Picture 6"/>
          <p:cNvPicPr>
            <a:picLocks noChangeAspect="1"/>
          </p:cNvPicPr>
          <p:nvPr/>
        </p:nvPicPr>
        <p:blipFill>
          <a:blip r:embed="rId3"/>
          <a:stretch>
            <a:fillRect/>
          </a:stretch>
        </p:blipFill>
        <p:spPr>
          <a:xfrm>
            <a:off x="4448752" y="3462824"/>
            <a:ext cx="4493786" cy="3136603"/>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Georeferencing: Control Points</a:t>
            </a:r>
          </a:p>
        </p:txBody>
      </p:sp>
      <p:sp>
        <p:nvSpPr>
          <p:cNvPr id="5" name="Content Placeholder 2"/>
          <p:cNvSpPr txBox="1">
            <a:spLocks/>
          </p:cNvSpPr>
          <p:nvPr/>
        </p:nvSpPr>
        <p:spPr>
          <a:xfrm>
            <a:off x="0" y="1452283"/>
            <a:ext cx="8903098"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Control points align two </a:t>
            </a:r>
            <a:br>
              <a:rPr lang="en-US" sz="2800" dirty="0" smtClean="0">
                <a:solidFill>
                  <a:schemeClr val="tx2"/>
                </a:solidFill>
                <a:latin typeface="+mn-lt"/>
              </a:rPr>
            </a:br>
            <a:r>
              <a:rPr lang="en-US" sz="2800" dirty="0" smtClean="0">
                <a:solidFill>
                  <a:schemeClr val="tx2"/>
                </a:solidFill>
                <a:latin typeface="+mn-lt"/>
              </a:rPr>
              <a:t>maps at locations that are </a:t>
            </a:r>
            <a:br>
              <a:rPr lang="en-US" sz="2800" dirty="0" smtClean="0">
                <a:solidFill>
                  <a:schemeClr val="tx2"/>
                </a:solidFill>
                <a:latin typeface="+mn-lt"/>
              </a:rPr>
            </a:br>
            <a:r>
              <a:rPr lang="en-US" sz="2800" dirty="0" smtClean="0">
                <a:solidFill>
                  <a:schemeClr val="tx2"/>
                </a:solidFill>
                <a:latin typeface="+mn-lt"/>
              </a:rPr>
              <a:t>recognizable on both:</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8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8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8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The Cityscapes maps </a:t>
            </a:r>
            <a:br>
              <a:rPr lang="en-US" sz="2800" dirty="0" smtClean="0">
                <a:solidFill>
                  <a:schemeClr val="tx2"/>
                </a:solidFill>
                <a:latin typeface="+mn-lt"/>
              </a:rPr>
            </a:br>
            <a:r>
              <a:rPr lang="en-US" sz="2800" dirty="0" smtClean="0">
                <a:solidFill>
                  <a:schemeClr val="tx2"/>
                </a:solidFill>
                <a:latin typeface="+mn-lt"/>
              </a:rPr>
              <a:t>varied from having many </a:t>
            </a:r>
            <a:br>
              <a:rPr lang="en-US" sz="2800" dirty="0" smtClean="0">
                <a:solidFill>
                  <a:schemeClr val="tx2"/>
                </a:solidFill>
                <a:latin typeface="+mn-lt"/>
              </a:rPr>
            </a:br>
            <a:r>
              <a:rPr lang="en-US" sz="2800" dirty="0" smtClean="0">
                <a:solidFill>
                  <a:schemeClr val="tx2"/>
                </a:solidFill>
                <a:latin typeface="+mn-lt"/>
              </a:rPr>
              <a:t>hundreds to several thousands of control points! </a:t>
            </a:r>
          </a:p>
        </p:txBody>
      </p:sp>
      <p:pic>
        <p:nvPicPr>
          <p:cNvPr id="6" name="Picture 5"/>
          <p:cNvPicPr>
            <a:picLocks noChangeAspect="1"/>
          </p:cNvPicPr>
          <p:nvPr/>
        </p:nvPicPr>
        <p:blipFill>
          <a:blip r:embed="rId3"/>
          <a:stretch>
            <a:fillRect/>
          </a:stretch>
        </p:blipFill>
        <p:spPr>
          <a:xfrm>
            <a:off x="5576762" y="1694069"/>
            <a:ext cx="3326336" cy="4380020"/>
          </a:xfrm>
          <a:prstGeom prst="rect">
            <a:avLst/>
          </a:prstGeom>
        </p:spPr>
      </p:pic>
      <p:pic>
        <p:nvPicPr>
          <p:cNvPr id="8" name="Picture 7"/>
          <p:cNvPicPr>
            <a:picLocks noChangeAspect="1"/>
          </p:cNvPicPr>
          <p:nvPr/>
        </p:nvPicPr>
        <p:blipFill>
          <a:blip r:embed="rId4"/>
          <a:stretch>
            <a:fillRect/>
          </a:stretch>
        </p:blipFill>
        <p:spPr>
          <a:xfrm>
            <a:off x="428148" y="2912119"/>
            <a:ext cx="3641987" cy="2307519"/>
          </a:xfrm>
          <a:prstGeom prst="rect">
            <a:avLst/>
          </a:prstGeom>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Presentation Overview</a:t>
            </a:r>
            <a:endParaRPr lang="en-US" dirty="0"/>
          </a:p>
        </p:txBody>
      </p:sp>
      <p:sp>
        <p:nvSpPr>
          <p:cNvPr id="6" name="Content Placeholder 2"/>
          <p:cNvSpPr txBox="1">
            <a:spLocks/>
          </p:cNvSpPr>
          <p:nvPr/>
        </p:nvSpPr>
        <p:spPr>
          <a:xfrm>
            <a:off x="0" y="1472803"/>
            <a:ext cx="7570787" cy="5370869"/>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Amherst College &amp; GIS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Cityscapes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Reinventing Tokyo</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Imagining Paris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Image Processing</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Georeferencing</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Google Maps Tiling</a:t>
            </a:r>
            <a:endParaRPr kumimoji="0" lang="en-US" sz="28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7" name="Picture 6"/>
          <p:cNvPicPr>
            <a:picLocks noChangeAspect="1"/>
          </p:cNvPicPr>
          <p:nvPr/>
        </p:nvPicPr>
        <p:blipFill>
          <a:blip r:embed="rId2"/>
          <a:stretch>
            <a:fillRect/>
          </a:stretch>
        </p:blipFill>
        <p:spPr>
          <a:xfrm>
            <a:off x="4212115" y="1609272"/>
            <a:ext cx="4793765" cy="510193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Georeferencing: Link Choice</a:t>
            </a:r>
          </a:p>
        </p:txBody>
      </p:sp>
      <p:sp>
        <p:nvSpPr>
          <p:cNvPr id="5" name="Content Placeholder 2"/>
          <p:cNvSpPr txBox="1">
            <a:spLocks/>
          </p:cNvSpPr>
          <p:nvPr/>
        </p:nvSpPr>
        <p:spPr>
          <a:xfrm>
            <a:off x="0" y="1452283"/>
            <a:ext cx="914400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Streets are recognized by </a:t>
            </a:r>
            <a:br>
              <a:rPr lang="en-US" sz="2800" dirty="0" smtClean="0">
                <a:solidFill>
                  <a:schemeClr val="tx2"/>
                </a:solidFill>
                <a:latin typeface="+mn-lt"/>
              </a:rPr>
            </a:br>
            <a:r>
              <a:rPr lang="en-US" sz="2800" dirty="0" smtClean="0">
                <a:solidFill>
                  <a:schemeClr val="tx2"/>
                </a:solidFill>
                <a:latin typeface="+mn-lt"/>
              </a:rPr>
              <a:t>their pattern of connections, </a:t>
            </a:r>
            <a:br>
              <a:rPr lang="en-US" sz="2800" dirty="0" smtClean="0">
                <a:solidFill>
                  <a:schemeClr val="tx2"/>
                </a:solidFill>
                <a:latin typeface="+mn-lt"/>
              </a:rPr>
            </a:br>
            <a:r>
              <a:rPr lang="en-US" sz="2800" dirty="0" smtClean="0">
                <a:solidFill>
                  <a:schemeClr val="tx2"/>
                </a:solidFill>
                <a:latin typeface="+mn-lt"/>
              </a:rPr>
              <a:t>so intersections are by far </a:t>
            </a:r>
            <a:br>
              <a:rPr lang="en-US" sz="2800" dirty="0" smtClean="0">
                <a:solidFill>
                  <a:schemeClr val="tx2"/>
                </a:solidFill>
                <a:latin typeface="+mn-lt"/>
              </a:rPr>
            </a:br>
            <a:r>
              <a:rPr lang="en-US" sz="2800" dirty="0" smtClean="0">
                <a:solidFill>
                  <a:schemeClr val="tx2"/>
                </a:solidFill>
                <a:latin typeface="+mn-lt"/>
              </a:rPr>
              <a:t>the most important locations </a:t>
            </a:r>
            <a:br>
              <a:rPr lang="en-US" sz="2800" dirty="0" smtClean="0">
                <a:solidFill>
                  <a:schemeClr val="tx2"/>
                </a:solidFill>
                <a:latin typeface="+mn-lt"/>
              </a:rPr>
            </a:br>
            <a:r>
              <a:rPr lang="en-US" sz="2800" dirty="0" smtClean="0">
                <a:solidFill>
                  <a:schemeClr val="tx2"/>
                </a:solidFill>
                <a:latin typeface="+mn-lt"/>
              </a:rPr>
              <a:t>to add control points.</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200" dirty="0" smtClean="0">
                <a:solidFill>
                  <a:schemeClr val="tx2"/>
                </a:solidFill>
                <a:latin typeface="+mn-lt"/>
              </a:rPr>
              <a:t>Not all intersections necessary, </a:t>
            </a:r>
            <a:br>
              <a:rPr lang="en-US" sz="2200" dirty="0" smtClean="0">
                <a:solidFill>
                  <a:schemeClr val="tx2"/>
                </a:solidFill>
                <a:latin typeface="+mn-lt"/>
              </a:rPr>
            </a:br>
            <a:r>
              <a:rPr lang="en-US" sz="2200" dirty="0" smtClean="0">
                <a:solidFill>
                  <a:schemeClr val="tx2"/>
                </a:solidFill>
                <a:latin typeface="+mn-lt"/>
              </a:rPr>
              <a:t>if they’re close enough.</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200" dirty="0" smtClean="0">
                <a:solidFill>
                  <a:schemeClr val="tx2"/>
                </a:solidFill>
                <a:latin typeface="+mn-lt"/>
              </a:rPr>
              <a:t>Urban areas require more control </a:t>
            </a:r>
            <a:br>
              <a:rPr lang="en-US" sz="2200" dirty="0" smtClean="0">
                <a:solidFill>
                  <a:schemeClr val="tx2"/>
                </a:solidFill>
                <a:latin typeface="+mn-lt"/>
              </a:rPr>
            </a:br>
            <a:r>
              <a:rPr lang="en-US" sz="2200" dirty="0" smtClean="0">
                <a:solidFill>
                  <a:schemeClr val="tx2"/>
                </a:solidFill>
                <a:latin typeface="+mn-lt"/>
              </a:rPr>
              <a:t>points to help distinguish adjacent streets.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Intersections with railroads, rivers, streams, and canals can also be used.</a:t>
            </a:r>
          </a:p>
        </p:txBody>
      </p:sp>
      <p:pic>
        <p:nvPicPr>
          <p:cNvPr id="7" name="Picture 6"/>
          <p:cNvPicPr>
            <a:picLocks noChangeAspect="1"/>
          </p:cNvPicPr>
          <p:nvPr/>
        </p:nvPicPr>
        <p:blipFill>
          <a:blip r:embed="rId3"/>
          <a:stretch>
            <a:fillRect/>
          </a:stretch>
        </p:blipFill>
        <p:spPr>
          <a:xfrm>
            <a:off x="5049165" y="1689321"/>
            <a:ext cx="3853932" cy="3485486"/>
          </a:xfrm>
          <a:prstGeom prst="rect">
            <a:avLst/>
          </a:prstGeom>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Georeferencing: Cautions</a:t>
            </a:r>
          </a:p>
        </p:txBody>
      </p:sp>
      <p:sp>
        <p:nvSpPr>
          <p:cNvPr id="5" name="Content Placeholder 2"/>
          <p:cNvSpPr txBox="1">
            <a:spLocks/>
          </p:cNvSpPr>
          <p:nvPr/>
        </p:nvSpPr>
        <p:spPr>
          <a:xfrm>
            <a:off x="0" y="1452283"/>
            <a:ext cx="914400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Seldom will streets on two maps completely align; if the difference is small or extreme, leave as-is.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Streets, railroads, and rivers </a:t>
            </a:r>
            <a:br>
              <a:rPr lang="en-US" sz="2800" dirty="0" smtClean="0">
                <a:solidFill>
                  <a:schemeClr val="tx2"/>
                </a:solidFill>
                <a:latin typeface="+mn-lt"/>
              </a:rPr>
            </a:br>
            <a:r>
              <a:rPr lang="en-US" sz="2800" dirty="0" smtClean="0">
                <a:solidFill>
                  <a:schemeClr val="tx2"/>
                </a:solidFill>
                <a:latin typeface="+mn-lt"/>
              </a:rPr>
              <a:t>can all change over time!</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Streets are often built and </a:t>
            </a:r>
            <a:br>
              <a:rPr lang="en-US" sz="2400" dirty="0" smtClean="0">
                <a:solidFill>
                  <a:schemeClr val="tx2"/>
                </a:solidFill>
                <a:latin typeface="+mn-lt"/>
              </a:rPr>
            </a:br>
            <a:r>
              <a:rPr lang="en-US" sz="2400" dirty="0" smtClean="0">
                <a:solidFill>
                  <a:schemeClr val="tx2"/>
                </a:solidFill>
                <a:latin typeface="+mn-lt"/>
              </a:rPr>
              <a:t>rerouted; </a:t>
            </a:r>
            <a:br>
              <a:rPr lang="en-US" sz="2400" dirty="0" smtClean="0">
                <a:solidFill>
                  <a:schemeClr val="tx2"/>
                </a:solidFill>
                <a:latin typeface="+mn-lt"/>
              </a:rPr>
            </a:br>
            <a:r>
              <a:rPr lang="en-US" sz="2400" dirty="0" smtClean="0">
                <a:solidFill>
                  <a:schemeClr val="tx2"/>
                </a:solidFill>
                <a:latin typeface="+mn-lt"/>
              </a:rPr>
              <a:t>rivers meander.</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Deliberate abstractions are common!</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Roads and railroads on a printed map are often widened to be distinguishable, which can “bump” other features.</a:t>
            </a:r>
          </a:p>
        </p:txBody>
      </p:sp>
      <p:pic>
        <p:nvPicPr>
          <p:cNvPr id="6" name="Picture 5"/>
          <p:cNvPicPr>
            <a:picLocks noChangeAspect="1"/>
          </p:cNvPicPr>
          <p:nvPr/>
        </p:nvPicPr>
        <p:blipFill>
          <a:blip r:embed="rId3"/>
          <a:stretch>
            <a:fillRect/>
          </a:stretch>
        </p:blipFill>
        <p:spPr>
          <a:xfrm>
            <a:off x="4762807" y="2490081"/>
            <a:ext cx="4168583" cy="2668943"/>
          </a:xfrm>
          <a:prstGeom prst="rect">
            <a:avLst/>
          </a:prstGeo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pPr algn="l"/>
            <a:r>
              <a:rPr lang="en-US" dirty="0" smtClean="0"/>
              <a:t>   Google Tiles</a:t>
            </a:r>
          </a:p>
        </p:txBody>
      </p:sp>
      <p:sp>
        <p:nvSpPr>
          <p:cNvPr id="5" name="Content Placeholder 2"/>
          <p:cNvSpPr txBox="1">
            <a:spLocks/>
          </p:cNvSpPr>
          <p:nvPr/>
        </p:nvSpPr>
        <p:spPr>
          <a:xfrm>
            <a:off x="0" y="1396017"/>
            <a:ext cx="914400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Google tiles are square and</a:t>
            </a:r>
            <a:br>
              <a:rPr lang="en-US" sz="2600" dirty="0" smtClean="0">
                <a:solidFill>
                  <a:schemeClr val="tx2"/>
                </a:solidFill>
                <a:latin typeface="+mn-lt"/>
              </a:rPr>
            </a:br>
            <a:r>
              <a:rPr lang="en-US" sz="2600" dirty="0" smtClean="0">
                <a:solidFill>
                  <a:schemeClr val="tx2"/>
                </a:solidFill>
                <a:latin typeface="+mn-lt"/>
              </a:rPr>
              <a:t>256 = 2</a:t>
            </a:r>
            <a:r>
              <a:rPr lang="en-US" sz="2600" baseline="30000" dirty="0" smtClean="0">
                <a:solidFill>
                  <a:schemeClr val="tx2"/>
                </a:solidFill>
                <a:latin typeface="+mn-lt"/>
              </a:rPr>
              <a:t>8</a:t>
            </a:r>
            <a:r>
              <a:rPr lang="en-US" sz="2600" dirty="0" smtClean="0">
                <a:solidFill>
                  <a:schemeClr val="tx2"/>
                </a:solidFill>
                <a:latin typeface="+mn-lt"/>
              </a:rPr>
              <a:t> pixels across.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The Mercator pixel size is:</a:t>
            </a:r>
            <a:br>
              <a:rPr lang="en-US" sz="2600" dirty="0" smtClean="0">
                <a:solidFill>
                  <a:schemeClr val="tx2"/>
                </a:solidFill>
                <a:latin typeface="+mn-lt"/>
              </a:rPr>
            </a:br>
            <a:r>
              <a:rPr lang="en-US" sz="2600" dirty="0" smtClean="0">
                <a:solidFill>
                  <a:schemeClr val="tx2"/>
                </a:solidFill>
                <a:latin typeface="+mn-lt"/>
              </a:rPr>
              <a:t>	</a:t>
            </a:r>
            <a:r>
              <a:rPr lang="en-US" sz="2600" dirty="0" err="1" smtClean="0">
                <a:solidFill>
                  <a:schemeClr val="accent1">
                    <a:lumMod val="60000"/>
                    <a:lumOff val="40000"/>
                  </a:schemeClr>
                </a:solidFill>
                <a:latin typeface="+mn-lt"/>
              </a:rPr>
              <a:t>cellSize(</a:t>
            </a:r>
            <a:r>
              <a:rPr lang="en-US" sz="2600" i="1" dirty="0" err="1" smtClean="0">
                <a:solidFill>
                  <a:schemeClr val="accent1">
                    <a:lumMod val="60000"/>
                    <a:lumOff val="40000"/>
                  </a:schemeClr>
                </a:solidFill>
                <a:latin typeface="+mn-lt"/>
              </a:rPr>
              <a:t>z</a:t>
            </a:r>
            <a:r>
              <a:rPr lang="en-US" sz="2600" dirty="0" smtClean="0">
                <a:solidFill>
                  <a:schemeClr val="accent1">
                    <a:lumMod val="60000"/>
                    <a:lumOff val="40000"/>
                  </a:schemeClr>
                </a:solidFill>
                <a:latin typeface="+mn-lt"/>
              </a:rPr>
              <a:t>) = 2</a:t>
            </a:r>
            <a:r>
              <a:rPr lang="en-US" sz="2600" i="1" dirty="0" smtClean="0">
                <a:solidFill>
                  <a:schemeClr val="accent1">
                    <a:lumMod val="60000"/>
                    <a:lumOff val="40000"/>
                  </a:schemeClr>
                </a:solidFill>
                <a:latin typeface="+mn-lt"/>
              </a:rPr>
              <a:t>π</a:t>
            </a:r>
            <a:r>
              <a:rPr lang="en-US" sz="2600" dirty="0" smtClean="0">
                <a:solidFill>
                  <a:schemeClr val="accent1">
                    <a:lumMod val="60000"/>
                    <a:lumOff val="40000"/>
                  </a:schemeClr>
                </a:solidFill>
                <a:latin typeface="+mn-lt"/>
              </a:rPr>
              <a:t> </a:t>
            </a:r>
            <a:r>
              <a:rPr lang="en-US" sz="2600" i="1" dirty="0" err="1" smtClean="0">
                <a:solidFill>
                  <a:schemeClr val="accent1">
                    <a:lumMod val="60000"/>
                    <a:lumOff val="40000"/>
                  </a:schemeClr>
                </a:solidFill>
                <a:latin typeface="+mn-lt"/>
              </a:rPr>
              <a:t>r</a:t>
            </a:r>
            <a:r>
              <a:rPr lang="en-US" sz="2600" dirty="0" smtClean="0">
                <a:solidFill>
                  <a:schemeClr val="accent1">
                    <a:lumMod val="60000"/>
                    <a:lumOff val="40000"/>
                  </a:schemeClr>
                </a:solidFill>
                <a:latin typeface="+mn-lt"/>
              </a:rPr>
              <a:t> / 2</a:t>
            </a:r>
            <a:r>
              <a:rPr lang="en-US" sz="2600" i="1" baseline="30000" dirty="0" smtClean="0">
                <a:solidFill>
                  <a:schemeClr val="accent1">
                    <a:lumMod val="60000"/>
                    <a:lumOff val="40000"/>
                  </a:schemeClr>
                </a:solidFill>
                <a:latin typeface="+mn-lt"/>
              </a:rPr>
              <a:t>z</a:t>
            </a:r>
            <a:r>
              <a:rPr lang="en-US" sz="2600" baseline="30000" dirty="0" smtClean="0">
                <a:solidFill>
                  <a:schemeClr val="accent1">
                    <a:lumMod val="60000"/>
                    <a:lumOff val="40000"/>
                  </a:schemeClr>
                </a:solidFill>
                <a:latin typeface="+mn-lt"/>
              </a:rPr>
              <a:t>+8</a:t>
            </a:r>
            <a:r>
              <a:rPr lang="en-US" sz="2600" dirty="0" smtClean="0">
                <a:solidFill>
                  <a:schemeClr val="tx2"/>
                </a:solidFill>
                <a:latin typeface="+mn-lt"/>
              </a:rPr>
              <a:t/>
            </a:r>
            <a:br>
              <a:rPr lang="en-US" sz="2600" dirty="0" smtClean="0">
                <a:solidFill>
                  <a:schemeClr val="tx2"/>
                </a:solidFill>
                <a:latin typeface="+mn-lt"/>
              </a:rPr>
            </a:br>
            <a:r>
              <a:rPr lang="en-US" sz="2600" dirty="0" smtClean="0">
                <a:solidFill>
                  <a:schemeClr val="tx2"/>
                </a:solidFill>
                <a:latin typeface="+mn-lt"/>
              </a:rPr>
              <a:t>where </a:t>
            </a:r>
            <a:r>
              <a:rPr lang="en-US" sz="2600" i="1" dirty="0" err="1" smtClean="0">
                <a:solidFill>
                  <a:schemeClr val="tx2"/>
                </a:solidFill>
                <a:latin typeface="+mn-lt"/>
              </a:rPr>
              <a:t>r</a:t>
            </a:r>
            <a:r>
              <a:rPr lang="en-US" sz="2600" dirty="0" smtClean="0">
                <a:solidFill>
                  <a:schemeClr val="tx2"/>
                </a:solidFill>
                <a:latin typeface="+mn-lt"/>
              </a:rPr>
              <a:t> = 6378137 m is the </a:t>
            </a:r>
            <a:br>
              <a:rPr lang="en-US" sz="2600" dirty="0" smtClean="0">
                <a:solidFill>
                  <a:schemeClr val="tx2"/>
                </a:solidFill>
                <a:latin typeface="+mn-lt"/>
              </a:rPr>
            </a:br>
            <a:r>
              <a:rPr lang="en-US" sz="2600" dirty="0" smtClean="0">
                <a:solidFill>
                  <a:schemeClr val="tx2"/>
                </a:solidFill>
                <a:latin typeface="+mn-lt"/>
              </a:rPr>
              <a:t>equatorial radius, and </a:t>
            </a:r>
            <a:r>
              <a:rPr lang="en-US" sz="2600" i="1" dirty="0" err="1" smtClean="0">
                <a:solidFill>
                  <a:schemeClr val="tx2"/>
                </a:solidFill>
                <a:latin typeface="+mn-lt"/>
              </a:rPr>
              <a:t>z</a:t>
            </a:r>
            <a:r>
              <a:rPr lang="en-US" sz="2600" dirty="0" smtClean="0">
                <a:solidFill>
                  <a:schemeClr val="tx2"/>
                </a:solidFill>
                <a:latin typeface="+mn-lt"/>
              </a:rPr>
              <a:t> is the Google zoom level.</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200" dirty="0" smtClean="0">
                <a:solidFill>
                  <a:schemeClr val="tx2"/>
                </a:solidFill>
                <a:latin typeface="+mn-lt"/>
              </a:rPr>
              <a:t>By definition, </a:t>
            </a:r>
            <a:r>
              <a:rPr lang="en-US" sz="2200" i="1" dirty="0" err="1" smtClean="0">
                <a:solidFill>
                  <a:schemeClr val="tx2"/>
                </a:solidFill>
                <a:latin typeface="+mn-lt"/>
              </a:rPr>
              <a:t>z</a:t>
            </a:r>
            <a:r>
              <a:rPr lang="en-US" sz="2200" dirty="0" smtClean="0">
                <a:solidFill>
                  <a:schemeClr val="tx2"/>
                </a:solidFill>
                <a:latin typeface="+mn-lt"/>
              </a:rPr>
              <a:t> = 0 produces a single tile covering the Earth exclusive of the polar regions (a distance of 2</a:t>
            </a:r>
            <a:r>
              <a:rPr lang="en-US" sz="2200" i="1" dirty="0" smtClean="0">
                <a:solidFill>
                  <a:schemeClr val="tx2"/>
                </a:solidFill>
                <a:latin typeface="+mn-lt"/>
              </a:rPr>
              <a:t>π</a:t>
            </a:r>
            <a:r>
              <a:rPr lang="en-US" sz="2200" dirty="0" smtClean="0">
                <a:solidFill>
                  <a:schemeClr val="tx2"/>
                </a:solidFill>
                <a:latin typeface="+mn-lt"/>
              </a:rPr>
              <a:t> </a:t>
            </a:r>
            <a:r>
              <a:rPr lang="en-US" sz="2200" i="1" dirty="0" err="1" smtClean="0">
                <a:solidFill>
                  <a:schemeClr val="tx2"/>
                </a:solidFill>
                <a:latin typeface="+mn-lt"/>
              </a:rPr>
              <a:t>r</a:t>
            </a:r>
            <a:r>
              <a:rPr lang="en-US" sz="2200" dirty="0" smtClean="0">
                <a:solidFill>
                  <a:schemeClr val="tx2"/>
                </a:solidFill>
                <a:latin typeface="+mn-lt"/>
              </a:rPr>
              <a:t>).</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200" dirty="0" smtClean="0">
                <a:solidFill>
                  <a:schemeClr val="tx2"/>
                </a:solidFill>
                <a:latin typeface="+mn-lt"/>
              </a:rPr>
              <a:t>Incrementing the zoom level doubles the number of tiles.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The zoom levels for large cities like Tokyo or Paris range from about 17 (1.2 m/</a:t>
            </a:r>
            <a:r>
              <a:rPr lang="en-US" sz="2600" dirty="0" err="1" smtClean="0">
                <a:solidFill>
                  <a:schemeClr val="tx2"/>
                </a:solidFill>
                <a:latin typeface="+mn-lt"/>
              </a:rPr>
              <a:t>px</a:t>
            </a:r>
            <a:r>
              <a:rPr lang="en-US" sz="2600" dirty="0" smtClean="0">
                <a:solidFill>
                  <a:schemeClr val="tx2"/>
                </a:solidFill>
                <a:latin typeface="+mn-lt"/>
              </a:rPr>
              <a:t>) to 7 (1.2 Km/</a:t>
            </a:r>
            <a:r>
              <a:rPr lang="en-US" sz="2600" dirty="0" err="1" smtClean="0">
                <a:solidFill>
                  <a:schemeClr val="tx2"/>
                </a:solidFill>
                <a:latin typeface="+mn-lt"/>
              </a:rPr>
              <a:t>px</a:t>
            </a:r>
            <a:r>
              <a:rPr lang="en-US" sz="2600" dirty="0" smtClean="0">
                <a:solidFill>
                  <a:schemeClr val="tx2"/>
                </a:solidFill>
                <a:latin typeface="+mn-lt"/>
              </a:rPr>
              <a:t>).</a:t>
            </a:r>
          </a:p>
        </p:txBody>
      </p:sp>
      <p:pic>
        <p:nvPicPr>
          <p:cNvPr id="7" name="Picture 6"/>
          <p:cNvPicPr>
            <a:picLocks noChangeAspect="1"/>
          </p:cNvPicPr>
          <p:nvPr/>
        </p:nvPicPr>
        <p:blipFill>
          <a:blip r:embed="rId3"/>
          <a:stretch>
            <a:fillRect/>
          </a:stretch>
        </p:blipFill>
        <p:spPr>
          <a:xfrm>
            <a:off x="4919132" y="152032"/>
            <a:ext cx="4034367" cy="3478910"/>
          </a:xfrm>
          <a:prstGeom prst="rect">
            <a:avLst/>
          </a:prstGeom>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err="1" smtClean="0"/>
              <a:t>GTiler</a:t>
            </a:r>
            <a:r>
              <a:rPr lang="en-US" dirty="0" smtClean="0"/>
              <a:t> Script</a:t>
            </a:r>
          </a:p>
        </p:txBody>
      </p:sp>
      <p:sp>
        <p:nvSpPr>
          <p:cNvPr id="5" name="Content Placeholder 2"/>
          <p:cNvSpPr txBox="1">
            <a:spLocks/>
          </p:cNvSpPr>
          <p:nvPr/>
        </p:nvSpPr>
        <p:spPr>
          <a:xfrm>
            <a:off x="0" y="1459121"/>
            <a:ext cx="914400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Tiling a georeferenced and rescaled image can </a:t>
            </a:r>
            <a:br>
              <a:rPr lang="en-US" sz="2600" dirty="0" smtClean="0">
                <a:solidFill>
                  <a:schemeClr val="tx2"/>
                </a:solidFill>
                <a:latin typeface="+mn-lt"/>
              </a:rPr>
            </a:br>
            <a:r>
              <a:rPr lang="en-US" sz="2600" dirty="0" smtClean="0">
                <a:solidFill>
                  <a:schemeClr val="tx2"/>
                </a:solidFill>
                <a:latin typeface="+mn-lt"/>
              </a:rPr>
              <a:t>be effected with programs such as Photoshop, etc.</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But, to automate </a:t>
            </a:r>
            <a:br>
              <a:rPr lang="en-US" sz="2600" dirty="0" smtClean="0">
                <a:solidFill>
                  <a:schemeClr val="tx2"/>
                </a:solidFill>
                <a:latin typeface="+mn-lt"/>
              </a:rPr>
            </a:br>
            <a:r>
              <a:rPr lang="en-US" sz="2600" dirty="0" smtClean="0">
                <a:solidFill>
                  <a:schemeClr val="tx2"/>
                </a:solidFill>
                <a:latin typeface="+mn-lt"/>
              </a:rPr>
              <a:t>the process, </a:t>
            </a:r>
            <a:br>
              <a:rPr lang="en-US" sz="2600" dirty="0" smtClean="0">
                <a:solidFill>
                  <a:schemeClr val="tx2"/>
                </a:solidFill>
                <a:latin typeface="+mn-lt"/>
              </a:rPr>
            </a:br>
            <a:r>
              <a:rPr lang="en-US" sz="2600" dirty="0" smtClean="0">
                <a:solidFill>
                  <a:schemeClr val="tx2"/>
                </a:solidFill>
                <a:latin typeface="+mn-lt"/>
              </a:rPr>
              <a:t>I wrote a </a:t>
            </a:r>
            <a:br>
              <a:rPr lang="en-US" sz="2600" dirty="0" smtClean="0">
                <a:solidFill>
                  <a:schemeClr val="tx2"/>
                </a:solidFill>
                <a:latin typeface="+mn-lt"/>
              </a:rPr>
            </a:br>
            <a:r>
              <a:rPr lang="en-US" sz="2600" dirty="0" smtClean="0">
                <a:solidFill>
                  <a:schemeClr val="tx2"/>
                </a:solidFill>
                <a:latin typeface="+mn-lt"/>
              </a:rPr>
              <a:t>Python script.</a:t>
            </a:r>
          </a:p>
        </p:txBody>
      </p:sp>
      <p:pic>
        <p:nvPicPr>
          <p:cNvPr id="6" name="Picture 5"/>
          <p:cNvPicPr>
            <a:picLocks noChangeAspect="1"/>
          </p:cNvPicPr>
          <p:nvPr/>
        </p:nvPicPr>
        <p:blipFill>
          <a:blip r:embed="rId3"/>
          <a:stretch>
            <a:fillRect/>
          </a:stretch>
        </p:blipFill>
        <p:spPr>
          <a:xfrm>
            <a:off x="3052371" y="2682065"/>
            <a:ext cx="5950786" cy="4007321"/>
          </a:xfrm>
          <a:prstGeom prst="rect">
            <a:avLst/>
          </a:prstGeom>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3" name="Content Placeholder 2"/>
          <p:cNvSpPr txBox="1">
            <a:spLocks/>
          </p:cNvSpPr>
          <p:nvPr/>
        </p:nvSpPr>
        <p:spPr>
          <a:xfrm>
            <a:off x="4576510" y="1459121"/>
            <a:ext cx="456749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2. Tile-referenced background:</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4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4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4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4. Mosaic tiles:</a:t>
            </a:r>
          </a:p>
        </p:txBody>
      </p:sp>
      <p:sp>
        <p:nvSpPr>
          <p:cNvPr id="32769" name="Rectangle 2"/>
          <p:cNvSpPr>
            <a:spLocks noGrp="1"/>
          </p:cNvSpPr>
          <p:nvPr>
            <p:ph type="title"/>
          </p:nvPr>
        </p:nvSpPr>
        <p:spPr>
          <a:xfrm>
            <a:off x="0" y="40341"/>
            <a:ext cx="9144000" cy="1411941"/>
          </a:xfrm>
        </p:spPr>
        <p:txBody>
          <a:bodyPr/>
          <a:lstStyle/>
          <a:p>
            <a:r>
              <a:rPr lang="en-US" dirty="0" err="1" smtClean="0"/>
              <a:t>GTiler</a:t>
            </a:r>
            <a:r>
              <a:rPr lang="en-US" dirty="0" smtClean="0"/>
              <a:t> Procedure</a:t>
            </a:r>
          </a:p>
        </p:txBody>
      </p:sp>
      <p:sp>
        <p:nvSpPr>
          <p:cNvPr id="5" name="Content Placeholder 2"/>
          <p:cNvSpPr txBox="1">
            <a:spLocks/>
          </p:cNvSpPr>
          <p:nvPr/>
        </p:nvSpPr>
        <p:spPr>
          <a:xfrm>
            <a:off x="0" y="1459121"/>
            <a:ext cx="456749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1. User-georeferenced map:</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4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4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4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3. Map &amp; background mosaic:</a:t>
            </a:r>
          </a:p>
        </p:txBody>
      </p:sp>
      <p:pic>
        <p:nvPicPr>
          <p:cNvPr id="7" name="Picture 6" descr="Paris 1855 z=13 Background.png"/>
          <p:cNvPicPr>
            <a:picLocks noChangeAspect="1"/>
          </p:cNvPicPr>
          <p:nvPr/>
        </p:nvPicPr>
        <p:blipFill>
          <a:blip r:embed="rId3"/>
          <a:stretch>
            <a:fillRect/>
          </a:stretch>
        </p:blipFill>
        <p:spPr>
          <a:xfrm>
            <a:off x="5396741" y="1978468"/>
            <a:ext cx="2927029" cy="2194560"/>
          </a:xfrm>
          <a:prstGeom prst="rect">
            <a:avLst/>
          </a:prstGeom>
        </p:spPr>
      </p:pic>
      <p:pic>
        <p:nvPicPr>
          <p:cNvPr id="8" name="Picture 7" descr="Paris 1855 z=13 Image.png"/>
          <p:cNvPicPr>
            <a:picLocks noChangeAspect="1"/>
          </p:cNvPicPr>
          <p:nvPr/>
        </p:nvPicPr>
        <p:blipFill>
          <a:blip r:embed="rId4"/>
          <a:stretch>
            <a:fillRect/>
          </a:stretch>
        </p:blipFill>
        <p:spPr>
          <a:xfrm>
            <a:off x="820230" y="1978468"/>
            <a:ext cx="2927030" cy="2194560"/>
          </a:xfrm>
          <a:prstGeom prst="rect">
            <a:avLst/>
          </a:prstGeom>
        </p:spPr>
      </p:pic>
      <p:pic>
        <p:nvPicPr>
          <p:cNvPr id="9" name="Picture 8" descr="Paris 1855 z=13 Mosaic.png"/>
          <p:cNvPicPr>
            <a:picLocks noChangeAspect="1"/>
          </p:cNvPicPr>
          <p:nvPr/>
        </p:nvPicPr>
        <p:blipFill>
          <a:blip r:embed="rId5"/>
          <a:stretch>
            <a:fillRect/>
          </a:stretch>
        </p:blipFill>
        <p:spPr>
          <a:xfrm>
            <a:off x="820231" y="4656466"/>
            <a:ext cx="2927029" cy="2194560"/>
          </a:xfrm>
          <a:prstGeom prst="rect">
            <a:avLst/>
          </a:prstGeom>
        </p:spPr>
      </p:pic>
      <p:pic>
        <p:nvPicPr>
          <p:cNvPr id="10" name="Picture 9" descr="Paris 1855 z=13 Tiled.png"/>
          <p:cNvPicPr>
            <a:picLocks noChangeAspect="1"/>
          </p:cNvPicPr>
          <p:nvPr/>
        </p:nvPicPr>
        <p:blipFill>
          <a:blip r:embed="rId6"/>
          <a:stretch>
            <a:fillRect/>
          </a:stretch>
        </p:blipFill>
        <p:spPr>
          <a:xfrm>
            <a:off x="5389900" y="4656466"/>
            <a:ext cx="2940711" cy="2194560"/>
          </a:xfrm>
          <a:prstGeom prst="rect">
            <a:avLst/>
          </a:prstGeo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err="1" smtClean="0"/>
              <a:t>GTiler</a:t>
            </a:r>
            <a:r>
              <a:rPr lang="en-US" dirty="0" smtClean="0"/>
              <a:t> Execution</a:t>
            </a:r>
            <a:endParaRPr lang="en-US" dirty="0"/>
          </a:p>
        </p:txBody>
      </p:sp>
      <p:pic>
        <p:nvPicPr>
          <p:cNvPr id="8" name="Picture 7"/>
          <p:cNvPicPr>
            <a:picLocks noChangeAspect="1"/>
          </p:cNvPicPr>
          <p:nvPr/>
        </p:nvPicPr>
        <p:blipFill>
          <a:blip r:embed="rId3"/>
          <a:stretch>
            <a:fillRect/>
          </a:stretch>
        </p:blipFill>
        <p:spPr>
          <a:xfrm>
            <a:off x="1096408" y="1543184"/>
            <a:ext cx="7216861" cy="5259600"/>
          </a:xfrm>
          <a:prstGeom prst="rect">
            <a:avLst/>
          </a:prstGeom>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dirty="0" smtClean="0">
                <a:hlinkClick r:id="rId3"/>
              </a:rPr>
              <a:t>Amherst Mapping App</a:t>
            </a:r>
            <a:endParaRPr lang="en-US" dirty="0"/>
          </a:p>
        </p:txBody>
      </p:sp>
      <p:sp>
        <p:nvSpPr>
          <p:cNvPr id="5" name="Content Placeholder 2"/>
          <p:cNvSpPr txBox="1">
            <a:spLocks/>
          </p:cNvSpPr>
          <p:nvPr/>
        </p:nvSpPr>
        <p:spPr>
          <a:xfrm>
            <a:off x="0" y="1396017"/>
            <a:ext cx="9144000"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err="1" smtClean="0">
                <a:solidFill>
                  <a:schemeClr val="tx2"/>
                </a:solidFill>
                <a:latin typeface="+mn-lt"/>
              </a:rPr>
              <a:t>aMapApp</a:t>
            </a:r>
            <a:r>
              <a:rPr lang="en-US" sz="2600" dirty="0" smtClean="0">
                <a:solidFill>
                  <a:schemeClr val="tx2"/>
                </a:solidFill>
                <a:latin typeface="+mn-lt"/>
              </a:rPr>
              <a:t> uses the Google Maps API, directing it to use the tiles from the local web server to build a combined map.</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err="1" smtClean="0">
                <a:solidFill>
                  <a:schemeClr val="tx2"/>
                </a:solidFill>
                <a:latin typeface="+mn-lt"/>
              </a:rPr>
              <a:t>aMapApp</a:t>
            </a:r>
            <a:r>
              <a:rPr lang="en-US" sz="2600" smtClean="0">
                <a:solidFill>
                  <a:schemeClr val="tx2"/>
                </a:solidFill>
                <a:latin typeface="+mn-lt"/>
              </a:rPr>
              <a:t> is a </a:t>
            </a:r>
            <a:r>
              <a:rPr lang="en-US" sz="2600" dirty="0" smtClean="0">
                <a:solidFill>
                  <a:schemeClr val="tx2"/>
                </a:solidFill>
                <a:latin typeface="+mn-lt"/>
              </a:rPr>
              <a:t>light-weight framework, requiring:</a:t>
            </a:r>
            <a:br>
              <a:rPr lang="en-US" sz="2600" dirty="0" smtClean="0">
                <a:solidFill>
                  <a:schemeClr val="tx2"/>
                </a:solidFill>
                <a:latin typeface="+mn-lt"/>
              </a:rPr>
            </a:br>
            <a:r>
              <a:rPr lang="en-US" sz="2600" dirty="0" smtClean="0">
                <a:solidFill>
                  <a:schemeClr val="tx2"/>
                </a:solidFill>
                <a:latin typeface="+mn-lt"/>
              </a:rPr>
              <a:t/>
            </a:r>
            <a:br>
              <a:rPr lang="en-US" sz="2600" dirty="0" smtClean="0">
                <a:solidFill>
                  <a:schemeClr val="tx2"/>
                </a:solidFill>
                <a:latin typeface="+mn-lt"/>
              </a:rPr>
            </a:br>
            <a:r>
              <a:rPr lang="en-US" sz="2600" dirty="0" smtClean="0">
                <a:solidFill>
                  <a:schemeClr val="tx2"/>
                </a:solidFill>
                <a:latin typeface="+mn-lt"/>
              </a:rPr>
              <a:t>• PHP    • </a:t>
            </a:r>
            <a:r>
              <a:rPr lang="en-US" sz="2600" dirty="0" err="1" smtClean="0">
                <a:solidFill>
                  <a:schemeClr val="tx2"/>
                </a:solidFill>
                <a:latin typeface="+mn-lt"/>
              </a:rPr>
              <a:t>MySQL</a:t>
            </a:r>
            <a:endParaRPr lang="en-US" sz="26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hlinkClick r:id="rId4"/>
              </a:rPr>
              <a:t>A small amount of configuration</a:t>
            </a:r>
            <a:r>
              <a:rPr lang="en-US" sz="2600" dirty="0" smtClean="0">
                <a:solidFill>
                  <a:schemeClr val="tx2"/>
                </a:solidFill>
                <a:latin typeface="+mn-lt"/>
              </a:rPr>
              <a:t>, e.g.</a:t>
            </a:r>
            <a:br>
              <a:rPr lang="en-US" sz="2600" dirty="0" smtClean="0">
                <a:solidFill>
                  <a:schemeClr val="tx2"/>
                </a:solidFill>
                <a:latin typeface="+mn-lt"/>
              </a:rPr>
            </a:br>
            <a:r>
              <a:rPr lang="en-US" sz="2600" dirty="0" smtClean="0">
                <a:solidFill>
                  <a:schemeClr val="tx2"/>
                </a:solidFill>
                <a:latin typeface="+mn-lt"/>
              </a:rPr>
              <a:t/>
            </a:r>
            <a:br>
              <a:rPr lang="en-US" sz="2600" dirty="0" smtClean="0">
                <a:solidFill>
                  <a:schemeClr val="tx2"/>
                </a:solidFill>
                <a:latin typeface="+mn-lt"/>
              </a:rPr>
            </a:br>
            <a:r>
              <a:rPr lang="en-US" sz="2600" dirty="0" smtClean="0">
                <a:solidFill>
                  <a:schemeClr val="tx2"/>
                </a:solidFill>
                <a:latin typeface="+mn-lt"/>
              </a:rPr>
              <a:t>	</a:t>
            </a:r>
            <a:r>
              <a:rPr lang="en-US" sz="2400" dirty="0" err="1" smtClean="0">
                <a:solidFill>
                  <a:schemeClr val="tx2"/>
                </a:solidFill>
                <a:latin typeface="+mn-lt"/>
              </a:rPr>
              <a:t>require_once</a:t>
            </a:r>
            <a:r>
              <a:rPr lang="en-US" sz="2400" dirty="0" smtClean="0">
                <a:solidFill>
                  <a:schemeClr val="tx2"/>
                </a:solidFill>
                <a:latin typeface="+mn-lt"/>
              </a:rPr>
              <a:t> "</a:t>
            </a:r>
            <a:r>
              <a:rPr lang="en-US" sz="2400" i="1" dirty="0" smtClean="0">
                <a:solidFill>
                  <a:schemeClr val="tx2"/>
                </a:solidFill>
                <a:latin typeface="+mn-lt"/>
              </a:rPr>
              <a:t>/</a:t>
            </a:r>
            <a:r>
              <a:rPr lang="en-US" sz="2400" i="1" dirty="0" err="1" smtClean="0">
                <a:solidFill>
                  <a:schemeClr val="tx2"/>
                </a:solidFill>
                <a:latin typeface="+mn-lt"/>
              </a:rPr>
              <a:t>path_to_config_file/your_config_file.php</a:t>
            </a:r>
            <a:r>
              <a:rPr lang="en-US" sz="2400" dirty="0" smtClean="0">
                <a:solidFill>
                  <a:schemeClr val="tx2"/>
                </a:solidFill>
                <a:latin typeface="+mn-lt"/>
              </a:rPr>
              <a:t>";</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hlinkClick r:id="rId5"/>
              </a:rPr>
              <a:t>A simple API</a:t>
            </a:r>
            <a:r>
              <a:rPr lang="en-US" sz="2600" dirty="0" smtClean="0">
                <a:solidFill>
                  <a:schemeClr val="tx2"/>
                </a:solidFill>
                <a:latin typeface="+mn-lt"/>
              </a:rPr>
              <a:t> — if you want to extend its behavior, e.g.</a:t>
            </a:r>
            <a:br>
              <a:rPr lang="en-US" sz="2600" dirty="0" smtClean="0">
                <a:solidFill>
                  <a:schemeClr val="tx2"/>
                </a:solidFill>
                <a:latin typeface="+mn-lt"/>
              </a:rPr>
            </a:br>
            <a:r>
              <a:rPr lang="en-US" sz="2600" dirty="0" smtClean="0">
                <a:solidFill>
                  <a:schemeClr val="tx2"/>
                </a:solidFill>
                <a:latin typeface="+mn-lt"/>
              </a:rPr>
              <a:t/>
            </a:r>
            <a:br>
              <a:rPr lang="en-US" sz="2600" dirty="0" smtClean="0">
                <a:solidFill>
                  <a:schemeClr val="tx2"/>
                </a:solidFill>
                <a:latin typeface="+mn-lt"/>
              </a:rPr>
            </a:br>
            <a:r>
              <a:rPr lang="en-US" sz="2600" dirty="0" smtClean="0">
                <a:solidFill>
                  <a:schemeClr val="tx2"/>
                </a:solidFill>
                <a:latin typeface="+mn-lt"/>
              </a:rPr>
              <a:t>	</a:t>
            </a:r>
            <a:r>
              <a:rPr lang="en-US" sz="2600" dirty="0" err="1" smtClean="0">
                <a:solidFill>
                  <a:schemeClr val="tx2"/>
                </a:solidFill>
                <a:latin typeface="+mn-lt"/>
              </a:rPr>
              <a:t>newLocation(configObject</a:t>
            </a:r>
            <a:r>
              <a:rPr lang="en-US" sz="2600" dirty="0" smtClean="0">
                <a:solidFill>
                  <a:schemeClr val="tx2"/>
                </a:solidFill>
                <a:latin typeface="+mn-lt"/>
              </a:rPr>
              <a:t>)</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endParaRPr lang="en-US" sz="2600" dirty="0" smtClean="0">
              <a:solidFill>
                <a:schemeClr val="tx2"/>
              </a:solidFill>
              <a:latin typeface="+mn-lt"/>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32769" name="Rectangle 2"/>
          <p:cNvSpPr>
            <a:spLocks noGrp="1"/>
          </p:cNvSpPr>
          <p:nvPr>
            <p:ph type="title"/>
          </p:nvPr>
        </p:nvSpPr>
        <p:spPr>
          <a:xfrm>
            <a:off x="0" y="40341"/>
            <a:ext cx="9144000" cy="1411941"/>
          </a:xfrm>
        </p:spPr>
        <p:txBody>
          <a:bodyPr/>
          <a:lstStyle/>
          <a:p>
            <a:r>
              <a:rPr lang="en-US" dirty="0" smtClean="0"/>
              <a:t>Cityscapes Team</a:t>
            </a:r>
            <a:endParaRPr lang="en-US" sz="2000" dirty="0" smtClean="0"/>
          </a:p>
        </p:txBody>
      </p:sp>
      <p:sp>
        <p:nvSpPr>
          <p:cNvPr id="5" name="Content Placeholder 2"/>
          <p:cNvSpPr txBox="1">
            <a:spLocks/>
          </p:cNvSpPr>
          <p:nvPr/>
        </p:nvSpPr>
        <p:spPr>
          <a:xfrm>
            <a:off x="1" y="1432783"/>
            <a:ext cx="9143999" cy="5405718"/>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dirty="0" smtClean="0">
                <a:solidFill>
                  <a:schemeClr val="tx2"/>
                </a:solidFill>
                <a:latin typeface="+mn-lt"/>
              </a:rPr>
              <a:t>Inspiration:</a:t>
            </a:r>
            <a:r>
              <a:rPr lang="en-US" sz="2300" dirty="0" smtClean="0">
                <a:solidFill>
                  <a:schemeClr val="tx2"/>
                </a:solidFill>
                <a:latin typeface="+mn-lt"/>
              </a:rPr>
              <a:t> Professors Sam Morse and Hélène Visentin</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dirty="0" smtClean="0">
                <a:solidFill>
                  <a:schemeClr val="tx2"/>
                </a:solidFill>
                <a:latin typeface="+mn-lt"/>
              </a:rPr>
              <a:t>Organizer: </a:t>
            </a:r>
            <a:r>
              <a:rPr lang="en-US" sz="2300" dirty="0" smtClean="0">
                <a:solidFill>
                  <a:schemeClr val="tx2"/>
                </a:solidFill>
                <a:latin typeface="+mn-lt"/>
              </a:rPr>
              <a:t>Scott Payne, Director of  </a:t>
            </a:r>
            <a:r>
              <a:rPr lang="en-US" sz="2300" dirty="0" smtClean="0">
                <a:solidFill>
                  <a:schemeClr val="tx2"/>
                </a:solidFill>
                <a:latin typeface="+mn-lt"/>
                <a:hlinkClick r:id="rId3"/>
              </a:rPr>
              <a:t>Academic Technology Services</a:t>
            </a:r>
            <a:r>
              <a:rPr lang="en-US" sz="2300" dirty="0" smtClean="0">
                <a:solidFill>
                  <a:schemeClr val="tx2"/>
                </a:solidFill>
                <a:latin typeface="+mn-lt"/>
              </a:rPr>
              <a:t> at </a:t>
            </a:r>
            <a:r>
              <a:rPr lang="en-US" sz="2300" dirty="0" smtClean="0">
                <a:solidFill>
                  <a:schemeClr val="tx2"/>
                </a:solidFill>
                <a:latin typeface="+mn-lt"/>
                <a:hlinkClick r:id="rId4"/>
              </a:rPr>
              <a:t>Amherst College</a:t>
            </a:r>
            <a:endParaRPr lang="en-US" sz="2300" dirty="0" smtClean="0">
              <a:solidFill>
                <a:schemeClr val="tx2"/>
              </a:solidFill>
              <a:latin typeface="+mn-lt"/>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dirty="0" smtClean="0">
                <a:solidFill>
                  <a:schemeClr val="tx2"/>
                </a:solidFill>
                <a:latin typeface="+mn-lt"/>
              </a:rPr>
              <a:t>Historical Map Georeferencing: </a:t>
            </a:r>
            <a:r>
              <a:rPr lang="en-US" sz="2300" dirty="0" smtClean="0">
                <a:solidFill>
                  <a:schemeClr val="tx2"/>
                </a:solidFill>
                <a:latin typeface="+mn-lt"/>
              </a:rPr>
              <a:t>  </a:t>
            </a:r>
            <a:r>
              <a:rPr lang="en-US" sz="2300" dirty="0" smtClean="0">
                <a:solidFill>
                  <a:schemeClr val="tx2"/>
                </a:solidFill>
                <a:latin typeface="+mn-lt"/>
                <a:hlinkClick r:id="rId5"/>
              </a:rPr>
              <a:t>Andy Anderson</a:t>
            </a:r>
            <a:r>
              <a:rPr lang="en-US" sz="2300" dirty="0" smtClean="0">
                <a:solidFill>
                  <a:schemeClr val="tx2"/>
                </a:solidFill>
                <a:latin typeface="+mn-lt"/>
              </a:rPr>
              <a:t>, ATS</a:t>
            </a:r>
            <a:r>
              <a:rPr lang="en-US" sz="2300" smtClean="0">
                <a:solidFill>
                  <a:schemeClr val="tx2"/>
                </a:solidFill>
                <a:latin typeface="+mn-lt"/>
              </a:rPr>
              <a:t>; </a:t>
            </a:r>
            <a:br>
              <a:rPr lang="en-US" sz="2300" smtClean="0">
                <a:solidFill>
                  <a:schemeClr val="tx2"/>
                </a:solidFill>
                <a:latin typeface="+mn-lt"/>
              </a:rPr>
            </a:br>
            <a:r>
              <a:rPr lang="en-US" sz="2300" smtClean="0">
                <a:solidFill>
                  <a:schemeClr val="tx2"/>
                </a:solidFill>
                <a:latin typeface="+mn-lt"/>
              </a:rPr>
              <a:t>Zoë </a:t>
            </a:r>
            <a:r>
              <a:rPr lang="en-US" sz="2300" dirty="0" err="1" smtClean="0">
                <a:solidFill>
                  <a:schemeClr val="tx2"/>
                </a:solidFill>
                <a:latin typeface="+mn-lt"/>
              </a:rPr>
              <a:t>Zaferiou</a:t>
            </a:r>
            <a:r>
              <a:rPr lang="en-US" sz="2300" dirty="0" smtClean="0">
                <a:solidFill>
                  <a:schemeClr val="tx2"/>
                </a:solidFill>
                <a:latin typeface="+mn-lt"/>
              </a:rPr>
              <a:t> and Jon Caris, Smith College</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i="1" dirty="0" smtClean="0">
                <a:solidFill>
                  <a:schemeClr val="tx2"/>
                </a:solidFill>
                <a:latin typeface="+mn-lt"/>
                <a:hlinkClick r:id="rId6"/>
              </a:rPr>
              <a:t>GTiler</a:t>
            </a:r>
            <a:r>
              <a:rPr lang="en-US" sz="2300" b="1" dirty="0" smtClean="0">
                <a:solidFill>
                  <a:schemeClr val="tx2"/>
                </a:solidFill>
                <a:latin typeface="+mn-lt"/>
              </a:rPr>
              <a:t> Creation:</a:t>
            </a:r>
            <a:r>
              <a:rPr lang="en-US" sz="2300" dirty="0" smtClean="0">
                <a:solidFill>
                  <a:schemeClr val="tx2"/>
                </a:solidFill>
                <a:latin typeface="+mn-lt"/>
              </a:rPr>
              <a:t> </a:t>
            </a:r>
            <a:r>
              <a:rPr lang="en-US" sz="2300" dirty="0" smtClean="0">
                <a:solidFill>
                  <a:schemeClr val="tx2"/>
                </a:solidFill>
                <a:latin typeface="+mn-lt"/>
                <a:hlinkClick r:id="rId5"/>
              </a:rPr>
              <a:t>Andy Anderson</a:t>
            </a:r>
            <a:r>
              <a:rPr lang="en-US" sz="2300" dirty="0" smtClean="0">
                <a:solidFill>
                  <a:schemeClr val="tx2"/>
                </a:solidFill>
                <a:latin typeface="+mn-lt"/>
              </a:rPr>
              <a:t>, ATS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i="1" dirty="0" err="1" smtClean="0">
                <a:solidFill>
                  <a:schemeClr val="tx2"/>
                </a:solidFill>
                <a:latin typeface="+mn-lt"/>
                <a:hlinkClick r:id="rId7"/>
              </a:rPr>
              <a:t>aMapApp</a:t>
            </a:r>
            <a:r>
              <a:rPr lang="en-US" sz="2300" b="1" i="1" dirty="0" smtClean="0">
                <a:solidFill>
                  <a:schemeClr val="tx2"/>
                </a:solidFill>
                <a:latin typeface="+mn-lt"/>
                <a:hlinkClick r:id="rId7"/>
              </a:rPr>
              <a:t> </a:t>
            </a:r>
            <a:r>
              <a:rPr lang="en-US" sz="2300" b="1" dirty="0" smtClean="0">
                <a:solidFill>
                  <a:schemeClr val="tx2"/>
                </a:solidFill>
                <a:latin typeface="+mn-lt"/>
              </a:rPr>
              <a:t>Creation:</a:t>
            </a:r>
            <a:r>
              <a:rPr lang="en-US" sz="2300" dirty="0" smtClean="0">
                <a:solidFill>
                  <a:schemeClr val="tx2"/>
                </a:solidFill>
                <a:latin typeface="+mn-lt"/>
              </a:rPr>
              <a:t> Paul Chapin, ATS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dirty="0" smtClean="0">
                <a:solidFill>
                  <a:schemeClr val="tx2"/>
                </a:solidFill>
                <a:latin typeface="+mn-lt"/>
              </a:rPr>
              <a:t>Image Database Interface:</a:t>
            </a:r>
            <a:r>
              <a:rPr lang="en-US" sz="2300" dirty="0" smtClean="0">
                <a:solidFill>
                  <a:schemeClr val="tx2"/>
                </a:solidFill>
                <a:latin typeface="+mn-lt"/>
              </a:rPr>
              <a:t> Miodrag Glumac, ATS</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300" b="1" dirty="0" smtClean="0">
                <a:solidFill>
                  <a:schemeClr val="tx2"/>
                </a:solidFill>
                <a:latin typeface="+mn-lt"/>
              </a:rPr>
              <a:t>Historical Maps:</a:t>
            </a:r>
            <a:r>
              <a:rPr lang="en-US" sz="2300" dirty="0" smtClean="0">
                <a:solidFill>
                  <a:schemeClr val="tx2"/>
                </a:solidFill>
                <a:latin typeface="+mn-lt"/>
              </a:rPr>
              <a:t> Smith College, Harvard University, University of California at Berkeley, David Rumsey Map Collection</a:t>
            </a: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Amherst College and GIS</a:t>
            </a:r>
            <a:endParaRPr lang="en-US" dirty="0"/>
          </a:p>
        </p:txBody>
      </p:sp>
      <p:sp>
        <p:nvSpPr>
          <p:cNvPr id="6" name="Content Placeholder 2"/>
          <p:cNvSpPr txBox="1">
            <a:spLocks/>
          </p:cNvSpPr>
          <p:nvPr/>
        </p:nvSpPr>
        <p:spPr>
          <a:xfrm>
            <a:off x="0" y="1472803"/>
            <a:ext cx="9144000" cy="5370869"/>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 liberal-arts college</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1600 students, most in residence</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1:8 faculty-student ratio</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GIS Education:</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Interterm Community-Based Course (9 in Jan. 2010, 3 in 2011)</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Minor use regular in geology classes until last year (a visitor!)</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Occasional use of Google Earth for classes and projects</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Heaviest use for research, ~one thesis student a year</a:t>
            </a:r>
            <a:endParaRPr kumimoji="0" lang="en-US" sz="2400" b="0" i="0" u="none" strike="noStrike" kern="1200" cap="none" spc="0" normalizeH="0" baseline="0" noProof="0" dirty="0" smtClean="0">
              <a:ln>
                <a:noFill/>
              </a:ln>
              <a:solidFill>
                <a:schemeClr val="tx2"/>
              </a:solidFill>
              <a:effectLst/>
              <a:uLnTx/>
              <a:uFillTx/>
              <a:latin typeface="+mn-lt"/>
              <a:ea typeface="+mn-ea"/>
              <a:cs typeface="+mn-cs"/>
            </a:endParaRPr>
          </a:p>
        </p:txBody>
      </p:sp>
      <p:pic>
        <p:nvPicPr>
          <p:cNvPr id="5" name="Picture 4"/>
          <p:cNvPicPr>
            <a:picLocks noChangeAspect="1"/>
          </p:cNvPicPr>
          <p:nvPr/>
        </p:nvPicPr>
        <p:blipFill>
          <a:blip r:embed="rId2"/>
          <a:stretch>
            <a:fillRect/>
          </a:stretch>
        </p:blipFill>
        <p:spPr>
          <a:xfrm>
            <a:off x="5442622" y="1581120"/>
            <a:ext cx="3585979" cy="2730608"/>
          </a:xfrm>
          <a:prstGeom prst="rect">
            <a:avLst/>
          </a:prstGeom>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Simplifying</a:t>
            </a:r>
            <a:br>
              <a:rPr lang="en-US" dirty="0" smtClean="0"/>
            </a:br>
            <a:r>
              <a:rPr lang="en-US" dirty="0" smtClean="0"/>
              <a:t>Geographic Discovery</a:t>
            </a:r>
            <a:endParaRPr lang="en-US" dirty="0"/>
          </a:p>
        </p:txBody>
      </p:sp>
      <p:sp>
        <p:nvSpPr>
          <p:cNvPr id="6" name="Content Placeholder 2"/>
          <p:cNvSpPr txBox="1">
            <a:spLocks/>
          </p:cNvSpPr>
          <p:nvPr/>
        </p:nvSpPr>
        <p:spPr>
          <a:xfrm>
            <a:off x="0" y="1614787"/>
            <a:ext cx="9144000" cy="5370869"/>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Most of our professors feel GIS is too time-consuming for casual use during a semester.</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Some professors do </a:t>
            </a:r>
            <a:br>
              <a:rPr lang="en-US" sz="2800" dirty="0" smtClean="0">
                <a:solidFill>
                  <a:schemeClr val="tx2"/>
                </a:solidFill>
                <a:latin typeface="+mn-lt"/>
              </a:rPr>
            </a:br>
            <a:r>
              <a:rPr lang="en-US" sz="2800" dirty="0" smtClean="0">
                <a:solidFill>
                  <a:schemeClr val="tx2"/>
                </a:solidFill>
                <a:latin typeface="+mn-lt"/>
              </a:rPr>
              <a:t>understand the value of </a:t>
            </a:r>
            <a:br>
              <a:rPr lang="en-US" sz="2800" dirty="0" smtClean="0">
                <a:solidFill>
                  <a:schemeClr val="tx2"/>
                </a:solidFill>
                <a:latin typeface="+mn-lt"/>
              </a:rPr>
            </a:br>
            <a:r>
              <a:rPr lang="en-US" sz="2800" dirty="0" smtClean="0">
                <a:solidFill>
                  <a:schemeClr val="tx2"/>
                </a:solidFill>
                <a:latin typeface="+mn-lt"/>
              </a:rPr>
              <a:t>thinking geographically.</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Could we provide an</a:t>
            </a:r>
            <a:br>
              <a:rPr lang="en-US" sz="2800" dirty="0" smtClean="0">
                <a:solidFill>
                  <a:schemeClr val="tx2"/>
                </a:solidFill>
                <a:latin typeface="+mn-lt"/>
              </a:rPr>
            </a:br>
            <a:r>
              <a:rPr lang="en-US" sz="2800" dirty="0" smtClean="0">
                <a:solidFill>
                  <a:schemeClr val="tx2"/>
                </a:solidFill>
                <a:latin typeface="+mn-lt"/>
              </a:rPr>
              <a:t>easier-to-use mapping app</a:t>
            </a:r>
            <a:br>
              <a:rPr lang="en-US" sz="2800" dirty="0" smtClean="0">
                <a:solidFill>
                  <a:schemeClr val="tx2"/>
                </a:solidFill>
                <a:latin typeface="+mn-lt"/>
              </a:rPr>
            </a:br>
            <a:r>
              <a:rPr lang="en-US" sz="2800" dirty="0" smtClean="0">
                <a:solidFill>
                  <a:schemeClr val="tx2"/>
                </a:solidFill>
                <a:latin typeface="+mn-lt"/>
              </a:rPr>
              <a:t>such as this one for Tokyo?</a:t>
            </a:r>
            <a:br>
              <a:rPr lang="en-US" sz="2800" dirty="0" smtClean="0">
                <a:solidFill>
                  <a:schemeClr val="tx2"/>
                </a:solidFill>
                <a:latin typeface="+mn-lt"/>
              </a:rPr>
            </a:br>
            <a:r>
              <a:rPr lang="en-US" sz="2800" dirty="0" smtClean="0">
                <a:solidFill>
                  <a:schemeClr val="tx2"/>
                </a:solidFill>
                <a:latin typeface="+mn-lt"/>
              </a:rPr>
              <a:t/>
            </a:r>
            <a:br>
              <a:rPr lang="en-US" sz="2800" dirty="0" smtClean="0">
                <a:solidFill>
                  <a:schemeClr val="tx2"/>
                </a:solidFill>
                <a:latin typeface="+mn-lt"/>
              </a:rPr>
            </a:br>
            <a:r>
              <a:rPr lang="en-US" sz="2800" dirty="0" smtClean="0">
                <a:solidFill>
                  <a:schemeClr val="tx2"/>
                </a:solidFill>
                <a:latin typeface="+mn-lt"/>
              </a:rPr>
              <a:t>⊕ zooming    ⊕ layering    ⊖ CD-based    ⊖ in Japanese    ⊖ ¥¥</a:t>
            </a:r>
          </a:p>
        </p:txBody>
      </p:sp>
      <p:pic>
        <p:nvPicPr>
          <p:cNvPr id="7" name="Picture 6"/>
          <p:cNvPicPr>
            <a:picLocks noChangeAspect="1"/>
          </p:cNvPicPr>
          <p:nvPr/>
        </p:nvPicPr>
        <p:blipFill>
          <a:blip r:embed="rId2"/>
          <a:stretch>
            <a:fillRect/>
          </a:stretch>
        </p:blipFill>
        <p:spPr>
          <a:xfrm>
            <a:off x="4914136" y="2562145"/>
            <a:ext cx="3990887" cy="3532403"/>
          </a:xfrm>
          <a:prstGeom prst="rect">
            <a:avLst/>
          </a:prstGeom>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Google Tokyo</a:t>
            </a:r>
            <a:endParaRPr lang="en-US" dirty="0"/>
          </a:p>
        </p:txBody>
      </p:sp>
      <p:sp>
        <p:nvSpPr>
          <p:cNvPr id="6" name="Content Placeholder 2"/>
          <p:cNvSpPr txBox="1">
            <a:spLocks/>
          </p:cNvSpPr>
          <p:nvPr/>
        </p:nvSpPr>
        <p:spPr>
          <a:xfrm>
            <a:off x="0" y="1472804"/>
            <a:ext cx="9144000" cy="2184262"/>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Could Google Earth and its Rumsey Historical Maps provide a similar service?</a:t>
            </a: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Students could also use it to build presentations with added content such as images, audio, and video.</a:t>
            </a:r>
          </a:p>
        </p:txBody>
      </p:sp>
      <p:pic>
        <p:nvPicPr>
          <p:cNvPr id="5" name="Picture 4"/>
          <p:cNvPicPr>
            <a:picLocks noChangeAspect="1"/>
          </p:cNvPicPr>
          <p:nvPr/>
        </p:nvPicPr>
        <p:blipFill>
          <a:blip r:embed="rId2"/>
          <a:stretch>
            <a:fillRect/>
          </a:stretch>
        </p:blipFill>
        <p:spPr>
          <a:xfrm>
            <a:off x="284035" y="3657065"/>
            <a:ext cx="3914959" cy="2951896"/>
          </a:xfrm>
          <a:prstGeom prst="rect">
            <a:avLst/>
          </a:prstGeom>
        </p:spPr>
      </p:pic>
      <p:sp>
        <p:nvSpPr>
          <p:cNvPr id="9" name="Content Placeholder 2"/>
          <p:cNvSpPr txBox="1">
            <a:spLocks/>
          </p:cNvSpPr>
          <p:nvPr/>
        </p:nvSpPr>
        <p:spPr>
          <a:xfrm>
            <a:off x="4369874" y="3657066"/>
            <a:ext cx="4774126" cy="2951895"/>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pPr>
            <a:r>
              <a:rPr lang="en-US" sz="2800" dirty="0" smtClean="0">
                <a:solidFill>
                  <a:schemeClr val="tx2"/>
                </a:solidFill>
                <a:latin typeface="+mn-lt"/>
              </a:rPr>
              <a:t>	⊕ zooming  ⊕ </a:t>
            </a:r>
            <a:r>
              <a:rPr lang="en-US" sz="2800" dirty="0" err="1" smtClean="0">
                <a:solidFill>
                  <a:schemeClr val="tx2"/>
                </a:solidFill>
                <a:latin typeface="+mn-lt"/>
              </a:rPr>
              <a:t>layering+transparency</a:t>
            </a:r>
            <a:r>
              <a:rPr lang="en-US" sz="2800" dirty="0" smtClean="0">
                <a:solidFill>
                  <a:schemeClr val="tx2"/>
                </a:solidFill>
                <a:latin typeface="+mn-lt"/>
              </a:rPr>
              <a:t>  ⊕ multimedia balloons ⊕ 3D buildings ⊕ semi-web-based ⊙ semi-georeferenced ⊖ HTML formatting</a:t>
            </a:r>
          </a:p>
        </p:txBody>
      </p:sp>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1505" name="Title 1"/>
          <p:cNvSpPr>
            <a:spLocks noGrp="1"/>
          </p:cNvSpPr>
          <p:nvPr>
            <p:ph type="title"/>
          </p:nvPr>
        </p:nvSpPr>
        <p:spPr>
          <a:xfrm>
            <a:off x="0" y="40341"/>
            <a:ext cx="9144000" cy="1411941"/>
          </a:xfrm>
        </p:spPr>
        <p:txBody>
          <a:bodyPr/>
          <a:lstStyle/>
          <a:p>
            <a:r>
              <a:rPr lang="en-US" dirty="0" smtClean="0">
                <a:hlinkClick r:id="rId3"/>
              </a:rPr>
              <a:t>Cityscapes Map Platform</a:t>
            </a:r>
            <a:endParaRPr lang="en-US" dirty="0" smtClean="0"/>
          </a:p>
        </p:txBody>
      </p:sp>
      <p:pic>
        <p:nvPicPr>
          <p:cNvPr id="8" name="Picture 7" descr="Asakusa Animated.gif"/>
          <p:cNvPicPr>
            <a:picLocks noChangeAspect="1"/>
          </p:cNvPicPr>
          <p:nvPr/>
        </p:nvPicPr>
        <p:blipFill>
          <a:blip r:embed="rId4"/>
          <a:stretch>
            <a:fillRect/>
          </a:stretch>
        </p:blipFill>
        <p:spPr>
          <a:xfrm>
            <a:off x="3025213" y="1589262"/>
            <a:ext cx="5986486" cy="5162260"/>
          </a:xfrm>
          <a:prstGeom prst="rect">
            <a:avLst/>
          </a:prstGeom>
        </p:spPr>
      </p:pic>
      <p:sp>
        <p:nvSpPr>
          <p:cNvPr id="9" name="Content Placeholder 2"/>
          <p:cNvSpPr txBox="1">
            <a:spLocks/>
          </p:cNvSpPr>
          <p:nvPr/>
        </p:nvSpPr>
        <p:spPr>
          <a:xfrm>
            <a:off x="0" y="1622726"/>
            <a:ext cx="7570787" cy="5632311"/>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Google Map</a:t>
            </a:r>
            <a:br>
              <a:rPr lang="en-US" sz="2800" dirty="0" smtClean="0">
                <a:solidFill>
                  <a:schemeClr val="tx2"/>
                </a:solidFill>
                <a:latin typeface="+mn-lt"/>
              </a:rPr>
            </a:br>
            <a:r>
              <a:rPr lang="en-US" sz="2800" dirty="0" smtClean="0">
                <a:solidFill>
                  <a:schemeClr val="tx2"/>
                </a:solidFill>
                <a:latin typeface="+mn-lt"/>
              </a:rPr>
              <a:t>Open API:</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Web-based</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Zooming </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Layering</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Transparency </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Markers</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400" dirty="0" smtClean="0">
                <a:solidFill>
                  <a:schemeClr val="tx2"/>
                </a:solidFill>
                <a:latin typeface="+mn-lt"/>
              </a:rPr>
              <a:t>Satellite/Terrain</a:t>
            </a:r>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pic>
        <p:nvPicPr>
          <p:cNvPr id="9" name="Picture 8" descr="Cityscapes Tokyo Animated.gif"/>
          <p:cNvPicPr>
            <a:picLocks noChangeAspect="1"/>
          </p:cNvPicPr>
          <p:nvPr/>
        </p:nvPicPr>
        <p:blipFill>
          <a:blip r:embed="rId3"/>
          <a:stretch>
            <a:fillRect/>
          </a:stretch>
        </p:blipFill>
        <p:spPr>
          <a:xfrm>
            <a:off x="3041880" y="1617062"/>
            <a:ext cx="5958840" cy="5138420"/>
          </a:xfrm>
          <a:prstGeom prst="rect">
            <a:avLst/>
          </a:prstGeom>
        </p:spPr>
      </p:pic>
      <p:sp>
        <p:nvSpPr>
          <p:cNvPr id="11" name="Title 10"/>
          <p:cNvSpPr>
            <a:spLocks noGrp="1"/>
          </p:cNvSpPr>
          <p:nvPr>
            <p:ph type="title"/>
          </p:nvPr>
        </p:nvSpPr>
        <p:spPr>
          <a:xfrm>
            <a:off x="0" y="40341"/>
            <a:ext cx="9144000" cy="1411941"/>
          </a:xfrm>
        </p:spPr>
        <p:txBody>
          <a:bodyPr/>
          <a:lstStyle/>
          <a:p>
            <a:r>
              <a:rPr lang="en-US" dirty="0" smtClean="0">
                <a:hlinkClick r:id="rId4"/>
              </a:rPr>
              <a:t>Cityscapes is Geohistorical</a:t>
            </a:r>
            <a:endParaRPr lang="en-US" dirty="0"/>
          </a:p>
        </p:txBody>
      </p:sp>
      <p:sp>
        <p:nvSpPr>
          <p:cNvPr id="13" name="Content Placeholder 2"/>
          <p:cNvSpPr txBox="1">
            <a:spLocks/>
          </p:cNvSpPr>
          <p:nvPr/>
        </p:nvSpPr>
        <p:spPr>
          <a:xfrm>
            <a:off x="0" y="1472803"/>
            <a:ext cx="7570787" cy="5370869"/>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Allow students</a:t>
            </a:r>
            <a:br>
              <a:rPr lang="en-US" sz="2800" dirty="0" smtClean="0">
                <a:solidFill>
                  <a:schemeClr val="tx2"/>
                </a:solidFill>
                <a:latin typeface="+mn-lt"/>
              </a:rPr>
            </a:br>
            <a:r>
              <a:rPr lang="en-US" sz="2800" dirty="0" smtClean="0">
                <a:solidFill>
                  <a:schemeClr val="tx2"/>
                </a:solidFill>
                <a:latin typeface="+mn-lt"/>
              </a:rPr>
              <a:t>to investigate</a:t>
            </a:r>
            <a:br>
              <a:rPr lang="en-US" sz="2800" dirty="0" smtClean="0">
                <a:solidFill>
                  <a:schemeClr val="tx2"/>
                </a:solidFill>
                <a:latin typeface="+mn-lt"/>
              </a:rPr>
            </a:br>
            <a:r>
              <a:rPr lang="en-US" sz="2800" dirty="0" smtClean="0">
                <a:solidFill>
                  <a:schemeClr val="tx2"/>
                </a:solidFill>
                <a:latin typeface="+mn-lt"/>
              </a:rPr>
              <a:t>a city over time,</a:t>
            </a:r>
            <a:br>
              <a:rPr lang="en-US" sz="2800" dirty="0" smtClean="0">
                <a:solidFill>
                  <a:schemeClr val="tx2"/>
                </a:solidFill>
                <a:latin typeface="+mn-lt"/>
              </a:rPr>
            </a:br>
            <a:r>
              <a:rPr lang="en-US" sz="2800" dirty="0" smtClean="0">
                <a:solidFill>
                  <a:schemeClr val="tx2"/>
                </a:solidFill>
                <a:latin typeface="+mn-lt"/>
              </a:rPr>
              <a:t>e.g. </a:t>
            </a:r>
            <a:r>
              <a:rPr kumimoji="0" lang="en-US" sz="2800" b="0" i="0" u="none" strike="noStrike" kern="1200" cap="none" spc="0" normalizeH="0" baseline="0" noProof="0" dirty="0" smtClean="0">
                <a:ln>
                  <a:noFill/>
                </a:ln>
                <a:solidFill>
                  <a:schemeClr val="tx2"/>
                </a:solidFill>
                <a:effectLst/>
                <a:uLnTx/>
                <a:uFillTx/>
                <a:latin typeface="+mn-lt"/>
                <a:ea typeface="+mn-ea"/>
                <a:cs typeface="+mn-cs"/>
              </a:rPr>
              <a:t>Tokyo:</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kumimoji="0" lang="en-US" sz="2600" b="0" i="0" u="none" strike="noStrike" kern="1200" cap="none" spc="0" normalizeH="0" baseline="0" noProof="0" dirty="0" smtClean="0">
                <a:ln>
                  <a:noFill/>
                </a:ln>
                <a:solidFill>
                  <a:schemeClr val="tx2"/>
                </a:solidFill>
                <a:effectLst/>
                <a:uLnTx/>
                <a:uFillTx/>
                <a:latin typeface="+mn-lt"/>
                <a:ea typeface="+mn-ea"/>
                <a:cs typeface="+mn-cs"/>
              </a:rPr>
              <a:t>1680</a:t>
            </a:r>
            <a:endParaRPr lang="en-US" sz="2600" noProof="0" dirty="0" smtClean="0">
              <a:solidFill>
                <a:schemeClr val="tx2"/>
              </a:solidFill>
              <a:latin typeface="+mn-lt"/>
            </a:endParaRP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kumimoji="0" lang="en-US" sz="2600" b="0" i="0" u="none" strike="noStrike" kern="1200" cap="none" spc="0" normalizeH="0" baseline="0" noProof="0" dirty="0" smtClean="0">
                <a:ln>
                  <a:noFill/>
                </a:ln>
                <a:solidFill>
                  <a:schemeClr val="tx2"/>
                </a:solidFill>
                <a:effectLst/>
                <a:uLnTx/>
                <a:uFillTx/>
                <a:latin typeface="+mn-lt"/>
                <a:ea typeface="+mn-ea"/>
                <a:cs typeface="+mn-cs"/>
              </a:rPr>
              <a:t>1799</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kumimoji="0" lang="en-US" sz="2600" b="0" i="0" u="none" strike="noStrike" kern="1200" cap="none" spc="0" normalizeH="0" baseline="0" noProof="0" dirty="0" smtClean="0">
                <a:ln>
                  <a:noFill/>
                </a:ln>
                <a:solidFill>
                  <a:schemeClr val="tx2"/>
                </a:solidFill>
                <a:effectLst/>
                <a:uLnTx/>
                <a:uFillTx/>
                <a:latin typeface="+mn-lt"/>
                <a:ea typeface="+mn-ea"/>
                <a:cs typeface="+mn-cs"/>
              </a:rPr>
              <a:t>1858</a:t>
            </a:r>
            <a:endParaRPr kumimoji="0" lang="en-US" sz="2600" b="0" i="0" u="none" strike="noStrike" kern="1200" cap="none" spc="0" normalizeH="0" noProof="0" dirty="0" smtClean="0">
              <a:ln>
                <a:noFill/>
              </a:ln>
              <a:solidFill>
                <a:schemeClr val="tx2"/>
              </a:solidFill>
              <a:effectLst/>
              <a:uLnTx/>
              <a:uFillTx/>
              <a:latin typeface="+mn-lt"/>
              <a:ea typeface="+mn-ea"/>
              <a:cs typeface="+mn-cs"/>
            </a:endParaRP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kumimoji="0" lang="en-US" sz="2600" b="0" i="0" u="none" strike="noStrike" kern="1200" cap="none" spc="0" normalizeH="0" baseline="0" noProof="0" dirty="0" smtClean="0">
                <a:ln>
                  <a:noFill/>
                </a:ln>
                <a:solidFill>
                  <a:schemeClr val="tx2"/>
                </a:solidFill>
                <a:effectLst/>
                <a:uLnTx/>
                <a:uFillTx/>
                <a:latin typeface="+mn-lt"/>
                <a:ea typeface="+mn-ea"/>
                <a:cs typeface="+mn-cs"/>
              </a:rPr>
              <a:t>1892</a:t>
            </a:r>
          </a:p>
          <a:p>
            <a:pPr marL="800100" lvl="1"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1945</a:t>
            </a:r>
            <a:endParaRPr kumimoji="0" lang="en-US" sz="2600" b="0" i="0" u="none" strike="noStrike" kern="1200" cap="none" spc="0" normalizeH="0" baseline="0" noProof="0" dirty="0" smtClean="0">
              <a:ln>
                <a:noFill/>
              </a:ln>
              <a:solidFill>
                <a:schemeClr val="tx2"/>
              </a:solidFill>
              <a:effectLst/>
              <a:uLnTx/>
              <a:uFillTx/>
              <a:latin typeface="+mn-lt"/>
              <a:ea typeface="+mn-ea"/>
              <a:cs typeface="+mn-cs"/>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11" name="Title 10"/>
          <p:cNvSpPr>
            <a:spLocks noGrp="1"/>
          </p:cNvSpPr>
          <p:nvPr>
            <p:ph type="title"/>
          </p:nvPr>
        </p:nvSpPr>
        <p:spPr>
          <a:xfrm>
            <a:off x="0" y="40341"/>
            <a:ext cx="9144001" cy="1411941"/>
          </a:xfrm>
        </p:spPr>
        <p:txBody>
          <a:bodyPr/>
          <a:lstStyle/>
          <a:p>
            <a:r>
              <a:rPr lang="en-US" dirty="0" smtClean="0">
                <a:hlinkClick r:id="rId3"/>
              </a:rPr>
              <a:t>Cityscapes Historical Maps</a:t>
            </a:r>
            <a:endParaRPr lang="en-US" dirty="0"/>
          </a:p>
        </p:txBody>
      </p:sp>
      <p:sp>
        <p:nvSpPr>
          <p:cNvPr id="13" name="Content Placeholder 2"/>
          <p:cNvSpPr txBox="1">
            <a:spLocks/>
          </p:cNvSpPr>
          <p:nvPr/>
        </p:nvSpPr>
        <p:spPr>
          <a:xfrm>
            <a:off x="0" y="1373350"/>
            <a:ext cx="9144000" cy="5370869"/>
          </a:xfrm>
          <a:prstGeom prst="rect">
            <a:avLst/>
          </a:prstGeom>
        </p:spPr>
        <p:txBody>
          <a:bodyPr vert="horz" lIns="91440" tIns="45720" rIns="91440" bIns="45720" rtlCol="0">
            <a:noAutofit/>
          </a:bodyPr>
          <a:lstStyle/>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800" dirty="0" smtClean="0">
                <a:solidFill>
                  <a:schemeClr val="tx2"/>
                </a:solidFill>
                <a:latin typeface="+mn-lt"/>
              </a:rPr>
              <a:t>Historical maps are closely </a:t>
            </a:r>
            <a:r>
              <a:rPr lang="en-US" sz="2800" i="1" dirty="0" smtClean="0">
                <a:solidFill>
                  <a:schemeClr val="tx2"/>
                </a:solidFill>
                <a:latin typeface="+mn-lt"/>
              </a:rPr>
              <a:t>georeferenced</a:t>
            </a:r>
            <a:r>
              <a:rPr kumimoji="0" lang="en-US" sz="2800" b="0" i="0" u="none" strike="noStrike" kern="1200" cap="none" spc="0" normalizeH="0" baseline="0" noProof="0" dirty="0" smtClean="0">
                <a:ln>
                  <a:noFill/>
                </a:ln>
                <a:solidFill>
                  <a:schemeClr val="tx2"/>
                </a:solidFill>
                <a:effectLst/>
                <a:uLnTx/>
                <a:uFillTx/>
                <a:latin typeface="+mn-lt"/>
                <a:ea typeface="+mn-ea"/>
                <a:cs typeface="+mn-cs"/>
              </a:rPr>
              <a:t> using ArcGIS</a:t>
            </a:r>
            <a:br>
              <a:rPr kumimoji="0" lang="en-US" sz="2800" b="0" i="0" u="none" strike="noStrike" kern="1200" cap="none" spc="0" normalizeH="0" baseline="0" noProof="0" dirty="0" smtClean="0">
                <a:ln>
                  <a:noFill/>
                </a:ln>
                <a:solidFill>
                  <a:schemeClr val="tx2"/>
                </a:solidFill>
                <a:effectLst/>
                <a:uLnTx/>
                <a:uFillTx/>
                <a:latin typeface="+mn-lt"/>
                <a:ea typeface="+mn-ea"/>
                <a:cs typeface="+mn-cs"/>
              </a:rPr>
            </a:br>
            <a:r>
              <a:rPr kumimoji="0" lang="en-US" sz="2800" b="0" i="0" u="none" strike="noStrike" kern="1200" cap="none" spc="0" normalizeH="0" baseline="0" noProof="0" dirty="0" smtClean="0">
                <a:ln>
                  <a:noFill/>
                </a:ln>
                <a:solidFill>
                  <a:schemeClr val="tx2"/>
                </a:solidFill>
                <a:effectLst/>
                <a:uLnTx/>
                <a:uFillTx/>
                <a:latin typeface="+mn-lt"/>
                <a:ea typeface="+mn-ea"/>
                <a:cs typeface="+mn-cs"/>
              </a:rPr>
              <a:t>       Google</a:t>
            </a:r>
            <a:r>
              <a:rPr kumimoji="0" lang="en-US" sz="2800" b="0" i="0" u="none" strike="noStrike" kern="1200" cap="none" spc="0" normalizeH="0" noProof="0" dirty="0" smtClean="0">
                <a:ln>
                  <a:noFill/>
                </a:ln>
                <a:solidFill>
                  <a:schemeClr val="tx2"/>
                </a:solidFill>
                <a:effectLst/>
                <a:uLnTx/>
                <a:uFillTx/>
                <a:latin typeface="+mn-lt"/>
                <a:ea typeface="+mn-ea"/>
                <a:cs typeface="+mn-cs"/>
              </a:rPr>
              <a:t> Earth:                                     Cityscapes:</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r>
              <a:rPr kumimoji="0" lang="en-US" sz="2800" b="0" i="0" u="none" strike="noStrike" kern="1200" cap="none" spc="0" normalizeH="0" noProof="0" dirty="0" smtClean="0">
                <a:ln>
                  <a:noFill/>
                </a:ln>
                <a:solidFill>
                  <a:schemeClr val="tx2"/>
                </a:solidFill>
                <a:effectLst/>
                <a:uLnTx/>
                <a:uFillTx/>
                <a:latin typeface="+mn-lt"/>
                <a:ea typeface="+mn-ea"/>
                <a:cs typeface="+mn-cs"/>
              </a:rPr>
              <a:t/>
            </a:r>
            <a:br>
              <a:rPr kumimoji="0" lang="en-US" sz="2800" b="0" i="0" u="none" strike="noStrike" kern="1200" cap="none" spc="0" normalizeH="0" noProof="0" dirty="0" smtClean="0">
                <a:ln>
                  <a:noFill/>
                </a:ln>
                <a:solidFill>
                  <a:schemeClr val="tx2"/>
                </a:solidFill>
                <a:effectLst/>
                <a:uLnTx/>
                <a:uFillTx/>
                <a:latin typeface="+mn-lt"/>
                <a:ea typeface="+mn-ea"/>
                <a:cs typeface="+mn-cs"/>
              </a:rPr>
            </a:br>
            <a:endParaRPr kumimoji="0" lang="en-US" sz="2800" b="0" i="0" u="none" strike="noStrike" kern="1200" cap="none" spc="0" normalizeH="0" noProof="0" dirty="0" smtClean="0">
              <a:ln>
                <a:noFill/>
              </a:ln>
              <a:solidFill>
                <a:schemeClr val="tx2"/>
              </a:solidFill>
              <a:effectLst/>
              <a:uLnTx/>
              <a:uFillTx/>
              <a:latin typeface="+mn-lt"/>
              <a:ea typeface="+mn-ea"/>
              <a:cs typeface="+mn-cs"/>
            </a:endParaRPr>
          </a:p>
          <a:p>
            <a:pPr marL="342900" lvl="0" indent="-342900" defTabSz="914400" fontAlgn="auto">
              <a:spcBef>
                <a:spcPts val="2400"/>
              </a:spcBef>
              <a:spcAft>
                <a:spcPts val="0"/>
              </a:spcAft>
              <a:buClr>
                <a:schemeClr val="accent1">
                  <a:lumMod val="60000"/>
                  <a:lumOff val="40000"/>
                </a:schemeClr>
              </a:buClr>
              <a:buFont typeface="Candara" pitchFamily="34" charset="0"/>
              <a:buChar char="•"/>
            </a:pPr>
            <a:r>
              <a:rPr lang="en-US" sz="2600" dirty="0" smtClean="0">
                <a:solidFill>
                  <a:schemeClr val="tx2"/>
                </a:solidFill>
                <a:latin typeface="+mn-lt"/>
              </a:rPr>
              <a:t>Converted to Google format with open source Amherst </a:t>
            </a:r>
            <a:r>
              <a:rPr lang="en-US" sz="2600" i="1" dirty="0" err="1" smtClean="0">
                <a:solidFill>
                  <a:schemeClr val="tx2"/>
                </a:solidFill>
                <a:latin typeface="+mn-lt"/>
              </a:rPr>
              <a:t>GTiler</a:t>
            </a:r>
            <a:endParaRPr kumimoji="0" lang="en-US" sz="2600" b="0" i="1" u="none" strike="noStrike" kern="1200" cap="none" spc="0" normalizeH="0" baseline="0" noProof="0" dirty="0" smtClean="0">
              <a:ln>
                <a:noFill/>
              </a:ln>
              <a:solidFill>
                <a:schemeClr val="tx2"/>
              </a:solidFill>
              <a:effectLst/>
              <a:uLnTx/>
              <a:uFillTx/>
              <a:latin typeface="+mn-lt"/>
              <a:ea typeface="+mn-ea"/>
              <a:cs typeface="+mn-cs"/>
            </a:endParaRPr>
          </a:p>
        </p:txBody>
      </p:sp>
      <p:pic>
        <p:nvPicPr>
          <p:cNvPr id="5" name="Picture 4" descr="Google Earth Tokyo.png"/>
          <p:cNvPicPr>
            <a:picLocks noChangeAspect="1"/>
          </p:cNvPicPr>
          <p:nvPr/>
        </p:nvPicPr>
        <p:blipFill>
          <a:blip r:embed="rId4"/>
          <a:stretch>
            <a:fillRect/>
          </a:stretch>
        </p:blipFill>
        <p:spPr>
          <a:xfrm>
            <a:off x="167580" y="2423984"/>
            <a:ext cx="3919787" cy="3857568"/>
          </a:xfrm>
          <a:prstGeom prst="rect">
            <a:avLst/>
          </a:prstGeom>
        </p:spPr>
      </p:pic>
      <p:pic>
        <p:nvPicPr>
          <p:cNvPr id="7" name="Picture 6" descr="Cityscapes Tokyo Transparency Map.png"/>
          <p:cNvPicPr>
            <a:picLocks noChangeAspect="1"/>
          </p:cNvPicPr>
          <p:nvPr/>
        </p:nvPicPr>
        <p:blipFill>
          <a:blip r:embed="rId5"/>
          <a:stretch>
            <a:fillRect/>
          </a:stretch>
        </p:blipFill>
        <p:spPr>
          <a:xfrm>
            <a:off x="4471611" y="2423984"/>
            <a:ext cx="4504810" cy="3857568"/>
          </a:xfrm>
          <a:prstGeom prst="rect">
            <a:avLst/>
          </a:prstGeo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mc="http://schemas.openxmlformats.org/markup-compatibility/2006" xmlns:mv="urn:schemas-microsoft-com:mac:vml" xmlns:p="http://schemas.openxmlformats.org/presentationml/2006/main" mc:Ignorable="mv" mc:PreserveAttributes="mv:*">
  <p:cSld>
    <p:spTree>
      <p:nvGrpSpPr>
        <p:cNvPr id="1" name=""/>
        <p:cNvGrpSpPr/>
        <p:nvPr/>
      </p:nvGrpSpPr>
      <p:grpSpPr>
        <a:xfrm>
          <a:off x="0" y="0"/>
          <a:ext cx="0" cy="0"/>
          <a:chOff x="0" y="0"/>
          <a:chExt cx="0" cy="0"/>
        </a:xfrm>
      </p:grpSpPr>
      <p:sp>
        <p:nvSpPr>
          <p:cNvPr id="23553" name="Rectangle 2"/>
          <p:cNvSpPr>
            <a:spLocks noGrp="1" noChangeArrowheads="1"/>
          </p:cNvSpPr>
          <p:nvPr>
            <p:ph type="title"/>
          </p:nvPr>
        </p:nvSpPr>
        <p:spPr>
          <a:xfrm>
            <a:off x="0" y="40341"/>
            <a:ext cx="9144000" cy="1411941"/>
          </a:xfrm>
        </p:spPr>
        <p:txBody>
          <a:bodyPr/>
          <a:lstStyle/>
          <a:p>
            <a:r>
              <a:rPr lang="en-US" dirty="0" smtClean="0">
                <a:hlinkClick r:id="rId3"/>
              </a:rPr>
              <a:t>Cityscapes Location Balloons</a:t>
            </a:r>
            <a:endParaRPr lang="en-US" dirty="0" smtClean="0"/>
          </a:p>
        </p:txBody>
      </p:sp>
      <p:sp>
        <p:nvSpPr>
          <p:cNvPr id="23554" name="Rectangle 3"/>
          <p:cNvSpPr>
            <a:spLocks noGrp="1" noChangeArrowheads="1"/>
          </p:cNvSpPr>
          <p:nvPr>
            <p:ph idx="1"/>
          </p:nvPr>
        </p:nvSpPr>
        <p:spPr>
          <a:xfrm>
            <a:off x="0" y="1470538"/>
            <a:ext cx="9144000" cy="5387462"/>
          </a:xfrm>
        </p:spPr>
        <p:txBody>
          <a:bodyPr/>
          <a:lstStyle/>
          <a:p>
            <a:r>
              <a:rPr lang="en-US" dirty="0" smtClean="0"/>
              <a:t>Location balloons provide</a:t>
            </a:r>
            <a:br>
              <a:rPr lang="en-US" dirty="0" smtClean="0"/>
            </a:br>
            <a:r>
              <a:rPr lang="en-US" dirty="0" smtClean="0"/>
              <a:t>structured media inclusion</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r>
              <a:rPr lang="en-US" dirty="0" smtClean="0"/>
              <a:t/>
            </a:r>
            <a:br>
              <a:rPr lang="en-US" dirty="0" smtClean="0"/>
            </a:br>
            <a:endParaRPr lang="en-US" dirty="0" smtClean="0"/>
          </a:p>
          <a:p>
            <a:r>
              <a:rPr lang="en-US" dirty="0" smtClean="0"/>
              <a:t>Dialogues don’t require knowledge of HTML.</a:t>
            </a:r>
          </a:p>
          <a:p>
            <a:r>
              <a:rPr lang="en-US" dirty="0" smtClean="0"/>
              <a:t>Open source: Amherst </a:t>
            </a:r>
            <a:r>
              <a:rPr lang="en-US" i="1" dirty="0" smtClean="0">
                <a:hlinkClick r:id="rId4"/>
              </a:rPr>
              <a:t>aMapApp</a:t>
            </a:r>
            <a:r>
              <a:rPr lang="en-US" dirty="0" smtClean="0"/>
              <a:t>;</a:t>
            </a:r>
            <a:r>
              <a:rPr lang="en-US" i="1" dirty="0" smtClean="0"/>
              <a:t> </a:t>
            </a:r>
            <a:r>
              <a:rPr lang="en-US" i="1" dirty="0" smtClean="0">
                <a:hlinkClick r:id="rId5"/>
              </a:rPr>
              <a:t>Ext JS</a:t>
            </a:r>
            <a:r>
              <a:rPr lang="en-US" dirty="0" smtClean="0"/>
              <a:t>, </a:t>
            </a:r>
            <a:r>
              <a:rPr lang="en-US" i="1" dirty="0" smtClean="0">
                <a:hlinkClick r:id="rId6"/>
              </a:rPr>
              <a:t>PHP</a:t>
            </a:r>
            <a:r>
              <a:rPr lang="en-US" dirty="0" smtClean="0"/>
              <a:t>, and </a:t>
            </a:r>
            <a:r>
              <a:rPr lang="en-US" i="1" dirty="0" smtClean="0">
                <a:hlinkClick r:id="rId7"/>
              </a:rPr>
              <a:t>MySQL</a:t>
            </a:r>
            <a:r>
              <a:rPr lang="en-US" dirty="0" smtClean="0"/>
              <a:t>.</a:t>
            </a:r>
          </a:p>
        </p:txBody>
      </p:sp>
      <p:pic>
        <p:nvPicPr>
          <p:cNvPr id="9" name="Picture 8" descr="Sensoji Temple Add Dialog.png"/>
          <p:cNvPicPr>
            <a:picLocks noChangeAspect="1"/>
          </p:cNvPicPr>
          <p:nvPr/>
        </p:nvPicPr>
        <p:blipFill>
          <a:blip r:embed="rId8"/>
          <a:stretch>
            <a:fillRect/>
          </a:stretch>
        </p:blipFill>
        <p:spPr>
          <a:xfrm>
            <a:off x="160960" y="2466927"/>
            <a:ext cx="4218305" cy="3112135"/>
          </a:xfrm>
          <a:prstGeom prst="rect">
            <a:avLst/>
          </a:prstGeom>
        </p:spPr>
      </p:pic>
      <p:pic>
        <p:nvPicPr>
          <p:cNvPr id="10" name="Picture 9" descr="Sensoji Temple.png"/>
          <p:cNvPicPr>
            <a:picLocks noChangeAspect="1"/>
          </p:cNvPicPr>
          <p:nvPr/>
        </p:nvPicPr>
        <p:blipFill>
          <a:blip r:embed="rId9"/>
          <a:stretch>
            <a:fillRect/>
          </a:stretch>
        </p:blipFill>
        <p:spPr>
          <a:xfrm>
            <a:off x="4489312" y="1619843"/>
            <a:ext cx="4584127" cy="3952979"/>
          </a:xfrm>
          <a:prstGeom prst="rect">
            <a:avLst/>
          </a:prstGeom>
        </p:spPr>
      </p:pic>
      <p:pic>
        <p:nvPicPr>
          <p:cNvPr id="7" name="Picture 6" descr="Sensoji Temple Location Close-Up.png"/>
          <p:cNvPicPr>
            <a:picLocks noChangeAspect="1"/>
          </p:cNvPicPr>
          <p:nvPr/>
        </p:nvPicPr>
        <p:blipFill>
          <a:blip r:embed="rId10"/>
          <a:stretch>
            <a:fillRect/>
          </a:stretch>
        </p:blipFill>
        <p:spPr>
          <a:xfrm>
            <a:off x="4947944" y="3113169"/>
            <a:ext cx="4028476" cy="2559072"/>
          </a:xfrm>
          <a:prstGeom prst="rect">
            <a:avLst/>
          </a:prstGeom>
        </p:spPr>
      </p:pic>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jpeg"/><Relationship Id="rId1" Type="http://schemas.openxmlformats.org/officeDocument/2006/relationships/image" Target="../media/image1.jpeg"/><Relationship Id="rId2" Type="http://schemas.openxmlformats.org/officeDocument/2006/relationships/image" Target="../media/image2.jpeg"/></Relationships>
</file>

<file path=ppt/theme/theme1.xml><?xml version="1.0" encoding="utf-8"?>
<a:theme xmlns:a="http://schemas.openxmlformats.org/drawingml/2006/main" name="Infusion">
  <a:themeElements>
    <a:clrScheme name="Infusion">
      <a:dk1>
        <a:sysClr val="windowText" lastClr="000000"/>
      </a:dk1>
      <a:lt1>
        <a:sysClr val="window" lastClr="FFFFFF"/>
      </a:lt1>
      <a:dk2>
        <a:srgbClr val="2F1F58"/>
      </a:dk2>
      <a:lt2>
        <a:srgbClr val="B7A9E0"/>
      </a:lt2>
      <a:accent1>
        <a:srgbClr val="8C73D0"/>
      </a:accent1>
      <a:accent2>
        <a:srgbClr val="C2E8C4"/>
      </a:accent2>
      <a:accent3>
        <a:srgbClr val="C5A6E8"/>
      </a:accent3>
      <a:accent4>
        <a:srgbClr val="B45EC7"/>
      </a:accent4>
      <a:accent5>
        <a:srgbClr val="9FDAFB"/>
      </a:accent5>
      <a:accent6>
        <a:srgbClr val="95C5B0"/>
      </a:accent6>
      <a:hlink>
        <a:srgbClr val="744AE0"/>
      </a:hlink>
      <a:folHlink>
        <a:srgbClr val="8D8AD1"/>
      </a:folHlink>
    </a:clrScheme>
    <a:fontScheme name="Infusion">
      <a:majorFont>
        <a:latin typeface="Mistral"/>
        <a:ea typeface=""/>
        <a:cs typeface=""/>
        <a:font script="Jpan" typeface="ＭＳ Ｐ明朝"/>
      </a:majorFont>
      <a:minorFont>
        <a:latin typeface="Candara"/>
        <a:ea typeface=""/>
        <a:cs typeface=""/>
        <a:font script="Jpan" typeface="メイリオ"/>
      </a:minorFont>
    </a:fontScheme>
    <a:fmtScheme name="Infusion">
      <a:fillStyleLst>
        <a:solidFill>
          <a:schemeClr val="phClr"/>
        </a:solidFill>
        <a:blipFill rotWithShape="1">
          <a:blip xmlns:r="http://schemas.openxmlformats.org/officeDocument/2006/relationships" r:embed="rId1">
            <a:duotone>
              <a:schemeClr val="phClr">
                <a:shade val="70000"/>
                <a:satMod val="120000"/>
              </a:schemeClr>
              <a:schemeClr val="phClr">
                <a:tint val="70000"/>
                <a:satMod val="300000"/>
                <a:lumMod val="125000"/>
              </a:schemeClr>
            </a:duotone>
          </a:blip>
          <a:tile tx="0" ty="0" sx="50000" sy="50000" flip="none" algn="tl"/>
        </a:blipFill>
        <a:blipFill rotWithShape="1">
          <a:blip xmlns:r="http://schemas.openxmlformats.org/officeDocument/2006/relationships" r:embed="rId2">
            <a:duotone>
              <a:schemeClr val="phClr">
                <a:shade val="70000"/>
                <a:satMod val="120000"/>
              </a:schemeClr>
              <a:schemeClr val="phClr">
                <a:tint val="70000"/>
                <a:satMod val="135000"/>
              </a:schemeClr>
            </a:duotone>
          </a:blip>
          <a:tile tx="0" ty="0" sx="40000" sy="40000" flip="none" algn="tl"/>
        </a:blipFill>
      </a:fillStyleLst>
      <a:lnStyleLst>
        <a:ln w="38100" cap="flat" cmpd="sng" algn="ctr">
          <a:solidFill>
            <a:schemeClr val="phClr">
              <a:alpha val="70000"/>
              <a:satMod val="105000"/>
            </a:schemeClr>
          </a:solidFill>
          <a:prstDash val="solid"/>
          <a:miter/>
        </a:ln>
        <a:ln w="50800" cap="flat" cmpd="sng" algn="ctr">
          <a:solidFill>
            <a:schemeClr val="phClr">
              <a:alpha val="50000"/>
            </a:schemeClr>
          </a:solidFill>
          <a:prstDash val="solid"/>
          <a:miter/>
        </a:ln>
        <a:ln w="88900" cap="flat" cmpd="sng" algn="ctr">
          <a:solidFill>
            <a:schemeClr val="phClr">
              <a:alpha val="40000"/>
            </a:schemeClr>
          </a:solidFill>
          <a:prstDash val="solid"/>
          <a:miter/>
        </a:ln>
      </a:lnStyleLst>
      <a:effectStyleLst>
        <a:effectStyle>
          <a:effectLst/>
        </a:effectStyle>
        <a:effectStyle>
          <a:effectLst>
            <a:outerShdw blurRad="38100" dist="25400" dir="5400000" rotWithShape="0">
              <a:srgbClr val="000000">
                <a:alpha val="50000"/>
              </a:srgbClr>
            </a:outerShdw>
          </a:effectLst>
        </a:effectStyle>
        <a:effectStyle>
          <a:effectLst>
            <a:innerShdw blurRad="190500" dir="13500000">
              <a:srgbClr val="000000">
                <a:alpha val="50000"/>
              </a:srgbClr>
            </a:innerShdw>
            <a:outerShdw blurRad="38100" dist="25400" dir="5400000" rotWithShape="0">
              <a:srgbClr val="000000">
                <a:alpha val="50000"/>
              </a:srgbClr>
            </a:outerShdw>
          </a:effectLst>
        </a:effectStyle>
      </a:effectStyleLst>
      <a:bgFillStyleLst>
        <a:blipFill rotWithShape="1">
          <a:blip xmlns:r="http://schemas.openxmlformats.org/officeDocument/2006/relationships" r:embed="rId3">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4">
            <a:duotone>
              <a:schemeClr val="phClr">
                <a:shade val="70000"/>
                <a:satMod val="500000"/>
                <a:lumMod val="50000"/>
              </a:schemeClr>
              <a:schemeClr val="phClr">
                <a:satMod val="800000"/>
                <a:lumMod val="250000"/>
              </a:schemeClr>
            </a:duotone>
          </a:blip>
          <a:stretch/>
        </a:blipFill>
        <a:blipFill rotWithShape="1">
          <a:blip xmlns:r="http://schemas.openxmlformats.org/officeDocument/2006/relationships" r:embed="rId5">
            <a:duotone>
              <a:schemeClr val="phClr">
                <a:shade val="70000"/>
                <a:satMod val="500000"/>
                <a:lumMod val="50000"/>
              </a:schemeClr>
              <a:schemeClr val="phClr">
                <a:satMod val="800000"/>
                <a:lumMod val="25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Infusion.thmx</Template>
  <TotalTime>3464</TotalTime>
  <Words>2258</Words>
  <Application>Microsoft Macintosh PowerPoint</Application>
  <PresentationFormat>On-screen Show (4:3)</PresentationFormat>
  <Paragraphs>188</Paragraphs>
  <Slides>27</Slides>
  <Notes>23</Notes>
  <HiddenSlides>0</HiddenSlides>
  <MMClips>0</MMClips>
  <ScaleCrop>false</ScaleCrop>
  <HeadingPairs>
    <vt:vector size="4" baseType="variant">
      <vt:variant>
        <vt:lpstr>Design Template</vt:lpstr>
      </vt:variant>
      <vt:variant>
        <vt:i4>1</vt:i4>
      </vt:variant>
      <vt:variant>
        <vt:lpstr>Slide Titles</vt:lpstr>
      </vt:variant>
      <vt:variant>
        <vt:i4>27</vt:i4>
      </vt:variant>
    </vt:vector>
  </HeadingPairs>
  <TitlesOfParts>
    <vt:vector size="28" baseType="lpstr">
      <vt:lpstr>Infusion</vt:lpstr>
      <vt:lpstr>Cityscapes: An Online Discovery Tool for  Urban and Cultural Studies</vt:lpstr>
      <vt:lpstr>Presentation Overview</vt:lpstr>
      <vt:lpstr>Amherst College and GIS</vt:lpstr>
      <vt:lpstr>Simplifying Geographic Discovery</vt:lpstr>
      <vt:lpstr>Google Tokyo</vt:lpstr>
      <vt:lpstr>Cityscapes Map Platform</vt:lpstr>
      <vt:lpstr>Cityscapes is Geohistorical</vt:lpstr>
      <vt:lpstr>Cityscapes Historical Maps</vt:lpstr>
      <vt:lpstr>Cityscapes Location Balloons</vt:lpstr>
      <vt:lpstr>Cityscapes Multimedia</vt:lpstr>
      <vt:lpstr>Cityscapes Location Blogging</vt:lpstr>
      <vt:lpstr>Cityscapes Access Control</vt:lpstr>
      <vt:lpstr>Cityscapes Tokyo http://ats.amherst.edu/tokyodemo</vt:lpstr>
      <vt:lpstr>Cityscapes Paris http://ats.amherst.edu/parisdemo</vt:lpstr>
      <vt:lpstr>Cityscapes Paris http://ats.amherst.edu/parisdemo</vt:lpstr>
      <vt:lpstr>Cityscapes Issues</vt:lpstr>
      <vt:lpstr>Map Image Processing</vt:lpstr>
      <vt:lpstr>Georeferencing with ArcGIS</vt:lpstr>
      <vt:lpstr>Georeferencing: Control Points</vt:lpstr>
      <vt:lpstr>Georeferencing: Link Choice</vt:lpstr>
      <vt:lpstr>Georeferencing: Cautions</vt:lpstr>
      <vt:lpstr>   Google Tiles</vt:lpstr>
      <vt:lpstr>GTiler Script</vt:lpstr>
      <vt:lpstr>GTiler Procedure</vt:lpstr>
      <vt:lpstr>GTiler Execution</vt:lpstr>
      <vt:lpstr>Amherst Mapping App</vt:lpstr>
      <vt:lpstr>Cityscapes Team</vt:lpstr>
    </vt:vector>
  </TitlesOfParts>
  <Manager/>
  <Company>Amherst College</Company>
  <LinksUpToDate>false</LinksUpToDate>
  <SharedDoc>false</SharedDoc>
  <HyperlinkBase/>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Cityscapes: An Online Discovery Tool for Urban and Cultural Studies</dc:title>
  <dc:subject/>
  <dc:creator>Andy Anderson</dc:creator>
  <cp:keywords> ICT Summit 2011-03-31</cp:keywords>
  <dc:description/>
  <cp:lastModifiedBy>Andy Anderson</cp:lastModifiedBy>
  <cp:revision>237</cp:revision>
  <dcterms:created xsi:type="dcterms:W3CDTF">2011-05-10T20:02:29Z</dcterms:created>
  <dcterms:modified xsi:type="dcterms:W3CDTF">2011-05-11T11:56:19Z</dcterms:modified>
  <cp:category/>
</cp:coreProperties>
</file>