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Default Extension="pict" ContentType="image/pict"/>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Default Extension="vml" ContentType="application/vnd.openxmlformats-officedocument.vmlDrawing"/>
  <Override PartName="/ppt/slides/slide17.xml" ContentType="application/vnd.openxmlformats-officedocument.presentationml.slide+xml"/>
  <Override PartName="/ppt/slides/slide22.xml" ContentType="application/vnd.openxmlformats-officedocument.presentationml.slide+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slides/slide20.xml" ContentType="application/vnd.openxmlformats-officedocument.presentationml.slid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embeddings/Microsoft_Equation1.bin" ContentType="application/vnd.openxmlformats-officedocument.oleObject"/>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24" r:id="rId1"/>
  </p:sldMasterIdLst>
  <p:sldIdLst>
    <p:sldId id="279" r:id="rId2"/>
    <p:sldId id="281" r:id="rId3"/>
    <p:sldId id="256" r:id="rId4"/>
    <p:sldId id="257" r:id="rId5"/>
    <p:sldId id="258" r:id="rId6"/>
    <p:sldId id="259" r:id="rId7"/>
    <p:sldId id="260" r:id="rId8"/>
    <p:sldId id="282" r:id="rId9"/>
    <p:sldId id="261" r:id="rId10"/>
    <p:sldId id="275" r:id="rId11"/>
    <p:sldId id="266" r:id="rId12"/>
    <p:sldId id="269" r:id="rId13"/>
    <p:sldId id="268" r:id="rId14"/>
    <p:sldId id="270" r:id="rId15"/>
    <p:sldId id="271" r:id="rId16"/>
    <p:sldId id="272" r:id="rId17"/>
    <p:sldId id="283" r:id="rId18"/>
    <p:sldId id="284" r:id="rId19"/>
    <p:sldId id="263" r:id="rId20"/>
    <p:sldId id="277" r:id="rId21"/>
    <p:sldId id="278" r:id="rId22"/>
    <p:sldId id="27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188" autoAdjust="0"/>
    <p:restoredTop sz="94692" autoAdjust="0"/>
  </p:normalViewPr>
  <p:slideViewPr>
    <p:cSldViewPr snapToGrid="0" snapToObjects="1">
      <p:cViewPr>
        <p:scale>
          <a:sx n="150" d="100"/>
          <a:sy n="150" d="100"/>
        </p:scale>
        <p:origin x="-624" y="-3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pict"/></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91F6DA48-9B85-3646-A8CC-371FB09ACEA8}" type="datetimeFigureOut">
              <a:rPr lang="en-US" smtClean="0"/>
              <a:pPr/>
              <a:t>4/12/11</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813CD82-F376-C34A-BE3B-F774EF87A868}"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F6DA48-9B85-3646-A8CC-371FB09ACEA8}" type="datetimeFigureOut">
              <a:rPr lang="en-US" smtClean="0"/>
              <a:pPr/>
              <a:t>4/12/11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3CD82-F376-C34A-BE3B-F774EF87A8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F6DA48-9B85-3646-A8CC-371FB09ACEA8}" type="datetimeFigureOut">
              <a:rPr lang="en-US" smtClean="0"/>
              <a:pPr/>
              <a:t>4/12/11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3CD82-F376-C34A-BE3B-F774EF87A8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F6DA48-9B85-3646-A8CC-371FB09ACEA8}" type="datetimeFigureOut">
              <a:rPr lang="en-US" smtClean="0"/>
              <a:pPr/>
              <a:t>4/12/11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3CD82-F376-C34A-BE3B-F774EF87A8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1F6DA48-9B85-3646-A8CC-371FB09ACEA8}" type="datetimeFigureOut">
              <a:rPr lang="en-US" smtClean="0"/>
              <a:pPr/>
              <a:t>4/12/11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3CD82-F376-C34A-BE3B-F774EF87A868}"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F6DA48-9B85-3646-A8CC-371FB09ACEA8}" type="datetimeFigureOut">
              <a:rPr lang="en-US" smtClean="0"/>
              <a:pPr/>
              <a:t>4/12/11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3CD82-F376-C34A-BE3B-F774EF87A8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1F6DA48-9B85-3646-A8CC-371FB09ACEA8}" type="datetimeFigureOut">
              <a:rPr lang="en-US" smtClean="0"/>
              <a:pPr/>
              <a:t>4/12/11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13CD82-F376-C34A-BE3B-F774EF87A8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1F6DA48-9B85-3646-A8CC-371FB09ACEA8}" type="datetimeFigureOut">
              <a:rPr lang="en-US" smtClean="0"/>
              <a:pPr/>
              <a:t>4/12/11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13CD82-F376-C34A-BE3B-F774EF87A8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91F6DA48-9B85-3646-A8CC-371FB09ACEA8}" type="datetimeFigureOut">
              <a:rPr lang="en-US" smtClean="0"/>
              <a:pPr/>
              <a:t>4/12/11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13CD82-F376-C34A-BE3B-F774EF87A868}"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F6DA48-9B85-3646-A8CC-371FB09ACEA8}" type="datetimeFigureOut">
              <a:rPr lang="en-US" smtClean="0"/>
              <a:pPr/>
              <a:t>4/12/11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3CD82-F376-C34A-BE3B-F774EF87A8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1F6DA48-9B85-3646-A8CC-371FB09ACEA8}" type="datetimeFigureOut">
              <a:rPr lang="en-US" smtClean="0"/>
              <a:pPr/>
              <a:t>4/12/11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3CD82-F376-C34A-BE3B-F774EF87A868}"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91F6DA48-9B85-3646-A8CC-371FB09ACEA8}" type="datetimeFigureOut">
              <a:rPr lang="en-US" smtClean="0"/>
              <a:pPr/>
              <a:t>4/12/11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A813CD82-F376-C34A-BE3B-F774EF87A868}"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blogs.swarthmore.edu/mellon23/" TargetMode="External"/><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amherst.edu/media/view/309849/original/Richard+Kahlenberg+Interview.mp4" TargetMode="External"/><Relationship Id="rId4" Type="http://schemas.openxmlformats.org/officeDocument/2006/relationships/image" Target="../media/image20.png"/><Relationship Id="rId5" Type="http://schemas.openxmlformats.org/officeDocument/2006/relationships/image" Target="../media/image3.png"/><Relationship Id="rId6" Type="http://schemas.openxmlformats.org/officeDocument/2006/relationships/hyperlink" Target="http://tcf.org/about/fellows/richard-d.-kahlenberg-senior-fellow" TargetMode="External"/><Relationship Id="rId7" Type="http://schemas.openxmlformats.org/officeDocument/2006/relationships/hyperlink" Target="https://www.amherst.edu/academiclife/departments/courses/1011S/COLQ/COLQ-32-1011S/assignments/node/308459" TargetMode="External"/><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http://www.cpsd.us/Tobin/directory/hill/writing/cafe2/cafe2.html" TargetMode="External"/><Relationship Id="rId5" Type="http://schemas.openxmlformats.org/officeDocument/2006/relationships/image" Target="../media/image23.jpeg"/><Relationship Id="rId6" Type="http://schemas.openxmlformats.org/officeDocument/2006/relationships/image" Target="../media/image3.png"/><Relationship Id="rId7" Type="http://schemas.openxmlformats.org/officeDocument/2006/relationships/hyperlink" Target="https://www.amherst.edu/academiclife/departments/courses/1011S/COLQ/COLQ-32-1011S/assignments/node/289959" TargetMode="External"/><Relationship Id="rId1" Type="http://schemas.openxmlformats.org/officeDocument/2006/relationships/slideLayout" Target="../slideLayouts/slideLayout5.xml"/><Relationship Id="rId2"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3.png"/><Relationship Id="rId6" Type="http://schemas.openxmlformats.org/officeDocument/2006/relationships/image" Target="../media/image27.png"/><Relationship Id="rId7" Type="http://schemas.openxmlformats.org/officeDocument/2006/relationships/hyperlink" Target="https://www.amherst.edu/academiclife/departments/courses/1011S/COLQ/COLQ-32-1011S/assignments/node/289959" TargetMode="External"/><Relationship Id="rId1" Type="http://schemas.openxmlformats.org/officeDocument/2006/relationships/slideLayout" Target="../slideLayouts/slideLayout5.xml"/><Relationship Id="rId2"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png"/><Relationship Id="rId6" Type="http://schemas.openxmlformats.org/officeDocument/2006/relationships/hyperlink" Target="https://www.amherst.edu/academiclife/departments/courses/1011S/COLQ/COLQ-32-1011S/assignments/node/292608" TargetMode="External"/><Relationship Id="rId1" Type="http://schemas.openxmlformats.org/officeDocument/2006/relationships/slideLayout" Target="../slideLayouts/slideLayout5.xml"/><Relationship Id="rId2"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png"/><Relationship Id="rId5" Type="http://schemas.openxmlformats.org/officeDocument/2006/relationships/hyperlink" Target="https://www.amherst.edu/academiclife/departments/courses/1011S/COLQ/COLQ-32-1011S/assignments/node/294444" TargetMode="External"/><Relationship Id="rId1" Type="http://schemas.openxmlformats.org/officeDocument/2006/relationships/slideLayout" Target="../slideLayouts/slideLayout5.xml"/><Relationship Id="rId2"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hyperlink" Target="https://www.amherst.edu/academiclife/departments/courses/1011S/COLQ/COLQ-32-1011S/assignments/node/298465" TargetMode="External"/><Relationship Id="rId1" Type="http://schemas.openxmlformats.org/officeDocument/2006/relationships/slideLayout" Target="../slideLayouts/slideLayout5.xml"/><Relationship Id="rId2"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hyperlink" Target="https://www.amherst.edu/academiclife/departments/courses/1011S/COLQ/COLQ-32-1011S/assignments/node/298465" TargetMode="External"/><Relationship Id="rId1" Type="http://schemas.openxmlformats.org/officeDocument/2006/relationships/slideLayout" Target="../slideLayouts/slideLayout5.xml"/><Relationship Id="rId2"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3.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oleObject" Target="../embeddings/Microsoft_Equation1.bin"/><Relationship Id="rId8" Type="http://schemas.openxmlformats.org/officeDocument/2006/relationships/hyperlink" Target="https://www.amherst.edu/academiclife/departments/courses/1011S/COLQ/COLQ-32-1011S/assignments/node/298465" TargetMode="External"/><Relationship Id="rId9" Type="http://schemas.openxmlformats.org/officeDocument/2006/relationships/image" Target="../media/image44.png"/><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www.cpsd.us/CPT/" TargetMode="External"/><Relationship Id="rId4" Type="http://schemas.openxmlformats.org/officeDocument/2006/relationships/image" Target="../media/image46.jpeg"/><Relationship Id="rId5" Type="http://schemas.openxmlformats.org/officeDocument/2006/relationships/image" Target="../media/image3.png"/><Relationship Id="rId6" Type="http://schemas.openxmlformats.org/officeDocument/2006/relationships/hyperlink" Target="https://www.amherst.edu/academiclife/departments/courses/1011S/COLQ/COLQ-32-1011S/assignments/node/300776" TargetMode="External"/><Relationship Id="rId1" Type="http://schemas.openxmlformats.org/officeDocument/2006/relationships/slideLayout" Target="../slideLayouts/slideLayout5.xml"/><Relationship Id="rId2"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blogs.swarthmore.edu/mellon23/" TargetMode="External"/><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www.cpsd.us/PEA/about.cfm" TargetMode="External"/><Relationship Id="rId4" Type="http://schemas.openxmlformats.org/officeDocument/2006/relationships/image" Target="../media/image48.jpeg"/><Relationship Id="rId5" Type="http://schemas.openxmlformats.org/officeDocument/2006/relationships/image" Target="../media/image3.png"/><Relationship Id="rId6" Type="http://schemas.openxmlformats.org/officeDocument/2006/relationships/hyperlink" Target="https://www.amherst.edu/academiclife/departments/courses/1011S/COLQ/COLQ-32-1011S/assignments/node/300776" TargetMode="External"/><Relationship Id="rId1" Type="http://schemas.openxmlformats.org/officeDocument/2006/relationships/slideLayout" Target="../slideLayouts/slideLayout5.xml"/><Relationship Id="rId2"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hyperlink" Target="http://www.cambridgema.gov/cpl.aspx" TargetMode="External"/><Relationship Id="rId4" Type="http://schemas.openxmlformats.org/officeDocument/2006/relationships/image" Target="../media/image50.jpeg"/><Relationship Id="rId5" Type="http://schemas.openxmlformats.org/officeDocument/2006/relationships/image" Target="../media/image3.png"/><Relationship Id="rId6" Type="http://schemas.openxmlformats.org/officeDocument/2006/relationships/hyperlink" Target="https://www.amherst.edu/academiclife/departments/courses/1011S/COLQ/COLQ-32-1011S/assignments/node/300776" TargetMode="External"/><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hyperlink" Target="http://cambridgehistory.org/" TargetMode="External"/><Relationship Id="rId4" Type="http://schemas.openxmlformats.org/officeDocument/2006/relationships/image" Target="../media/image52.gif"/><Relationship Id="rId5" Type="http://schemas.openxmlformats.org/officeDocument/2006/relationships/image" Target="../media/image3.png"/><Relationship Id="rId6" Type="http://schemas.openxmlformats.org/officeDocument/2006/relationships/hyperlink" Target="https://www.amherst.edu/academiclife/departments/courses/1011S/COLQ/COLQ-32-1011S/assignments/node/309136" TargetMode="External"/><Relationship Id="rId1" Type="http://schemas.openxmlformats.org/officeDocument/2006/relationships/slideLayout" Target="../slideLayouts/slideLayout5.xml"/><Relationship Id="rId2"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hyperlink" Target="http://blogs.swarthmore.edu/mellon23/"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cpsd.us/TOB/" TargetMode="External"/><Relationship Id="rId4" Type="http://schemas.openxmlformats.org/officeDocument/2006/relationships/image" Target="../media/image6.jpeg"/><Relationship Id="rId5" Type="http://schemas.openxmlformats.org/officeDocument/2006/relationships/image" Target="../media/image3.png"/><Relationship Id="rId6" Type="http://schemas.openxmlformats.org/officeDocument/2006/relationships/hyperlink" Target="https://www.amherst.edu/academiclife/departments/courses/1011S/COLQ/COLQ-32-1011S" TargetMode="External"/><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amherst.edu/academiclife/departments/courses/1011S/COLQ/COLQ-32-1011S/syllabus" TargetMode="External"/><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1" Type="http://schemas.openxmlformats.org/officeDocument/2006/relationships/hyperlink" Target="http://press.princeton.edu/titles/7859.html" TargetMode="External"/><Relationship Id="rId12" Type="http://schemas.openxmlformats.org/officeDocument/2006/relationships/image" Target="../media/image12.gif"/><Relationship Id="rId13" Type="http://schemas.openxmlformats.org/officeDocument/2006/relationships/hyperlink" Target="http://www.press.uchicago.edu/presssite/metadata.epl?mode=synopsis&amp;bookkey=186418" TargetMode="External"/><Relationship Id="rId14" Type="http://schemas.openxmlformats.org/officeDocument/2006/relationships/image" Target="../media/image13.jpeg"/><Relationship Id="rId1" Type="http://schemas.openxmlformats.org/officeDocument/2006/relationships/slideLayout" Target="../slideLayouts/slideLayout5.xml"/><Relationship Id="rId2" Type="http://schemas.openxmlformats.org/officeDocument/2006/relationships/image" Target="../media/image8.png"/><Relationship Id="rId3" Type="http://schemas.openxmlformats.org/officeDocument/2006/relationships/hyperlink" Target="http://www.upenn.edu/pennpress/book/14445.html" TargetMode="External"/><Relationship Id="rId4"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hyperlink" Target="https://www.amherst.edu/academiclife/departments/courses/1011S/COLQ/COLQ-32-1011S/readings" TargetMode="External"/><Relationship Id="rId7" Type="http://schemas.openxmlformats.org/officeDocument/2006/relationships/hyperlink" Target="http://www.brookings.edu/press/Books/2001/all_together_now.aspx" TargetMode="External"/><Relationship Id="rId8" Type="http://schemas.openxmlformats.org/officeDocument/2006/relationships/image" Target="../media/image10.gif"/><Relationship Id="rId9" Type="http://schemas.openxmlformats.org/officeDocument/2006/relationships/hyperlink" Target="http://www.randomhouse.com/acmart/catalog/display.pperl?isbn=9780394746166" TargetMode="External"/><Relationship Id="rId10"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hyperlink" Target="https://www.amherst.edu/academiclife/departments/courses/1011S/COLQ/COLQ-32-1011S" TargetMode="External"/><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repository.upenn.edu/cplan_papers/3/" TargetMode="External"/><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3.png"/><Relationship Id="rId5" Type="http://schemas.openxmlformats.org/officeDocument/2006/relationships/hyperlink" Target="https://www.amherst.edu/library/resources/course_guides/spring11/COLQ-32" TargetMode="External"/><Relationship Id="rId1" Type="http://schemas.openxmlformats.org/officeDocument/2006/relationships/slideLayout" Target="../slideLayouts/slideLayout5.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9"/>
            <a:ext cx="7406640" cy="2462152"/>
          </a:xfrm>
        </p:spPr>
        <p:txBody>
          <a:bodyPr anchor="t"/>
          <a:lstStyle/>
          <a:p>
            <a:r>
              <a:rPr lang="en-US" dirty="0" smtClean="0"/>
              <a:t>Collaborative Research </a:t>
            </a:r>
            <a:br>
              <a:rPr lang="en-US" dirty="0" smtClean="0"/>
            </a:br>
            <a:r>
              <a:rPr lang="en-US" dirty="0" smtClean="0"/>
              <a:t>as Pedagogy</a:t>
            </a:r>
            <a:br>
              <a:rPr lang="en-US" dirty="0" smtClean="0"/>
            </a:br>
            <a:r>
              <a:rPr lang="en-US" sz="1600" dirty="0" smtClean="0"/>
              <a:t/>
            </a:r>
            <a:br>
              <a:rPr lang="en-US" sz="1600" dirty="0" smtClean="0"/>
            </a:br>
            <a:r>
              <a:rPr lang="en-US" sz="3200" dirty="0" smtClean="0"/>
              <a:t>Amherst College</a:t>
            </a:r>
            <a:endParaRPr lang="en-US" dirty="0"/>
          </a:p>
        </p:txBody>
      </p:sp>
      <p:sp>
        <p:nvSpPr>
          <p:cNvPr id="3" name="Subtitle 2"/>
          <p:cNvSpPr>
            <a:spLocks noGrp="1"/>
          </p:cNvSpPr>
          <p:nvPr>
            <p:ph type="subTitle" idx="1"/>
          </p:nvPr>
        </p:nvSpPr>
        <p:spPr>
          <a:xfrm>
            <a:off x="1432560" y="3047999"/>
            <a:ext cx="7406640" cy="3191933"/>
          </a:xfrm>
        </p:spPr>
        <p:txBody>
          <a:bodyPr>
            <a:normAutofit lnSpcReduction="10000"/>
          </a:bodyPr>
          <a:lstStyle/>
          <a:p>
            <a:r>
              <a:rPr lang="en-US" sz="2200" dirty="0" smtClean="0"/>
              <a:t>Andy Anderson,  Academic Technology Specialist</a:t>
            </a:r>
          </a:p>
          <a:p>
            <a:r>
              <a:rPr lang="en-US" sz="2200" dirty="0" smtClean="0"/>
              <a:t>Anston Bosman,  Associate Professor of English</a:t>
            </a:r>
          </a:p>
          <a:p>
            <a:r>
              <a:rPr lang="en-US" sz="2200" dirty="0" smtClean="0"/>
              <a:t>Nicola Courtright,  Professor of Art History and</a:t>
            </a:r>
            <a:br>
              <a:rPr lang="en-US" sz="2200" dirty="0" smtClean="0"/>
            </a:br>
            <a:r>
              <a:rPr lang="en-US" sz="2200" dirty="0" smtClean="0"/>
              <a:t>		      Associate Dean of the Faculty</a:t>
            </a:r>
          </a:p>
          <a:p>
            <a:r>
              <a:rPr lang="en-US" sz="2200" dirty="0" smtClean="0"/>
              <a:t>Chris Dole,  Assistant Professor of Anthropology</a:t>
            </a:r>
          </a:p>
          <a:p>
            <a:r>
              <a:rPr lang="en-US" sz="2200" dirty="0" smtClean="0"/>
              <a:t>Luca Grillo,  Assistant Professor of Classics</a:t>
            </a:r>
          </a:p>
          <a:p>
            <a:r>
              <a:rPr lang="en-US" sz="2200" dirty="0" smtClean="0"/>
              <a:t>Hilary Moss,  Assistant Professor of History and Black Studies 	        [</a:t>
            </a:r>
            <a:r>
              <a:rPr lang="en-US" sz="2200" i="1" dirty="0" smtClean="0"/>
              <a:t>in absentia</a:t>
            </a:r>
            <a:r>
              <a:rPr lang="en-US" sz="2200" dirty="0" smtClean="0"/>
              <a:t>]</a:t>
            </a:r>
          </a:p>
          <a:p>
            <a:r>
              <a:rPr lang="en-US" sz="2200" dirty="0" smtClean="0"/>
              <a:t>Boris Wolfson,  Assistant Professor of Russian</a:t>
            </a:r>
          </a:p>
        </p:txBody>
      </p:sp>
      <p:pic>
        <p:nvPicPr>
          <p:cNvPr id="5" name="Picture 4" descr="media-1040-Johnson Chapel.jpg"/>
          <p:cNvPicPr>
            <a:picLocks noChangeAspect="1"/>
          </p:cNvPicPr>
          <p:nvPr/>
        </p:nvPicPr>
        <p:blipFill>
          <a:blip r:embed="rId2"/>
          <a:stretch>
            <a:fillRect/>
          </a:stretch>
        </p:blipFill>
        <p:spPr>
          <a:xfrm>
            <a:off x="6402925" y="1394555"/>
            <a:ext cx="2141244" cy="1427496"/>
          </a:xfrm>
          <a:prstGeom prst="rect">
            <a:avLst/>
          </a:prstGeom>
        </p:spPr>
      </p:pic>
      <p:pic>
        <p:nvPicPr>
          <p:cNvPr id="6" name="Picture 5" descr="Amherst Seal Transparency.png"/>
          <p:cNvPicPr>
            <a:picLocks noChangeAspect="1"/>
          </p:cNvPicPr>
          <p:nvPr/>
        </p:nvPicPr>
        <p:blipFill>
          <a:blip r:embed="rId3">
            <a:duotone>
              <a:schemeClr val="bg2">
                <a:shade val="45000"/>
                <a:satMod val="135000"/>
              </a:schemeClr>
              <a:prstClr val="white"/>
            </a:duotone>
          </a:blip>
          <a:stretch>
            <a:fillRect/>
          </a:stretch>
        </p:blipFill>
        <p:spPr>
          <a:xfrm>
            <a:off x="25399" y="5902325"/>
            <a:ext cx="917575" cy="917575"/>
          </a:xfrm>
          <a:prstGeom prst="rect">
            <a:avLst/>
          </a:prstGeom>
        </p:spPr>
      </p:pic>
      <p:sp>
        <p:nvSpPr>
          <p:cNvPr id="7" name="TextBox 6">
            <a:hlinkClick r:id="rId4"/>
          </p:cNvPr>
          <p:cNvSpPr txBox="1"/>
          <p:nvPr/>
        </p:nvSpPr>
        <p:spPr>
          <a:xfrm>
            <a:off x="1085428" y="6435780"/>
            <a:ext cx="7958624" cy="338554"/>
          </a:xfrm>
          <a:prstGeom prst="rect">
            <a:avLst/>
          </a:prstGeom>
          <a:noFill/>
        </p:spPr>
        <p:txBody>
          <a:bodyPr wrap="square" rtlCol="0">
            <a:spAutoFit/>
          </a:bodyPr>
          <a:lstStyle/>
          <a:p>
            <a:pPr algn="ctr"/>
            <a:r>
              <a:rPr lang="en-US" sz="1600" i="1" dirty="0" smtClean="0"/>
              <a:t>Liberal Arts Education, Collaborative Research, and the Humanities — Swarthmore College 4/8/2011</a:t>
            </a:r>
            <a:endParaRPr lang="en-US" sz="1600" dirty="0"/>
          </a:p>
        </p:txBody>
      </p:sp>
      <p:cxnSp>
        <p:nvCxnSpPr>
          <p:cNvPr id="10" name="Straight Connector 9"/>
          <p:cNvCxnSpPr/>
          <p:nvPr/>
        </p:nvCxnSpPr>
        <p:spPr>
          <a:xfrm>
            <a:off x="1203185" y="6381756"/>
            <a:ext cx="773050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Cities, Schools, &amp; Space Response Page.png"/>
          <p:cNvPicPr>
            <a:picLocks noChangeAspect="1"/>
          </p:cNvPicPr>
          <p:nvPr/>
        </p:nvPicPr>
        <p:blipFill>
          <a:blip r:embed="rId2"/>
          <a:stretch>
            <a:fillRect/>
          </a:stretch>
        </p:blipFill>
        <p:spPr>
          <a:xfrm>
            <a:off x="55179" y="0"/>
            <a:ext cx="9033641" cy="6857999"/>
          </a:xfrm>
          <a:prstGeom prst="rect">
            <a:avLst/>
          </a:prstGeom>
        </p:spPr>
      </p:pic>
      <p:pic>
        <p:nvPicPr>
          <p:cNvPr id="4" name="Picture 3" descr="Kahlenberg, Richard.png">
            <a:hlinkClick r:id="rId3"/>
          </p:cNvPr>
          <p:cNvPicPr>
            <a:picLocks noChangeAspect="1"/>
          </p:cNvPicPr>
          <p:nvPr/>
        </p:nvPicPr>
        <p:blipFill>
          <a:blip r:embed="rId4"/>
          <a:stretch>
            <a:fillRect/>
          </a:stretch>
        </p:blipFill>
        <p:spPr>
          <a:xfrm>
            <a:off x="11318" y="3081164"/>
            <a:ext cx="1942159" cy="1325706"/>
          </a:xfrm>
          <a:prstGeom prst="rect">
            <a:avLst/>
          </a:prstGeom>
        </p:spPr>
      </p:pic>
      <p:pic>
        <p:nvPicPr>
          <p:cNvPr id="6" name="Picture 5" descr="Amherst Seal Transparency.png"/>
          <p:cNvPicPr>
            <a:picLocks noChangeAspect="1"/>
          </p:cNvPicPr>
          <p:nvPr/>
        </p:nvPicPr>
        <p:blipFill>
          <a:blip r:embed="rId5">
            <a:duotone>
              <a:schemeClr val="bg2">
                <a:shade val="45000"/>
                <a:satMod val="135000"/>
              </a:schemeClr>
              <a:prstClr val="white"/>
            </a:duotone>
          </a:blip>
          <a:stretch>
            <a:fillRect/>
          </a:stretch>
        </p:blipFill>
        <p:spPr>
          <a:xfrm>
            <a:off x="25399" y="5897880"/>
            <a:ext cx="917575" cy="917575"/>
          </a:xfrm>
          <a:prstGeom prst="rect">
            <a:avLst/>
          </a:prstGeom>
        </p:spPr>
      </p:pic>
      <p:sp>
        <p:nvSpPr>
          <p:cNvPr id="8" name="TextBox 7"/>
          <p:cNvSpPr txBox="1"/>
          <p:nvPr/>
        </p:nvSpPr>
        <p:spPr>
          <a:xfrm>
            <a:off x="26493" y="4506044"/>
            <a:ext cx="1929275" cy="400110"/>
          </a:xfrm>
          <a:prstGeom prst="rect">
            <a:avLst/>
          </a:prstGeom>
          <a:noFill/>
        </p:spPr>
        <p:txBody>
          <a:bodyPr wrap="square" rtlCol="0">
            <a:spAutoFit/>
          </a:bodyPr>
          <a:lstStyle/>
          <a:p>
            <a:pPr algn="ctr"/>
            <a:r>
              <a:rPr lang="en-US" sz="1000" dirty="0" smtClean="0"/>
              <a:t>Richard Kahlenberg</a:t>
            </a:r>
          </a:p>
          <a:p>
            <a:pPr algn="ctr"/>
            <a:r>
              <a:rPr lang="en-US" sz="1000" dirty="0" smtClean="0">
                <a:hlinkClick r:id="rId6"/>
              </a:rPr>
              <a:t>The Century Foundation</a:t>
            </a:r>
            <a:endParaRPr lang="en-US" sz="1000" dirty="0" smtClean="0"/>
          </a:p>
        </p:txBody>
      </p:sp>
      <p:sp>
        <p:nvSpPr>
          <p:cNvPr id="7" name="TextBox 6"/>
          <p:cNvSpPr txBox="1"/>
          <p:nvPr/>
        </p:nvSpPr>
        <p:spPr>
          <a:xfrm>
            <a:off x="2328341" y="4375834"/>
            <a:ext cx="6316133" cy="646331"/>
          </a:xfrm>
          <a:prstGeom prst="rect">
            <a:avLst/>
          </a:prstGeom>
          <a:noFill/>
          <a:ln>
            <a:solidFill>
              <a:schemeClr val="bg2"/>
            </a:solidFill>
          </a:ln>
        </p:spPr>
        <p:txBody>
          <a:bodyPr wrap="square" rtlCol="0">
            <a:spAutoFit/>
          </a:bodyPr>
          <a:lstStyle/>
          <a:p>
            <a:r>
              <a:rPr lang="en-US" dirty="0" smtClean="0"/>
              <a:t>Click on the image to the left to start a video snippet of a student interview in a web browser (if gibberish appears, reload the page).</a:t>
            </a:r>
            <a:endParaRPr lang="en-US" dirty="0"/>
          </a:p>
        </p:txBody>
      </p:sp>
      <p:sp>
        <p:nvSpPr>
          <p:cNvPr id="9" name="TextBox 8">
            <a:hlinkClick r:id="rId7"/>
          </p:cNvPr>
          <p:cNvSpPr txBox="1"/>
          <p:nvPr/>
        </p:nvSpPr>
        <p:spPr>
          <a:xfrm>
            <a:off x="1126075" y="6045200"/>
            <a:ext cx="660391" cy="646331"/>
          </a:xfrm>
          <a:prstGeom prst="rect">
            <a:avLst/>
          </a:prstGeom>
          <a:noFill/>
          <a:ln>
            <a:solidFill>
              <a:schemeClr val="bg2"/>
            </a:solidFill>
          </a:ln>
        </p:spPr>
        <p:txBody>
          <a:bodyPr wrap="square" rtlCol="0">
            <a:spAutoFit/>
          </a:bodyPr>
          <a:lstStyle/>
          <a:p>
            <a:pPr algn="ctr"/>
            <a:r>
              <a:rPr lang="en-US" dirty="0" smtClean="0"/>
              <a:t>Web Page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 name="Picture 18" descr="Cities, Schools, &amp; Space GIS Week 3.1.png"/>
          <p:cNvPicPr>
            <a:picLocks noChangeAspect="1"/>
          </p:cNvPicPr>
          <p:nvPr/>
        </p:nvPicPr>
        <p:blipFill>
          <a:blip r:embed="rId2"/>
          <a:stretch>
            <a:fillRect/>
          </a:stretch>
        </p:blipFill>
        <p:spPr>
          <a:xfrm>
            <a:off x="55179" y="0"/>
            <a:ext cx="9033640" cy="6857999"/>
          </a:xfrm>
          <a:prstGeom prst="rect">
            <a:avLst/>
          </a:prstGeom>
        </p:spPr>
      </p:pic>
      <p:pic>
        <p:nvPicPr>
          <p:cNvPr id="20" name="Picture 19" descr="Fisk Table 1.png"/>
          <p:cNvPicPr>
            <a:picLocks noChangeAspect="1"/>
          </p:cNvPicPr>
          <p:nvPr/>
        </p:nvPicPr>
        <p:blipFill>
          <a:blip r:embed="rId3"/>
          <a:stretch>
            <a:fillRect/>
          </a:stretch>
        </p:blipFill>
        <p:spPr>
          <a:xfrm>
            <a:off x="5131088" y="1329270"/>
            <a:ext cx="3771458" cy="4174063"/>
          </a:xfrm>
          <a:prstGeom prst="rect">
            <a:avLst/>
          </a:prstGeom>
        </p:spPr>
      </p:pic>
      <p:pic>
        <p:nvPicPr>
          <p:cNvPr id="21" name="Picture 20" descr="tobin_cafeteria.jpg">
            <a:hlinkClick r:id="rId4"/>
          </p:cNvPr>
          <p:cNvPicPr>
            <a:picLocks noChangeAspect="1"/>
          </p:cNvPicPr>
          <p:nvPr/>
        </p:nvPicPr>
        <p:blipFill>
          <a:blip r:embed="rId5"/>
          <a:stretch>
            <a:fillRect/>
          </a:stretch>
        </p:blipFill>
        <p:spPr>
          <a:xfrm>
            <a:off x="58354" y="3081863"/>
            <a:ext cx="1896604" cy="1430870"/>
          </a:xfrm>
          <a:prstGeom prst="rect">
            <a:avLst/>
          </a:prstGeom>
        </p:spPr>
      </p:pic>
      <p:sp>
        <p:nvSpPr>
          <p:cNvPr id="22" name="TextBox 21"/>
          <p:cNvSpPr txBox="1"/>
          <p:nvPr/>
        </p:nvSpPr>
        <p:spPr>
          <a:xfrm>
            <a:off x="26493" y="4573780"/>
            <a:ext cx="1929275" cy="400110"/>
          </a:xfrm>
          <a:prstGeom prst="rect">
            <a:avLst/>
          </a:prstGeom>
          <a:noFill/>
        </p:spPr>
        <p:txBody>
          <a:bodyPr wrap="square" rtlCol="0">
            <a:spAutoFit/>
          </a:bodyPr>
          <a:lstStyle/>
          <a:p>
            <a:pPr algn="ctr"/>
            <a:r>
              <a:rPr lang="en-US" sz="1000" dirty="0" smtClean="0"/>
              <a:t>Tobin School Cafeteria, Cambridge</a:t>
            </a:r>
            <a:endParaRPr lang="en-US" sz="1000" dirty="0"/>
          </a:p>
        </p:txBody>
      </p:sp>
      <p:pic>
        <p:nvPicPr>
          <p:cNvPr id="23" name="Picture 22" descr="Amherst Seal Transparency.png"/>
          <p:cNvPicPr>
            <a:picLocks noChangeAspect="1"/>
          </p:cNvPicPr>
          <p:nvPr/>
        </p:nvPicPr>
        <p:blipFill>
          <a:blip r:embed="rId6">
            <a:duotone>
              <a:schemeClr val="bg2">
                <a:shade val="45000"/>
                <a:satMod val="135000"/>
              </a:schemeClr>
              <a:prstClr val="white"/>
            </a:duotone>
          </a:blip>
          <a:stretch>
            <a:fillRect/>
          </a:stretch>
        </p:blipFill>
        <p:spPr>
          <a:xfrm>
            <a:off x="25399" y="5897880"/>
            <a:ext cx="917575" cy="917575"/>
          </a:xfrm>
          <a:prstGeom prst="rect">
            <a:avLst/>
          </a:prstGeom>
        </p:spPr>
      </p:pic>
      <p:sp>
        <p:nvSpPr>
          <p:cNvPr id="7" name="TextBox 6">
            <a:hlinkClick r:id="rId7"/>
          </p:cNvPr>
          <p:cNvSpPr txBox="1"/>
          <p:nvPr/>
        </p:nvSpPr>
        <p:spPr>
          <a:xfrm>
            <a:off x="1126075" y="6044184"/>
            <a:ext cx="660391" cy="646331"/>
          </a:xfrm>
          <a:prstGeom prst="rect">
            <a:avLst/>
          </a:prstGeom>
          <a:noFill/>
          <a:ln>
            <a:solidFill>
              <a:schemeClr val="bg2"/>
            </a:solidFill>
          </a:ln>
        </p:spPr>
        <p:txBody>
          <a:bodyPr wrap="square" rtlCol="0">
            <a:spAutoFit/>
          </a:bodyPr>
          <a:lstStyle/>
          <a:p>
            <a:pPr algn="ctr"/>
            <a:r>
              <a:rPr lang="en-US" dirty="0" smtClean="0"/>
              <a:t>Web Page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 name="Picture 16" descr="Cities, Schools, &amp; Space GIS Week 3.2.png"/>
          <p:cNvPicPr>
            <a:picLocks noChangeAspect="1"/>
          </p:cNvPicPr>
          <p:nvPr/>
        </p:nvPicPr>
        <p:blipFill>
          <a:blip r:embed="rId2"/>
          <a:stretch>
            <a:fillRect/>
          </a:stretch>
        </p:blipFill>
        <p:spPr>
          <a:xfrm>
            <a:off x="55179" y="0"/>
            <a:ext cx="9033640" cy="6857999"/>
          </a:xfrm>
          <a:prstGeom prst="rect">
            <a:avLst/>
          </a:prstGeom>
        </p:spPr>
      </p:pic>
      <p:pic>
        <p:nvPicPr>
          <p:cNvPr id="18" name="Picture 17" descr="Poverty and School Lunch.png"/>
          <p:cNvPicPr>
            <a:picLocks noChangeAspect="1"/>
          </p:cNvPicPr>
          <p:nvPr/>
        </p:nvPicPr>
        <p:blipFill>
          <a:blip r:embed="rId3"/>
          <a:stretch>
            <a:fillRect/>
          </a:stretch>
        </p:blipFill>
        <p:spPr>
          <a:xfrm>
            <a:off x="2345276" y="2140847"/>
            <a:ext cx="6536246" cy="4596395"/>
          </a:xfrm>
          <a:prstGeom prst="rect">
            <a:avLst/>
          </a:prstGeom>
        </p:spPr>
      </p:pic>
      <p:pic>
        <p:nvPicPr>
          <p:cNvPr id="4" name="Picture 3" descr="Poverty and School Lunch Legend.png"/>
          <p:cNvPicPr>
            <a:picLocks noChangeAspect="1"/>
          </p:cNvPicPr>
          <p:nvPr/>
        </p:nvPicPr>
        <p:blipFill>
          <a:blip r:embed="rId4"/>
          <a:stretch>
            <a:fillRect/>
          </a:stretch>
        </p:blipFill>
        <p:spPr>
          <a:xfrm>
            <a:off x="55179" y="3083093"/>
            <a:ext cx="1900621" cy="2725991"/>
          </a:xfrm>
          <a:prstGeom prst="rect">
            <a:avLst/>
          </a:prstGeom>
        </p:spPr>
      </p:pic>
      <p:pic>
        <p:nvPicPr>
          <p:cNvPr id="5" name="Picture 4" descr="Amherst Seal Transparency.png"/>
          <p:cNvPicPr>
            <a:picLocks noChangeAspect="1"/>
          </p:cNvPicPr>
          <p:nvPr/>
        </p:nvPicPr>
        <p:blipFill>
          <a:blip r:embed="rId5">
            <a:duotone>
              <a:schemeClr val="bg2">
                <a:shade val="45000"/>
                <a:satMod val="135000"/>
              </a:schemeClr>
              <a:prstClr val="white"/>
            </a:duotone>
          </a:blip>
          <a:stretch>
            <a:fillRect/>
          </a:stretch>
        </p:blipFill>
        <p:spPr>
          <a:xfrm>
            <a:off x="25399" y="5902325"/>
            <a:ext cx="917575" cy="917575"/>
          </a:xfrm>
          <a:prstGeom prst="rect">
            <a:avLst/>
          </a:prstGeom>
        </p:spPr>
      </p:pic>
      <p:pic>
        <p:nvPicPr>
          <p:cNvPr id="11" name="Picture 10" descr="Poverty and School Lunch Legend Dots.png"/>
          <p:cNvPicPr>
            <a:picLocks noChangeAspect="1"/>
          </p:cNvPicPr>
          <p:nvPr/>
        </p:nvPicPr>
        <p:blipFill>
          <a:blip r:embed="rId6"/>
          <a:stretch>
            <a:fillRect/>
          </a:stretch>
        </p:blipFill>
        <p:spPr>
          <a:xfrm>
            <a:off x="0" y="3798395"/>
            <a:ext cx="600012" cy="723825"/>
          </a:xfrm>
          <a:prstGeom prst="rect">
            <a:avLst/>
          </a:prstGeom>
        </p:spPr>
      </p:pic>
      <p:sp>
        <p:nvSpPr>
          <p:cNvPr id="7" name="TextBox 6">
            <a:hlinkClick r:id="rId7"/>
          </p:cNvPr>
          <p:cNvSpPr txBox="1"/>
          <p:nvPr/>
        </p:nvSpPr>
        <p:spPr>
          <a:xfrm>
            <a:off x="1126075" y="6044184"/>
            <a:ext cx="660391" cy="646331"/>
          </a:xfrm>
          <a:prstGeom prst="rect">
            <a:avLst/>
          </a:prstGeom>
          <a:noFill/>
          <a:ln>
            <a:solidFill>
              <a:schemeClr val="bg2"/>
            </a:solidFill>
          </a:ln>
        </p:spPr>
        <p:txBody>
          <a:bodyPr wrap="square" rtlCol="0">
            <a:spAutoFit/>
          </a:bodyPr>
          <a:lstStyle/>
          <a:p>
            <a:pPr algn="ctr"/>
            <a:r>
              <a:rPr lang="en-US" dirty="0" smtClean="0"/>
              <a:t>Web Page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Cities, Schools, &amp; Space GIS Week 4.png"/>
          <p:cNvPicPr>
            <a:picLocks noChangeAspect="1"/>
          </p:cNvPicPr>
          <p:nvPr/>
        </p:nvPicPr>
        <p:blipFill>
          <a:blip r:embed="rId2"/>
          <a:stretch>
            <a:fillRect/>
          </a:stretch>
        </p:blipFill>
        <p:spPr>
          <a:xfrm>
            <a:off x="55179" y="0"/>
            <a:ext cx="9033640" cy="6857998"/>
          </a:xfrm>
          <a:prstGeom prst="rect">
            <a:avLst/>
          </a:prstGeom>
        </p:spPr>
      </p:pic>
      <p:pic>
        <p:nvPicPr>
          <p:cNvPr id="10" name="Picture 9" descr="Cambridge HOLC.png"/>
          <p:cNvPicPr>
            <a:picLocks noChangeAspect="1"/>
          </p:cNvPicPr>
          <p:nvPr/>
        </p:nvPicPr>
        <p:blipFill>
          <a:blip r:embed="rId3"/>
          <a:stretch>
            <a:fillRect/>
          </a:stretch>
        </p:blipFill>
        <p:spPr>
          <a:xfrm>
            <a:off x="2336794" y="813528"/>
            <a:ext cx="6392700" cy="4585340"/>
          </a:xfrm>
          <a:prstGeom prst="rect">
            <a:avLst/>
          </a:prstGeom>
        </p:spPr>
      </p:pic>
      <p:pic>
        <p:nvPicPr>
          <p:cNvPr id="12" name="Picture 11" descr="Residential Security Map Legend.png"/>
          <p:cNvPicPr>
            <a:picLocks noChangeAspect="1"/>
          </p:cNvPicPr>
          <p:nvPr/>
        </p:nvPicPr>
        <p:blipFill>
          <a:blip r:embed="rId4"/>
          <a:stretch>
            <a:fillRect/>
          </a:stretch>
        </p:blipFill>
        <p:spPr>
          <a:xfrm>
            <a:off x="55179" y="3082595"/>
            <a:ext cx="1902737" cy="2446564"/>
          </a:xfrm>
          <a:prstGeom prst="rect">
            <a:avLst/>
          </a:prstGeom>
        </p:spPr>
      </p:pic>
      <p:pic>
        <p:nvPicPr>
          <p:cNvPr id="5" name="Picture 4" descr="Amherst Seal Transparency.png"/>
          <p:cNvPicPr>
            <a:picLocks noChangeAspect="1"/>
          </p:cNvPicPr>
          <p:nvPr/>
        </p:nvPicPr>
        <p:blipFill>
          <a:blip r:embed="rId5">
            <a:duotone>
              <a:schemeClr val="bg2">
                <a:shade val="45000"/>
                <a:satMod val="135000"/>
              </a:schemeClr>
              <a:prstClr val="white"/>
            </a:duotone>
          </a:blip>
          <a:stretch>
            <a:fillRect/>
          </a:stretch>
        </p:blipFill>
        <p:spPr>
          <a:xfrm>
            <a:off x="25399" y="5902325"/>
            <a:ext cx="917575" cy="917575"/>
          </a:xfrm>
          <a:prstGeom prst="rect">
            <a:avLst/>
          </a:prstGeom>
        </p:spPr>
      </p:pic>
      <p:sp>
        <p:nvSpPr>
          <p:cNvPr id="6" name="TextBox 5">
            <a:hlinkClick r:id="rId6"/>
          </p:cNvPr>
          <p:cNvSpPr txBox="1"/>
          <p:nvPr/>
        </p:nvSpPr>
        <p:spPr>
          <a:xfrm>
            <a:off x="1126075" y="6044184"/>
            <a:ext cx="660391" cy="646331"/>
          </a:xfrm>
          <a:prstGeom prst="rect">
            <a:avLst/>
          </a:prstGeom>
          <a:noFill/>
          <a:ln>
            <a:solidFill>
              <a:schemeClr val="bg2"/>
            </a:solidFill>
          </a:ln>
        </p:spPr>
        <p:txBody>
          <a:bodyPr wrap="square" rtlCol="0">
            <a:spAutoFit/>
          </a:bodyPr>
          <a:lstStyle/>
          <a:p>
            <a:pPr algn="ctr"/>
            <a:r>
              <a:rPr lang="en-US" dirty="0" smtClean="0"/>
              <a:t>Web Page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Cities, Schools, &amp; Space GIS Week 4.png"/>
          <p:cNvPicPr>
            <a:picLocks noChangeAspect="1"/>
          </p:cNvPicPr>
          <p:nvPr/>
        </p:nvPicPr>
        <p:blipFill>
          <a:blip r:embed="rId2"/>
          <a:stretch>
            <a:fillRect/>
          </a:stretch>
        </p:blipFill>
        <p:spPr>
          <a:xfrm>
            <a:off x="55179" y="0"/>
            <a:ext cx="9033640" cy="6857998"/>
          </a:xfrm>
          <a:prstGeom prst="rect">
            <a:avLst/>
          </a:prstGeom>
        </p:spPr>
      </p:pic>
      <p:pic>
        <p:nvPicPr>
          <p:cNvPr id="5" name="Picture 4" descr="Innerbeltdetailed.png"/>
          <p:cNvPicPr>
            <a:picLocks noChangeAspect="1"/>
          </p:cNvPicPr>
          <p:nvPr/>
        </p:nvPicPr>
        <p:blipFill>
          <a:blip r:embed="rId3"/>
          <a:stretch>
            <a:fillRect/>
          </a:stretch>
        </p:blipFill>
        <p:spPr>
          <a:xfrm>
            <a:off x="55179" y="3115732"/>
            <a:ext cx="3882563" cy="3716867"/>
          </a:xfrm>
          <a:prstGeom prst="rect">
            <a:avLst/>
          </a:prstGeom>
        </p:spPr>
      </p:pic>
      <p:pic>
        <p:nvPicPr>
          <p:cNvPr id="6" name="Picture 5" descr="Amherst Seal Transparency.png"/>
          <p:cNvPicPr>
            <a:picLocks noChangeAspect="1"/>
          </p:cNvPicPr>
          <p:nvPr/>
        </p:nvPicPr>
        <p:blipFill>
          <a:blip r:embed="rId4">
            <a:duotone>
              <a:schemeClr val="bg2">
                <a:shade val="45000"/>
                <a:satMod val="135000"/>
              </a:schemeClr>
              <a:prstClr val="white"/>
            </a:duotone>
          </a:blip>
          <a:stretch>
            <a:fillRect/>
          </a:stretch>
        </p:blipFill>
        <p:spPr>
          <a:xfrm>
            <a:off x="25399" y="5902325"/>
            <a:ext cx="917575" cy="917575"/>
          </a:xfrm>
          <a:prstGeom prst="rect">
            <a:avLst/>
          </a:prstGeom>
        </p:spPr>
      </p:pic>
      <p:sp>
        <p:nvSpPr>
          <p:cNvPr id="7" name="TextBox 6">
            <a:hlinkClick r:id="rId5"/>
          </p:cNvPr>
          <p:cNvSpPr txBox="1"/>
          <p:nvPr/>
        </p:nvSpPr>
        <p:spPr>
          <a:xfrm>
            <a:off x="1007537" y="6138337"/>
            <a:ext cx="660391" cy="646331"/>
          </a:xfrm>
          <a:prstGeom prst="rect">
            <a:avLst/>
          </a:prstGeom>
          <a:noFill/>
          <a:ln>
            <a:solidFill>
              <a:schemeClr val="bg2"/>
            </a:solidFill>
          </a:ln>
        </p:spPr>
        <p:txBody>
          <a:bodyPr wrap="square" rtlCol="0">
            <a:spAutoFit/>
          </a:bodyPr>
          <a:lstStyle/>
          <a:p>
            <a:pPr algn="ctr"/>
            <a:r>
              <a:rPr lang="en-US" dirty="0" smtClean="0"/>
              <a:t>Web Page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Census Data 1930.png"/>
          <p:cNvPicPr>
            <a:picLocks noChangeAspect="1"/>
          </p:cNvPicPr>
          <p:nvPr/>
        </p:nvPicPr>
        <p:blipFill>
          <a:blip r:embed="rId2"/>
          <a:stretch>
            <a:fillRect/>
          </a:stretch>
        </p:blipFill>
        <p:spPr>
          <a:xfrm>
            <a:off x="0" y="138690"/>
            <a:ext cx="9144000" cy="658061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Cities, Schools, &amp; Space GIS Week 7.png"/>
          <p:cNvPicPr>
            <a:picLocks noChangeAspect="1"/>
          </p:cNvPicPr>
          <p:nvPr/>
        </p:nvPicPr>
        <p:blipFill>
          <a:blip r:embed="rId2"/>
          <a:stretch>
            <a:fillRect/>
          </a:stretch>
        </p:blipFill>
        <p:spPr>
          <a:xfrm>
            <a:off x="55179" y="0"/>
            <a:ext cx="9033640" cy="6857999"/>
          </a:xfrm>
          <a:prstGeom prst="rect">
            <a:avLst/>
          </a:prstGeom>
        </p:spPr>
      </p:pic>
      <p:pic>
        <p:nvPicPr>
          <p:cNvPr id="4" name="Picture 3" descr="Amherst Seal Transparency.png"/>
          <p:cNvPicPr>
            <a:picLocks noChangeAspect="1"/>
          </p:cNvPicPr>
          <p:nvPr/>
        </p:nvPicPr>
        <p:blipFill>
          <a:blip r:embed="rId3">
            <a:duotone>
              <a:schemeClr val="bg2">
                <a:shade val="45000"/>
                <a:satMod val="135000"/>
              </a:schemeClr>
              <a:prstClr val="white"/>
            </a:duotone>
          </a:blip>
          <a:stretch>
            <a:fillRect/>
          </a:stretch>
        </p:blipFill>
        <p:spPr>
          <a:xfrm>
            <a:off x="25399" y="5902325"/>
            <a:ext cx="917575" cy="917575"/>
          </a:xfrm>
          <a:prstGeom prst="rect">
            <a:avLst/>
          </a:prstGeom>
        </p:spPr>
      </p:pic>
      <p:pic>
        <p:nvPicPr>
          <p:cNvPr id="5" name="Picture 4"/>
          <p:cNvPicPr>
            <a:picLocks noChangeAspect="1"/>
          </p:cNvPicPr>
          <p:nvPr/>
        </p:nvPicPr>
        <p:blipFill>
          <a:blip r:embed="rId4" cstate="print"/>
          <a:stretch>
            <a:fillRect/>
          </a:stretch>
        </p:blipFill>
        <p:spPr>
          <a:xfrm>
            <a:off x="29206" y="3075602"/>
            <a:ext cx="1936120" cy="1274148"/>
          </a:xfrm>
          <a:prstGeom prst="rect">
            <a:avLst/>
          </a:prstGeom>
        </p:spPr>
      </p:pic>
      <p:pic>
        <p:nvPicPr>
          <p:cNvPr id="6" name="Picture 5"/>
          <p:cNvPicPr>
            <a:picLocks noChangeAspect="1"/>
          </p:cNvPicPr>
          <p:nvPr/>
        </p:nvPicPr>
        <p:blipFill>
          <a:blip r:embed="rId5" cstate="print"/>
          <a:stretch>
            <a:fillRect/>
          </a:stretch>
        </p:blipFill>
        <p:spPr>
          <a:xfrm>
            <a:off x="30534" y="4349750"/>
            <a:ext cx="1934791" cy="1216025"/>
          </a:xfrm>
          <a:prstGeom prst="rect">
            <a:avLst/>
          </a:prstGeom>
        </p:spPr>
      </p:pic>
      <p:sp>
        <p:nvSpPr>
          <p:cNvPr id="7" name="TextBox 6">
            <a:hlinkClick r:id="rId6"/>
          </p:cNvPr>
          <p:cNvSpPr txBox="1"/>
          <p:nvPr/>
        </p:nvSpPr>
        <p:spPr>
          <a:xfrm>
            <a:off x="1126075" y="6044184"/>
            <a:ext cx="660391" cy="646331"/>
          </a:xfrm>
          <a:prstGeom prst="rect">
            <a:avLst/>
          </a:prstGeom>
          <a:noFill/>
          <a:ln>
            <a:solidFill>
              <a:schemeClr val="bg2"/>
            </a:solidFill>
          </a:ln>
        </p:spPr>
        <p:txBody>
          <a:bodyPr wrap="square" rtlCol="0">
            <a:spAutoFit/>
          </a:bodyPr>
          <a:lstStyle/>
          <a:p>
            <a:pPr algn="ctr"/>
            <a:r>
              <a:rPr lang="en-US" dirty="0" smtClean="0"/>
              <a:t>Web Page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Cities, Schools, &amp; Space GIS Week 7.png"/>
          <p:cNvPicPr>
            <a:picLocks noChangeAspect="1"/>
          </p:cNvPicPr>
          <p:nvPr/>
        </p:nvPicPr>
        <p:blipFill>
          <a:blip r:embed="rId2"/>
          <a:stretch>
            <a:fillRect/>
          </a:stretch>
        </p:blipFill>
        <p:spPr>
          <a:xfrm>
            <a:off x="55179" y="0"/>
            <a:ext cx="9033640" cy="6857998"/>
          </a:xfrm>
          <a:prstGeom prst="rect">
            <a:avLst/>
          </a:prstGeom>
        </p:spPr>
      </p:pic>
      <p:pic>
        <p:nvPicPr>
          <p:cNvPr id="4" name="Picture 3" descr="Amherst Seal Transparency.png"/>
          <p:cNvPicPr>
            <a:picLocks noChangeAspect="1"/>
          </p:cNvPicPr>
          <p:nvPr/>
        </p:nvPicPr>
        <p:blipFill>
          <a:blip r:embed="rId3">
            <a:duotone>
              <a:schemeClr val="bg2">
                <a:shade val="45000"/>
                <a:satMod val="135000"/>
              </a:schemeClr>
              <a:prstClr val="white"/>
            </a:duotone>
          </a:blip>
          <a:stretch>
            <a:fillRect/>
          </a:stretch>
        </p:blipFill>
        <p:spPr>
          <a:xfrm>
            <a:off x="25399" y="5902325"/>
            <a:ext cx="917575" cy="917575"/>
          </a:xfrm>
          <a:prstGeom prst="rect">
            <a:avLst/>
          </a:prstGeom>
        </p:spPr>
      </p:pic>
      <p:pic>
        <p:nvPicPr>
          <p:cNvPr id="9" name="Picture 8" descr="Cambridge Urban Renewal Areas.png"/>
          <p:cNvPicPr>
            <a:picLocks noChangeAspect="1"/>
          </p:cNvPicPr>
          <p:nvPr/>
        </p:nvPicPr>
        <p:blipFill>
          <a:blip r:embed="rId4"/>
          <a:stretch>
            <a:fillRect/>
          </a:stretch>
        </p:blipFill>
        <p:spPr>
          <a:xfrm>
            <a:off x="2043453" y="1659466"/>
            <a:ext cx="7041278" cy="4973485"/>
          </a:xfrm>
          <a:prstGeom prst="rect">
            <a:avLst/>
          </a:prstGeom>
        </p:spPr>
      </p:pic>
      <p:pic>
        <p:nvPicPr>
          <p:cNvPr id="10" name="Picture 9" descr="Cambridge Urban Renewal Areas Legend.png"/>
          <p:cNvPicPr>
            <a:picLocks noChangeAspect="1"/>
          </p:cNvPicPr>
          <p:nvPr/>
        </p:nvPicPr>
        <p:blipFill>
          <a:blip r:embed="rId5"/>
          <a:stretch>
            <a:fillRect/>
          </a:stretch>
        </p:blipFill>
        <p:spPr>
          <a:xfrm>
            <a:off x="49888" y="3074458"/>
            <a:ext cx="1910715" cy="1306195"/>
          </a:xfrm>
          <a:prstGeom prst="rect">
            <a:avLst/>
          </a:prstGeom>
        </p:spPr>
      </p:pic>
      <p:sp>
        <p:nvSpPr>
          <p:cNvPr id="6" name="TextBox 5">
            <a:hlinkClick r:id="rId6"/>
          </p:cNvPr>
          <p:cNvSpPr txBox="1"/>
          <p:nvPr/>
        </p:nvSpPr>
        <p:spPr>
          <a:xfrm>
            <a:off x="1126075" y="6045200"/>
            <a:ext cx="660391" cy="646331"/>
          </a:xfrm>
          <a:prstGeom prst="rect">
            <a:avLst/>
          </a:prstGeom>
          <a:noFill/>
          <a:ln>
            <a:solidFill>
              <a:schemeClr val="bg2"/>
            </a:solidFill>
          </a:ln>
        </p:spPr>
        <p:txBody>
          <a:bodyPr wrap="square" rtlCol="0">
            <a:spAutoFit/>
          </a:bodyPr>
          <a:lstStyle/>
          <a:p>
            <a:pPr algn="ctr"/>
            <a:r>
              <a:rPr lang="en-US" dirty="0" smtClean="0"/>
              <a:t>Web Page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Cities, Schools, &amp; Space GIS Week 7.png"/>
          <p:cNvPicPr>
            <a:picLocks noChangeAspect="1"/>
          </p:cNvPicPr>
          <p:nvPr/>
        </p:nvPicPr>
        <p:blipFill>
          <a:blip r:embed="rId3"/>
          <a:stretch>
            <a:fillRect/>
          </a:stretch>
        </p:blipFill>
        <p:spPr>
          <a:xfrm>
            <a:off x="55179" y="0"/>
            <a:ext cx="9033640" cy="6857998"/>
          </a:xfrm>
          <a:prstGeom prst="rect">
            <a:avLst/>
          </a:prstGeom>
        </p:spPr>
      </p:pic>
      <p:pic>
        <p:nvPicPr>
          <p:cNvPr id="4" name="Picture 3" descr="Amherst Seal Transparency.png"/>
          <p:cNvPicPr>
            <a:picLocks noChangeAspect="1"/>
          </p:cNvPicPr>
          <p:nvPr/>
        </p:nvPicPr>
        <p:blipFill>
          <a:blip r:embed="rId4">
            <a:duotone>
              <a:schemeClr val="bg2">
                <a:shade val="45000"/>
                <a:satMod val="135000"/>
              </a:schemeClr>
              <a:prstClr val="white"/>
            </a:duotone>
          </a:blip>
          <a:stretch>
            <a:fillRect/>
          </a:stretch>
        </p:blipFill>
        <p:spPr>
          <a:xfrm>
            <a:off x="25399" y="5902325"/>
            <a:ext cx="917575" cy="917575"/>
          </a:xfrm>
          <a:prstGeom prst="rect">
            <a:avLst/>
          </a:prstGeom>
        </p:spPr>
      </p:pic>
      <p:pic>
        <p:nvPicPr>
          <p:cNvPr id="7" name="Picture 6" descr="Cambridge Urban Renewal Legend.png"/>
          <p:cNvPicPr>
            <a:picLocks noChangeAspect="1"/>
          </p:cNvPicPr>
          <p:nvPr/>
        </p:nvPicPr>
        <p:blipFill>
          <a:blip r:embed="rId5"/>
          <a:stretch>
            <a:fillRect/>
          </a:stretch>
        </p:blipFill>
        <p:spPr>
          <a:xfrm>
            <a:off x="76192" y="3077629"/>
            <a:ext cx="1549400" cy="1447800"/>
          </a:xfrm>
          <a:prstGeom prst="rect">
            <a:avLst/>
          </a:prstGeom>
        </p:spPr>
      </p:pic>
      <p:pic>
        <p:nvPicPr>
          <p:cNvPr id="8" name="Picture 7" descr="Cambridge Urban Renewal.png"/>
          <p:cNvPicPr>
            <a:picLocks noChangeAspect="1"/>
          </p:cNvPicPr>
          <p:nvPr/>
        </p:nvPicPr>
        <p:blipFill>
          <a:blip r:embed="rId6"/>
          <a:stretch>
            <a:fillRect/>
          </a:stretch>
        </p:blipFill>
        <p:spPr>
          <a:xfrm>
            <a:off x="2125133" y="1955800"/>
            <a:ext cx="6786323" cy="4864100"/>
          </a:xfrm>
          <a:prstGeom prst="rect">
            <a:avLst/>
          </a:prstGeom>
        </p:spPr>
      </p:pic>
      <p:graphicFrame>
        <p:nvGraphicFramePr>
          <p:cNvPr id="6" name="Object 5"/>
          <p:cNvGraphicFramePr>
            <a:graphicFrameLocks noChangeAspect="1"/>
          </p:cNvGraphicFramePr>
          <p:nvPr/>
        </p:nvGraphicFramePr>
        <p:xfrm>
          <a:off x="2119313" y="1014413"/>
          <a:ext cx="6799262" cy="409575"/>
        </p:xfrm>
        <a:graphic>
          <a:graphicData uri="http://schemas.openxmlformats.org/presentationml/2006/ole">
            <p:oleObj spid="_x0000_s31746" name="Equation" r:id="rId7" imgW="6489700" imgH="419100" progId="Equation.3">
              <p:embed/>
            </p:oleObj>
          </a:graphicData>
        </a:graphic>
      </p:graphicFrame>
      <p:sp>
        <p:nvSpPr>
          <p:cNvPr id="9" name="TextBox 8">
            <a:hlinkClick r:id="rId8"/>
          </p:cNvPr>
          <p:cNvSpPr txBox="1"/>
          <p:nvPr/>
        </p:nvSpPr>
        <p:spPr>
          <a:xfrm>
            <a:off x="1126075" y="6044184"/>
            <a:ext cx="660391" cy="646331"/>
          </a:xfrm>
          <a:prstGeom prst="rect">
            <a:avLst/>
          </a:prstGeom>
          <a:noFill/>
          <a:ln>
            <a:solidFill>
              <a:schemeClr val="bg2"/>
            </a:solidFill>
          </a:ln>
        </p:spPr>
        <p:txBody>
          <a:bodyPr wrap="square" rtlCol="0">
            <a:spAutoFit/>
          </a:bodyPr>
          <a:lstStyle/>
          <a:p>
            <a:pPr algn="ctr"/>
            <a:r>
              <a:rPr lang="en-US" dirty="0" smtClean="0"/>
              <a:t>Web Page</a:t>
            </a:r>
            <a:endParaRPr lang="en-US" dirty="0"/>
          </a:p>
        </p:txBody>
      </p:sp>
      <p:pic>
        <p:nvPicPr>
          <p:cNvPr id="10" name="Picture 9"/>
          <p:cNvPicPr>
            <a:picLocks noChangeAspect="1"/>
          </p:cNvPicPr>
          <p:nvPr/>
        </p:nvPicPr>
        <p:blipFill>
          <a:blip r:embed="rId9"/>
          <a:stretch>
            <a:fillRect/>
          </a:stretch>
        </p:blipFill>
        <p:spPr>
          <a:xfrm>
            <a:off x="2119314" y="1014412"/>
            <a:ext cx="6799262" cy="41700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ities, Schools, &amp; Space Proposal 1.png"/>
          <p:cNvPicPr>
            <a:picLocks noChangeAspect="1"/>
          </p:cNvPicPr>
          <p:nvPr/>
        </p:nvPicPr>
        <p:blipFill>
          <a:blip r:embed="rId2"/>
          <a:stretch>
            <a:fillRect/>
          </a:stretch>
        </p:blipFill>
        <p:spPr>
          <a:xfrm>
            <a:off x="55179" y="0"/>
            <a:ext cx="9033641" cy="6857999"/>
          </a:xfrm>
          <a:prstGeom prst="rect">
            <a:avLst/>
          </a:prstGeom>
        </p:spPr>
      </p:pic>
      <p:pic>
        <p:nvPicPr>
          <p:cNvPr id="4" name="Picture 3" descr="cambridgeport_school_bldg.jpg">
            <a:hlinkClick r:id="rId3"/>
          </p:cNvPr>
          <p:cNvPicPr>
            <a:picLocks noChangeAspect="1"/>
          </p:cNvPicPr>
          <p:nvPr/>
        </p:nvPicPr>
        <p:blipFill>
          <a:blip r:embed="rId4"/>
          <a:stretch>
            <a:fillRect/>
          </a:stretch>
        </p:blipFill>
        <p:spPr>
          <a:xfrm>
            <a:off x="26493" y="3085011"/>
            <a:ext cx="1929214" cy="1368456"/>
          </a:xfrm>
          <a:prstGeom prst="rect">
            <a:avLst/>
          </a:prstGeom>
        </p:spPr>
      </p:pic>
      <p:sp>
        <p:nvSpPr>
          <p:cNvPr id="5" name="TextBox 4"/>
          <p:cNvSpPr txBox="1"/>
          <p:nvPr/>
        </p:nvSpPr>
        <p:spPr>
          <a:xfrm>
            <a:off x="26493" y="4530380"/>
            <a:ext cx="1929275" cy="400110"/>
          </a:xfrm>
          <a:prstGeom prst="rect">
            <a:avLst/>
          </a:prstGeom>
          <a:noFill/>
        </p:spPr>
        <p:txBody>
          <a:bodyPr wrap="square" rtlCol="0">
            <a:spAutoFit/>
          </a:bodyPr>
          <a:lstStyle/>
          <a:p>
            <a:pPr algn="ctr"/>
            <a:r>
              <a:rPr lang="en-US" sz="1000" dirty="0" smtClean="0"/>
              <a:t>Cambridgeport School, Cambridge</a:t>
            </a:r>
            <a:endParaRPr lang="en-US" sz="1000" dirty="0"/>
          </a:p>
        </p:txBody>
      </p:sp>
      <p:pic>
        <p:nvPicPr>
          <p:cNvPr id="6" name="Picture 5" descr="Amherst Seal Transparency.png"/>
          <p:cNvPicPr>
            <a:picLocks noChangeAspect="1"/>
          </p:cNvPicPr>
          <p:nvPr/>
        </p:nvPicPr>
        <p:blipFill>
          <a:blip r:embed="rId5">
            <a:duotone>
              <a:schemeClr val="bg2">
                <a:shade val="45000"/>
                <a:satMod val="135000"/>
              </a:schemeClr>
              <a:prstClr val="white"/>
            </a:duotone>
          </a:blip>
          <a:stretch>
            <a:fillRect/>
          </a:stretch>
        </p:blipFill>
        <p:spPr>
          <a:xfrm>
            <a:off x="25399" y="5902325"/>
            <a:ext cx="917575" cy="917575"/>
          </a:xfrm>
          <a:prstGeom prst="rect">
            <a:avLst/>
          </a:prstGeom>
        </p:spPr>
      </p:pic>
      <p:sp>
        <p:nvSpPr>
          <p:cNvPr id="7" name="TextBox 6">
            <a:hlinkClick r:id="rId6"/>
          </p:cNvPr>
          <p:cNvSpPr txBox="1"/>
          <p:nvPr/>
        </p:nvSpPr>
        <p:spPr>
          <a:xfrm>
            <a:off x="1126075" y="6044184"/>
            <a:ext cx="660391" cy="646331"/>
          </a:xfrm>
          <a:prstGeom prst="rect">
            <a:avLst/>
          </a:prstGeom>
          <a:noFill/>
          <a:ln>
            <a:solidFill>
              <a:schemeClr val="bg2"/>
            </a:solidFill>
          </a:ln>
        </p:spPr>
        <p:txBody>
          <a:bodyPr wrap="square" rtlCol="0">
            <a:spAutoFit/>
          </a:bodyPr>
          <a:lstStyle/>
          <a:p>
            <a:pPr algn="ctr"/>
            <a:r>
              <a:rPr lang="en-US" dirty="0" smtClean="0"/>
              <a:t>Web Page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Subtitle 2"/>
          <p:cNvSpPr txBox="1">
            <a:spLocks/>
          </p:cNvSpPr>
          <p:nvPr/>
        </p:nvSpPr>
        <p:spPr>
          <a:xfrm>
            <a:off x="1435608" y="2536883"/>
            <a:ext cx="7498080" cy="3821305"/>
          </a:xfrm>
          <a:prstGeom prst="rect">
            <a:avLst/>
          </a:prstGeom>
        </p:spPr>
        <p:txBody>
          <a:bodyPr>
            <a:normAutofit/>
          </a:bodyPr>
          <a:lstStyle/>
          <a:p>
            <a:pPr marL="596646" marR="0" lvl="0" indent="-514350" algn="l" defTabSz="914400" rtl="0" eaLnBrk="1" fontAlgn="auto" latinLnBrk="0" hangingPunct="1">
              <a:lnSpc>
                <a:spcPct val="100000"/>
              </a:lnSpc>
              <a:spcBef>
                <a:spcPts val="600"/>
              </a:spcBef>
              <a:spcAft>
                <a:spcPts val="0"/>
              </a:spcAft>
              <a:buClr>
                <a:schemeClr val="accent1"/>
              </a:buClr>
              <a:buSzPct val="80000"/>
              <a:buFont typeface="+mj-lt"/>
              <a:buAutoNum type="arabicPeriod"/>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Background of the Mellon-funded </a:t>
            </a:r>
            <a:br>
              <a:rPr kumimoji="0" lang="en-US" sz="2200" b="0" i="0" u="none" strike="noStrike" kern="1200" cap="none" spc="0" normalizeH="0" baseline="0" noProof="0" dirty="0" smtClean="0">
                <a:ln>
                  <a:noFill/>
                </a:ln>
                <a:solidFill>
                  <a:schemeClr val="tx1"/>
                </a:solidFill>
                <a:effectLst/>
                <a:uLnTx/>
                <a:uFillTx/>
                <a:latin typeface="+mn-lt"/>
                <a:ea typeface="+mn-ea"/>
                <a:cs typeface="+mn-cs"/>
              </a:rPr>
            </a:br>
            <a:r>
              <a:rPr kumimoji="0" lang="en-US" sz="2200" b="0" i="0" u="none" strike="noStrike" kern="1200" cap="none" spc="0" normalizeH="0" baseline="0" noProof="0" dirty="0" smtClean="0">
                <a:ln>
                  <a:noFill/>
                </a:ln>
                <a:solidFill>
                  <a:schemeClr val="tx1"/>
                </a:solidFill>
                <a:effectLst/>
                <a:uLnTx/>
                <a:uFillTx/>
                <a:latin typeface="+mn-lt"/>
                <a:ea typeface="+mn-ea"/>
                <a:cs typeface="+mn-cs"/>
              </a:rPr>
              <a:t>collaborative research project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(Nicola)</a:t>
            </a:r>
          </a:p>
          <a:p>
            <a:pPr marL="596646" marR="0" lvl="0" indent="-514350" algn="l" defTabSz="914400" rtl="0" eaLnBrk="1" fontAlgn="auto" latinLnBrk="0" hangingPunct="1">
              <a:lnSpc>
                <a:spcPct val="100000"/>
              </a:lnSpc>
              <a:spcBef>
                <a:spcPts val="600"/>
              </a:spcBef>
              <a:spcAft>
                <a:spcPts val="0"/>
              </a:spcAft>
              <a:buClr>
                <a:schemeClr val="accent1"/>
              </a:buClr>
              <a:buSzPct val="80000"/>
              <a:buFont typeface="+mj-lt"/>
              <a:buAutoNum type="arabicPeriod"/>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The project itself;  Two different kinds of courses:</a:t>
            </a:r>
          </a:p>
          <a:p>
            <a:pPr marL="1143000" marR="0" lvl="1" indent="-514350"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Sophomore Tutorial</a:t>
            </a:r>
          </a:p>
          <a:p>
            <a:pPr marL="1143000" marR="0" lvl="1" indent="-514350"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Pre-Thesis Research Tutorial</a:t>
            </a:r>
          </a:p>
          <a:p>
            <a:pPr marL="596646" marR="0" lvl="0" indent="-514350" algn="l" defTabSz="914400" rtl="0" eaLnBrk="1" fontAlgn="auto" latinLnBrk="0" hangingPunct="1">
              <a:lnSpc>
                <a:spcPct val="100000"/>
              </a:lnSpc>
              <a:spcBef>
                <a:spcPts val="600"/>
              </a:spcBef>
              <a:spcAft>
                <a:spcPts val="0"/>
              </a:spcAft>
              <a:buClr>
                <a:schemeClr val="accent1"/>
              </a:buClr>
              <a:buSzPct val="80000"/>
              <a:buFont typeface="+mj-lt"/>
              <a:buAutoNum type="arabicPeriod"/>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Inventing and teaching our courses:</a:t>
            </a:r>
          </a:p>
          <a:p>
            <a:pPr marL="1143000" lvl="1" indent="-514350" defTabSz="914400">
              <a:spcBef>
                <a:spcPts val="550"/>
              </a:spcBef>
              <a:buClr>
                <a:schemeClr val="accent1"/>
              </a:buClr>
              <a:buFont typeface="Verdana"/>
              <a:buChar char="◦"/>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Current </a:t>
            </a:r>
            <a:r>
              <a:rPr lang="en-US" dirty="0" smtClean="0"/>
              <a:t>(Luca, Andy)</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1" indent="-514350"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Future (Chris, Boris)</a:t>
            </a:r>
          </a:p>
          <a:p>
            <a:pPr marL="596646" marR="0" lvl="0" indent="-514350" algn="l" defTabSz="914400" rtl="0" eaLnBrk="1" fontAlgn="auto" latinLnBrk="0" hangingPunct="1">
              <a:lnSpc>
                <a:spcPct val="100000"/>
              </a:lnSpc>
              <a:spcBef>
                <a:spcPts val="600"/>
              </a:spcBef>
              <a:spcAft>
                <a:spcPts val="0"/>
              </a:spcAft>
              <a:buClr>
                <a:schemeClr val="accent1"/>
              </a:buClr>
              <a:buSzPct val="80000"/>
              <a:buFont typeface="+mj-lt"/>
              <a:buAutoNum type="arabicPeriod"/>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Discussion:  What does collaboration mean for us? Problems, pitfalls, rewards</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Title 1"/>
          <p:cNvSpPr txBox="1">
            <a:spLocks/>
          </p:cNvSpPr>
          <p:nvPr/>
        </p:nvSpPr>
        <p:spPr>
          <a:xfrm>
            <a:off x="1432560" y="359898"/>
            <a:ext cx="7406640" cy="3272301"/>
          </a:xfrm>
          <a:prstGeom prst="rect">
            <a:avLst/>
          </a:prstGeom>
        </p:spPr>
        <p:txBody>
          <a:bodyPr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Collaborative Research </a:t>
            </a:r>
          </a:p>
          <a:p>
            <a:pPr lvl="0" defTabSz="914400">
              <a:spcBef>
                <a:spcPct val="0"/>
              </a:spcBef>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as </a:t>
            </a:r>
            <a:r>
              <a:rPr lang="en-US" sz="43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Pedagogy</a:t>
            </a:r>
          </a:p>
          <a:p>
            <a:pPr lvl="0" defTabSz="914400">
              <a:spcBef>
                <a:spcPct val="0"/>
              </a:spcBef>
              <a:defRPr/>
            </a:pPr>
            <a:r>
              <a:rPr lang="en-US" sz="16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
            </a:r>
            <a:br>
              <a:rPr lang="en-US" sz="16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br>
            <a:r>
              <a:rPr lang="en-US" sz="3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Overview</a:t>
            </a:r>
            <a:endParaRPr kumimoji="0" lang="en-US" sz="32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15" name="Picture 14" descr="media-0268-SpringDay12.jpg"/>
          <p:cNvPicPr>
            <a:picLocks noChangeAspect="1"/>
          </p:cNvPicPr>
          <p:nvPr/>
        </p:nvPicPr>
        <p:blipFill>
          <a:blip r:embed="rId2"/>
          <a:stretch>
            <a:fillRect/>
          </a:stretch>
        </p:blipFill>
        <p:spPr>
          <a:xfrm>
            <a:off x="6400800" y="1399032"/>
            <a:ext cx="2139696" cy="1426464"/>
          </a:xfrm>
          <a:prstGeom prst="rect">
            <a:avLst/>
          </a:prstGeom>
        </p:spPr>
      </p:pic>
      <p:pic>
        <p:nvPicPr>
          <p:cNvPr id="16" name="Picture 15" descr="Amherst Seal Transparency.png"/>
          <p:cNvPicPr>
            <a:picLocks noChangeAspect="1"/>
          </p:cNvPicPr>
          <p:nvPr/>
        </p:nvPicPr>
        <p:blipFill>
          <a:blip r:embed="rId3">
            <a:duotone>
              <a:schemeClr val="bg2">
                <a:shade val="45000"/>
                <a:satMod val="135000"/>
              </a:schemeClr>
              <a:prstClr val="white"/>
            </a:duotone>
          </a:blip>
          <a:stretch>
            <a:fillRect/>
          </a:stretch>
        </p:blipFill>
        <p:spPr>
          <a:xfrm>
            <a:off x="25399" y="5902325"/>
            <a:ext cx="917575" cy="917575"/>
          </a:xfrm>
          <a:prstGeom prst="rect">
            <a:avLst/>
          </a:prstGeom>
        </p:spPr>
      </p:pic>
      <p:sp>
        <p:nvSpPr>
          <p:cNvPr id="9" name="TextBox 8">
            <a:hlinkClick r:id="rId4"/>
          </p:cNvPr>
          <p:cNvSpPr txBox="1"/>
          <p:nvPr/>
        </p:nvSpPr>
        <p:spPr>
          <a:xfrm>
            <a:off x="1085428" y="6435780"/>
            <a:ext cx="7958624" cy="338554"/>
          </a:xfrm>
          <a:prstGeom prst="rect">
            <a:avLst/>
          </a:prstGeom>
          <a:noFill/>
        </p:spPr>
        <p:txBody>
          <a:bodyPr wrap="square" rtlCol="0">
            <a:spAutoFit/>
          </a:bodyPr>
          <a:lstStyle/>
          <a:p>
            <a:pPr algn="ctr"/>
            <a:r>
              <a:rPr lang="en-US" sz="1600" i="1" dirty="0" smtClean="0"/>
              <a:t>Liberal Arts Education, Collaborative Research, and the Humanities — Swarthmore College 4/8/2011</a:t>
            </a:r>
            <a:endParaRPr lang="en-US" sz="1600" dirty="0"/>
          </a:p>
        </p:txBody>
      </p:sp>
      <p:cxnSp>
        <p:nvCxnSpPr>
          <p:cNvPr id="10" name="Straight Connector 9"/>
          <p:cNvCxnSpPr/>
          <p:nvPr/>
        </p:nvCxnSpPr>
        <p:spPr>
          <a:xfrm>
            <a:off x="1203185" y="6381756"/>
            <a:ext cx="773050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ities, Schools, &amp; Space Proposal 2.png"/>
          <p:cNvPicPr>
            <a:picLocks noChangeAspect="1"/>
          </p:cNvPicPr>
          <p:nvPr/>
        </p:nvPicPr>
        <p:blipFill>
          <a:blip r:embed="rId2"/>
          <a:stretch>
            <a:fillRect/>
          </a:stretch>
        </p:blipFill>
        <p:spPr>
          <a:xfrm>
            <a:off x="55179" y="0"/>
            <a:ext cx="9033640" cy="6857999"/>
          </a:xfrm>
          <a:prstGeom prst="rect">
            <a:avLst/>
          </a:prstGeom>
        </p:spPr>
      </p:pic>
      <p:sp>
        <p:nvSpPr>
          <p:cNvPr id="5" name="TextBox 4"/>
          <p:cNvSpPr txBox="1"/>
          <p:nvPr/>
        </p:nvSpPr>
        <p:spPr>
          <a:xfrm>
            <a:off x="26493" y="4362105"/>
            <a:ext cx="1929275" cy="246221"/>
          </a:xfrm>
          <a:prstGeom prst="rect">
            <a:avLst/>
          </a:prstGeom>
          <a:noFill/>
        </p:spPr>
        <p:txBody>
          <a:bodyPr wrap="square" rtlCol="0">
            <a:spAutoFit/>
          </a:bodyPr>
          <a:lstStyle/>
          <a:p>
            <a:pPr algn="ctr"/>
            <a:r>
              <a:rPr lang="en-US" sz="1000" dirty="0" smtClean="0"/>
              <a:t>Peabody School, Cambridge</a:t>
            </a:r>
            <a:endParaRPr lang="en-US" sz="1000" dirty="0"/>
          </a:p>
        </p:txBody>
      </p:sp>
      <p:pic>
        <p:nvPicPr>
          <p:cNvPr id="7" name="Picture 6" descr="peabody_school_bus.jpg">
            <a:hlinkClick r:id="rId3"/>
          </p:cNvPr>
          <p:cNvPicPr>
            <a:picLocks noChangeAspect="1"/>
          </p:cNvPicPr>
          <p:nvPr/>
        </p:nvPicPr>
        <p:blipFill>
          <a:blip r:embed="rId4"/>
          <a:stretch>
            <a:fillRect/>
          </a:stretch>
        </p:blipFill>
        <p:spPr>
          <a:xfrm>
            <a:off x="7443" y="3080893"/>
            <a:ext cx="1954530" cy="1241298"/>
          </a:xfrm>
          <a:prstGeom prst="rect">
            <a:avLst/>
          </a:prstGeom>
        </p:spPr>
      </p:pic>
      <p:pic>
        <p:nvPicPr>
          <p:cNvPr id="6" name="Picture 5" descr="Amherst Seal Transparency.png"/>
          <p:cNvPicPr>
            <a:picLocks noChangeAspect="1"/>
          </p:cNvPicPr>
          <p:nvPr/>
        </p:nvPicPr>
        <p:blipFill>
          <a:blip r:embed="rId5">
            <a:duotone>
              <a:schemeClr val="bg2">
                <a:shade val="45000"/>
                <a:satMod val="135000"/>
              </a:schemeClr>
              <a:prstClr val="white"/>
            </a:duotone>
          </a:blip>
          <a:stretch>
            <a:fillRect/>
          </a:stretch>
        </p:blipFill>
        <p:spPr>
          <a:xfrm>
            <a:off x="25399" y="5902325"/>
            <a:ext cx="917575" cy="917575"/>
          </a:xfrm>
          <a:prstGeom prst="rect">
            <a:avLst/>
          </a:prstGeom>
        </p:spPr>
      </p:pic>
      <p:sp>
        <p:nvSpPr>
          <p:cNvPr id="8" name="TextBox 7">
            <a:hlinkClick r:id="rId6"/>
          </p:cNvPr>
          <p:cNvSpPr txBox="1"/>
          <p:nvPr/>
        </p:nvSpPr>
        <p:spPr>
          <a:xfrm>
            <a:off x="1126075" y="6044184"/>
            <a:ext cx="660391" cy="646331"/>
          </a:xfrm>
          <a:prstGeom prst="rect">
            <a:avLst/>
          </a:prstGeom>
          <a:noFill/>
          <a:ln>
            <a:solidFill>
              <a:schemeClr val="bg2"/>
            </a:solidFill>
          </a:ln>
        </p:spPr>
        <p:txBody>
          <a:bodyPr wrap="square" rtlCol="0">
            <a:spAutoFit/>
          </a:bodyPr>
          <a:lstStyle/>
          <a:p>
            <a:pPr algn="ctr"/>
            <a:r>
              <a:rPr lang="en-US" dirty="0" smtClean="0"/>
              <a:t>Web Page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Cities, Schools, &amp; Space Proposal 3.png"/>
          <p:cNvPicPr>
            <a:picLocks noChangeAspect="1"/>
          </p:cNvPicPr>
          <p:nvPr/>
        </p:nvPicPr>
        <p:blipFill>
          <a:blip r:embed="rId2"/>
          <a:stretch>
            <a:fillRect/>
          </a:stretch>
        </p:blipFill>
        <p:spPr>
          <a:xfrm>
            <a:off x="55179" y="0"/>
            <a:ext cx="9033640" cy="6857999"/>
          </a:xfrm>
          <a:prstGeom prst="rect">
            <a:avLst/>
          </a:prstGeom>
        </p:spPr>
      </p:pic>
      <p:sp>
        <p:nvSpPr>
          <p:cNvPr id="8" name="Content Placeholder 7"/>
          <p:cNvSpPr>
            <a:spLocks noGrp="1"/>
          </p:cNvSpPr>
          <p:nvPr>
            <p:ph idx="1"/>
          </p:nvPr>
        </p:nvSpPr>
        <p:spPr>
          <a:xfrm>
            <a:off x="1998137" y="660368"/>
            <a:ext cx="6994820" cy="6036769"/>
          </a:xfrm>
        </p:spPr>
        <p:txBody>
          <a:bodyPr>
            <a:noAutofit/>
          </a:bodyPr>
          <a:lstStyle/>
          <a:p>
            <a:r>
              <a:rPr lang="en-US" sz="1600" dirty="0" smtClean="0"/>
              <a:t>Why were the West Cambridge enrolment projections reported in the 1970 Elementary Schools Building Study so off-base?</a:t>
            </a:r>
          </a:p>
          <a:p>
            <a:r>
              <a:rPr lang="en-US" sz="1600" dirty="0" smtClean="0"/>
              <a:t>Did race and/or class influence decisions about where to build new schools, renovate existing ones, or to close schools in the </a:t>
            </a:r>
            <a:r>
              <a:rPr lang="en-US" sz="1600" dirty="0" err="1" smtClean="0"/>
              <a:t>decade(s</a:t>
            </a:r>
            <a:r>
              <a:rPr lang="en-US" sz="1600" dirty="0" smtClean="0"/>
              <a:t>) before the implementation of controlled choice in Cambridge?</a:t>
            </a:r>
          </a:p>
          <a:p>
            <a:r>
              <a:rPr lang="en-US" sz="1600" dirty="0" smtClean="0"/>
              <a:t>Considering the original demographics of Cambridge High and Latin School and Rindge School of Technical Arts, how did the merging of these two educational institutions effect the overall enrolment of the high school and the social, racial, and spatial make-up of the new integrated student body?</a:t>
            </a:r>
          </a:p>
          <a:p>
            <a:r>
              <a:rPr lang="en-US" sz="1600" dirty="0" smtClean="0"/>
              <a:t>What motivated the reorganization of Cambridge High and Latin School and Rindge School of Technical Arts, and what issues were those who were involved in planning the reorganization considering?</a:t>
            </a:r>
          </a:p>
          <a:p>
            <a:r>
              <a:rPr lang="en-US" sz="1600" dirty="0" smtClean="0"/>
              <a:t>What were the social, spatial and political tensions that caused the racial integration and linguistic integration movements to become counterproductive to one another, culminating with the failure of Bilingual Education within the Cambridge Public schools? </a:t>
            </a:r>
          </a:p>
          <a:p>
            <a:r>
              <a:rPr lang="en-US" sz="1600" dirty="0" smtClean="0"/>
              <a:t>Why was the Kendall Square Urban Renewal Project controversial?</a:t>
            </a:r>
          </a:p>
          <a:p>
            <a:r>
              <a:rPr lang="en-US" sz="1600" dirty="0" smtClean="0"/>
              <a:t>How did M.I.T. use its political leverage to influence the geographic choices of Inner Belt and how were M.I.T. students, faculty, and local community involved in the anti-Inner Belt campaign?</a:t>
            </a:r>
          </a:p>
          <a:p>
            <a:r>
              <a:rPr lang="en-US" sz="1600" dirty="0" smtClean="0"/>
              <a:t>What role did MIT have in shaping Cambridge as a city in terms of race and space?</a:t>
            </a:r>
          </a:p>
        </p:txBody>
      </p:sp>
      <p:sp>
        <p:nvSpPr>
          <p:cNvPr id="10" name="TextBox 9"/>
          <p:cNvSpPr txBox="1"/>
          <p:nvPr/>
        </p:nvSpPr>
        <p:spPr>
          <a:xfrm>
            <a:off x="26493" y="4799230"/>
            <a:ext cx="1929275" cy="246221"/>
          </a:xfrm>
          <a:prstGeom prst="rect">
            <a:avLst/>
          </a:prstGeom>
          <a:noFill/>
        </p:spPr>
        <p:txBody>
          <a:bodyPr wrap="square" rtlCol="0">
            <a:spAutoFit/>
          </a:bodyPr>
          <a:lstStyle/>
          <a:p>
            <a:pPr algn="ctr"/>
            <a:r>
              <a:rPr lang="en-US" sz="1000" dirty="0" smtClean="0"/>
              <a:t>Cambridge Public Library</a:t>
            </a:r>
            <a:endParaRPr lang="en-US" sz="1000" dirty="0"/>
          </a:p>
        </p:txBody>
      </p:sp>
      <p:pic>
        <p:nvPicPr>
          <p:cNvPr id="11" name="Picture 10" descr="Cambridge Public Library.jpg">
            <a:hlinkClick r:id="rId3"/>
          </p:cNvPr>
          <p:cNvPicPr>
            <a:picLocks noChangeAspect="1"/>
          </p:cNvPicPr>
          <p:nvPr/>
        </p:nvPicPr>
        <p:blipFill>
          <a:blip r:embed="rId4"/>
          <a:stretch>
            <a:fillRect/>
          </a:stretch>
        </p:blipFill>
        <p:spPr>
          <a:xfrm>
            <a:off x="55178" y="3083682"/>
            <a:ext cx="1900589" cy="1644993"/>
          </a:xfrm>
          <a:prstGeom prst="rect">
            <a:avLst/>
          </a:prstGeom>
        </p:spPr>
      </p:pic>
      <p:pic>
        <p:nvPicPr>
          <p:cNvPr id="12" name="Picture 11" descr="Amherst Seal Transparency.png"/>
          <p:cNvPicPr>
            <a:picLocks noChangeAspect="1"/>
          </p:cNvPicPr>
          <p:nvPr/>
        </p:nvPicPr>
        <p:blipFill>
          <a:blip r:embed="rId5">
            <a:duotone>
              <a:schemeClr val="bg2">
                <a:shade val="45000"/>
                <a:satMod val="135000"/>
              </a:schemeClr>
              <a:prstClr val="white"/>
            </a:duotone>
          </a:blip>
          <a:stretch>
            <a:fillRect/>
          </a:stretch>
        </p:blipFill>
        <p:spPr>
          <a:xfrm>
            <a:off x="25399" y="5902325"/>
            <a:ext cx="917575" cy="917575"/>
          </a:xfrm>
          <a:prstGeom prst="rect">
            <a:avLst/>
          </a:prstGeom>
        </p:spPr>
      </p:pic>
      <p:sp>
        <p:nvSpPr>
          <p:cNvPr id="7" name="TextBox 6">
            <a:hlinkClick r:id="rId6"/>
          </p:cNvPr>
          <p:cNvSpPr txBox="1"/>
          <p:nvPr/>
        </p:nvSpPr>
        <p:spPr>
          <a:xfrm>
            <a:off x="1126075" y="6044184"/>
            <a:ext cx="660391" cy="646331"/>
          </a:xfrm>
          <a:prstGeom prst="rect">
            <a:avLst/>
          </a:prstGeom>
          <a:noFill/>
          <a:ln>
            <a:solidFill>
              <a:schemeClr val="bg2"/>
            </a:solidFill>
          </a:ln>
        </p:spPr>
        <p:txBody>
          <a:bodyPr wrap="square" rtlCol="0">
            <a:spAutoFit/>
          </a:bodyPr>
          <a:lstStyle/>
          <a:p>
            <a:pPr algn="ctr"/>
            <a:r>
              <a:rPr lang="en-US" dirty="0" smtClean="0"/>
              <a:t>Web Page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Cities, Schools, &amp; Space Cambridge Visit.png"/>
          <p:cNvPicPr>
            <a:picLocks noChangeAspect="1"/>
          </p:cNvPicPr>
          <p:nvPr/>
        </p:nvPicPr>
        <p:blipFill>
          <a:blip r:embed="rId2"/>
          <a:stretch>
            <a:fillRect/>
          </a:stretch>
        </p:blipFill>
        <p:spPr>
          <a:xfrm>
            <a:off x="55179" y="0"/>
            <a:ext cx="9033641" cy="6857999"/>
          </a:xfrm>
          <a:prstGeom prst="rect">
            <a:avLst/>
          </a:prstGeom>
        </p:spPr>
      </p:pic>
      <p:pic>
        <p:nvPicPr>
          <p:cNvPr id="4" name="Picture 3" descr="CHS-Logo-thumb.gif">
            <a:hlinkClick r:id="rId3"/>
          </p:cNvPr>
          <p:cNvPicPr>
            <a:picLocks noChangeAspect="1"/>
          </p:cNvPicPr>
          <p:nvPr/>
        </p:nvPicPr>
        <p:blipFill>
          <a:blip r:embed="rId4"/>
          <a:stretch>
            <a:fillRect/>
          </a:stretch>
        </p:blipFill>
        <p:spPr>
          <a:xfrm>
            <a:off x="33585" y="3080447"/>
            <a:ext cx="1923588" cy="1825628"/>
          </a:xfrm>
          <a:prstGeom prst="rect">
            <a:avLst/>
          </a:prstGeom>
        </p:spPr>
      </p:pic>
      <p:pic>
        <p:nvPicPr>
          <p:cNvPr id="6" name="Picture 5" descr="Amherst Seal Transparency.png"/>
          <p:cNvPicPr>
            <a:picLocks noChangeAspect="1"/>
          </p:cNvPicPr>
          <p:nvPr/>
        </p:nvPicPr>
        <p:blipFill>
          <a:blip r:embed="rId5">
            <a:duotone>
              <a:schemeClr val="bg2">
                <a:shade val="45000"/>
                <a:satMod val="135000"/>
              </a:schemeClr>
              <a:prstClr val="white"/>
            </a:duotone>
          </a:blip>
          <a:stretch>
            <a:fillRect/>
          </a:stretch>
        </p:blipFill>
        <p:spPr>
          <a:xfrm>
            <a:off x="25399" y="5893858"/>
            <a:ext cx="917575" cy="917575"/>
          </a:xfrm>
          <a:prstGeom prst="rect">
            <a:avLst/>
          </a:prstGeom>
        </p:spPr>
      </p:pic>
      <p:sp>
        <p:nvSpPr>
          <p:cNvPr id="7" name="TextBox 6">
            <a:hlinkClick r:id="rId6"/>
          </p:cNvPr>
          <p:cNvSpPr txBox="1"/>
          <p:nvPr/>
        </p:nvSpPr>
        <p:spPr>
          <a:xfrm>
            <a:off x="1126075" y="6044184"/>
            <a:ext cx="660391" cy="649224"/>
          </a:xfrm>
          <a:prstGeom prst="rect">
            <a:avLst/>
          </a:prstGeom>
          <a:noFill/>
          <a:ln>
            <a:solidFill>
              <a:schemeClr val="bg2"/>
            </a:solidFill>
          </a:ln>
        </p:spPr>
        <p:txBody>
          <a:bodyPr wrap="square" rtlCol="0">
            <a:spAutoFit/>
          </a:bodyPr>
          <a:lstStyle/>
          <a:p>
            <a:pPr algn="ctr"/>
            <a:r>
              <a:rPr lang="en-US" dirty="0" smtClean="0"/>
              <a:t>Web Page</a:t>
            </a:r>
          </a:p>
          <a:p>
            <a:pPr algn="ct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Cities, Schools, and Space</a:t>
            </a:r>
            <a:endParaRPr lang="en-US" dirty="0"/>
          </a:p>
        </p:txBody>
      </p:sp>
      <p:sp>
        <p:nvSpPr>
          <p:cNvPr id="3" name="Subtitle 2"/>
          <p:cNvSpPr>
            <a:spLocks noGrp="1"/>
          </p:cNvSpPr>
          <p:nvPr>
            <p:ph type="subTitle" idx="1"/>
          </p:nvPr>
        </p:nvSpPr>
        <p:spPr>
          <a:xfrm>
            <a:off x="1432560" y="1850063"/>
            <a:ext cx="7406640" cy="1324937"/>
          </a:xfrm>
        </p:spPr>
        <p:txBody>
          <a:bodyPr/>
          <a:lstStyle/>
          <a:p>
            <a:r>
              <a:rPr lang="en-US" dirty="0" smtClean="0"/>
              <a:t>A research seminar designed to expose students to a range of methodologies, including archival analysis, oral interviews, and geographic information systems.</a:t>
            </a:r>
          </a:p>
        </p:txBody>
      </p:sp>
      <p:pic>
        <p:nvPicPr>
          <p:cNvPr id="4" name="Picture 3" descr="Amherst Seal Transparency.png"/>
          <p:cNvPicPr>
            <a:picLocks noChangeAspect="1"/>
          </p:cNvPicPr>
          <p:nvPr/>
        </p:nvPicPr>
        <p:blipFill>
          <a:blip r:embed="rId2">
            <a:duotone>
              <a:schemeClr val="bg2">
                <a:shade val="45000"/>
                <a:satMod val="135000"/>
              </a:schemeClr>
              <a:prstClr val="white"/>
            </a:duotone>
          </a:blip>
          <a:stretch>
            <a:fillRect/>
          </a:stretch>
        </p:blipFill>
        <p:spPr>
          <a:xfrm>
            <a:off x="25399" y="5902325"/>
            <a:ext cx="917575" cy="917575"/>
          </a:xfrm>
          <a:prstGeom prst="rect">
            <a:avLst/>
          </a:prstGeom>
        </p:spPr>
      </p:pic>
      <p:sp>
        <p:nvSpPr>
          <p:cNvPr id="6" name="Title 1"/>
          <p:cNvSpPr txBox="1">
            <a:spLocks/>
          </p:cNvSpPr>
          <p:nvPr/>
        </p:nvSpPr>
        <p:spPr>
          <a:xfrm>
            <a:off x="1441021" y="3174999"/>
            <a:ext cx="7406640" cy="1007534"/>
          </a:xfrm>
          <a:prstGeom prst="rect">
            <a:avLst/>
          </a:prstGeom>
        </p:spPr>
        <p:txBody>
          <a:bodyPr anchor="b">
            <a:normAutofit/>
          </a:bodyPr>
          <a:lstStyle/>
          <a:p>
            <a:pPr lvl="0" defTabSz="914400">
              <a:spcBef>
                <a:spcPct val="0"/>
              </a:spcBef>
            </a:pPr>
            <a:r>
              <a:rPr lang="en-US" sz="24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Hilary Moss (History and Black Studies)</a:t>
            </a:r>
          </a:p>
          <a:p>
            <a:pPr lvl="0" defTabSz="914400">
              <a:spcBef>
                <a:spcPct val="0"/>
              </a:spcBef>
            </a:pPr>
            <a:r>
              <a:rPr lang="en-US" sz="24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Andy Anderson (Academic Technology Services)</a:t>
            </a:r>
          </a:p>
        </p:txBody>
      </p:sp>
      <p:sp>
        <p:nvSpPr>
          <p:cNvPr id="9" name="TextBox 8">
            <a:hlinkClick r:id="rId3"/>
          </p:cNvPr>
          <p:cNvSpPr txBox="1"/>
          <p:nvPr/>
        </p:nvSpPr>
        <p:spPr>
          <a:xfrm>
            <a:off x="1085428" y="6435780"/>
            <a:ext cx="7958624" cy="338554"/>
          </a:xfrm>
          <a:prstGeom prst="rect">
            <a:avLst/>
          </a:prstGeom>
          <a:noFill/>
        </p:spPr>
        <p:txBody>
          <a:bodyPr wrap="square" rtlCol="0">
            <a:spAutoFit/>
          </a:bodyPr>
          <a:lstStyle/>
          <a:p>
            <a:pPr algn="ctr"/>
            <a:r>
              <a:rPr lang="en-US" sz="1600" i="1" dirty="0" smtClean="0"/>
              <a:t>Liberal Arts Education, Collaborative Research, and the Humanities — Swarthmore College 4/8/2011</a:t>
            </a:r>
            <a:endParaRPr lang="en-US" sz="1600" dirty="0"/>
          </a:p>
        </p:txBody>
      </p:sp>
      <p:cxnSp>
        <p:nvCxnSpPr>
          <p:cNvPr id="10" name="Straight Connector 9"/>
          <p:cNvCxnSpPr/>
          <p:nvPr/>
        </p:nvCxnSpPr>
        <p:spPr>
          <a:xfrm>
            <a:off x="1203185" y="6381756"/>
            <a:ext cx="773050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 name="Picture 24" descr="Cities, Schools, &amp; Space Description.png"/>
          <p:cNvPicPr>
            <a:picLocks noChangeAspect="1"/>
          </p:cNvPicPr>
          <p:nvPr/>
        </p:nvPicPr>
        <p:blipFill>
          <a:blip r:embed="rId2"/>
          <a:stretch>
            <a:fillRect/>
          </a:stretch>
        </p:blipFill>
        <p:spPr>
          <a:xfrm>
            <a:off x="55179" y="0"/>
            <a:ext cx="9033641" cy="6857999"/>
          </a:xfrm>
          <a:prstGeom prst="rect">
            <a:avLst/>
          </a:prstGeom>
        </p:spPr>
      </p:pic>
      <p:pic>
        <p:nvPicPr>
          <p:cNvPr id="3" name="Picture 2" descr="Rudy Roman Rodrigues.jpg">
            <a:hlinkClick r:id="rId3"/>
          </p:cNvPr>
          <p:cNvPicPr>
            <a:picLocks noChangeAspect="1"/>
          </p:cNvPicPr>
          <p:nvPr/>
        </p:nvPicPr>
        <p:blipFill>
          <a:blip r:embed="rId4"/>
          <a:stretch>
            <a:fillRect/>
          </a:stretch>
        </p:blipFill>
        <p:spPr>
          <a:xfrm>
            <a:off x="5048" y="3082442"/>
            <a:ext cx="1950720" cy="1712976"/>
          </a:xfrm>
          <a:prstGeom prst="rect">
            <a:avLst/>
          </a:prstGeom>
        </p:spPr>
      </p:pic>
      <p:sp>
        <p:nvSpPr>
          <p:cNvPr id="4" name="TextBox 3"/>
          <p:cNvSpPr txBox="1"/>
          <p:nvPr/>
        </p:nvSpPr>
        <p:spPr>
          <a:xfrm>
            <a:off x="55179" y="4839389"/>
            <a:ext cx="1900589" cy="400110"/>
          </a:xfrm>
          <a:prstGeom prst="rect">
            <a:avLst/>
          </a:prstGeom>
          <a:noFill/>
        </p:spPr>
        <p:txBody>
          <a:bodyPr wrap="square" rtlCol="0">
            <a:spAutoFit/>
          </a:bodyPr>
          <a:lstStyle/>
          <a:p>
            <a:pPr algn="ctr"/>
            <a:r>
              <a:rPr lang="en-US" sz="1000" dirty="0" smtClean="0"/>
              <a:t>Students and parent at</a:t>
            </a:r>
            <a:br>
              <a:rPr lang="en-US" sz="1000" dirty="0" smtClean="0"/>
            </a:br>
            <a:r>
              <a:rPr lang="en-US" sz="1000" dirty="0" smtClean="0"/>
              <a:t>Tobin School, Cambridge</a:t>
            </a:r>
            <a:endParaRPr lang="en-US" sz="1000" dirty="0"/>
          </a:p>
        </p:txBody>
      </p:sp>
      <p:pic>
        <p:nvPicPr>
          <p:cNvPr id="5" name="Picture 4" descr="Amherst Seal Transparency.png"/>
          <p:cNvPicPr>
            <a:picLocks noChangeAspect="1"/>
          </p:cNvPicPr>
          <p:nvPr/>
        </p:nvPicPr>
        <p:blipFill>
          <a:blip r:embed="rId5">
            <a:duotone>
              <a:schemeClr val="bg2">
                <a:shade val="45000"/>
                <a:satMod val="135000"/>
              </a:schemeClr>
              <a:prstClr val="white"/>
            </a:duotone>
          </a:blip>
          <a:stretch>
            <a:fillRect/>
          </a:stretch>
        </p:blipFill>
        <p:spPr>
          <a:xfrm>
            <a:off x="25399" y="5902325"/>
            <a:ext cx="917575" cy="917575"/>
          </a:xfrm>
          <a:prstGeom prst="rect">
            <a:avLst/>
          </a:prstGeom>
        </p:spPr>
      </p:pic>
      <p:sp>
        <p:nvSpPr>
          <p:cNvPr id="6" name="TextBox 5">
            <a:hlinkClick r:id="rId6"/>
          </p:cNvPr>
          <p:cNvSpPr txBox="1"/>
          <p:nvPr/>
        </p:nvSpPr>
        <p:spPr>
          <a:xfrm>
            <a:off x="1126075" y="6045200"/>
            <a:ext cx="660391" cy="646331"/>
          </a:xfrm>
          <a:prstGeom prst="rect">
            <a:avLst/>
          </a:prstGeom>
          <a:noFill/>
          <a:ln>
            <a:solidFill>
              <a:schemeClr val="bg2"/>
            </a:solidFill>
          </a:ln>
        </p:spPr>
        <p:txBody>
          <a:bodyPr wrap="square" rtlCol="0">
            <a:spAutoFit/>
          </a:bodyPr>
          <a:lstStyle/>
          <a:p>
            <a:pPr algn="ctr"/>
            <a:r>
              <a:rPr lang="en-US" dirty="0" smtClean="0"/>
              <a:t>Web Page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Cities, Schools, &amp; Space Syllabus.png"/>
          <p:cNvPicPr>
            <a:picLocks noChangeAspect="1"/>
          </p:cNvPicPr>
          <p:nvPr/>
        </p:nvPicPr>
        <p:blipFill>
          <a:blip r:embed="rId2"/>
          <a:stretch>
            <a:fillRect/>
          </a:stretch>
        </p:blipFill>
        <p:spPr>
          <a:xfrm>
            <a:off x="55179" y="0"/>
            <a:ext cx="9033641" cy="6858000"/>
          </a:xfrm>
          <a:prstGeom prst="rect">
            <a:avLst/>
          </a:prstGeom>
        </p:spPr>
      </p:pic>
      <p:pic>
        <p:nvPicPr>
          <p:cNvPr id="4" name="Picture 3" descr="Amherst Seal Transparency.png"/>
          <p:cNvPicPr>
            <a:picLocks noChangeAspect="1"/>
          </p:cNvPicPr>
          <p:nvPr/>
        </p:nvPicPr>
        <p:blipFill>
          <a:blip r:embed="rId3">
            <a:duotone>
              <a:schemeClr val="bg2">
                <a:shade val="45000"/>
                <a:satMod val="135000"/>
              </a:schemeClr>
              <a:prstClr val="white"/>
            </a:duotone>
          </a:blip>
          <a:stretch>
            <a:fillRect/>
          </a:stretch>
        </p:blipFill>
        <p:spPr>
          <a:xfrm>
            <a:off x="25399" y="5902325"/>
            <a:ext cx="917575" cy="917575"/>
          </a:xfrm>
          <a:prstGeom prst="rect">
            <a:avLst/>
          </a:prstGeom>
        </p:spPr>
      </p:pic>
      <p:sp>
        <p:nvSpPr>
          <p:cNvPr id="5" name="TextBox 4">
            <a:hlinkClick r:id="rId4"/>
          </p:cNvPr>
          <p:cNvSpPr txBox="1"/>
          <p:nvPr/>
        </p:nvSpPr>
        <p:spPr>
          <a:xfrm>
            <a:off x="1126075" y="6045200"/>
            <a:ext cx="660391" cy="646331"/>
          </a:xfrm>
          <a:prstGeom prst="rect">
            <a:avLst/>
          </a:prstGeom>
          <a:noFill/>
          <a:ln>
            <a:solidFill>
              <a:schemeClr val="bg2"/>
            </a:solidFill>
          </a:ln>
        </p:spPr>
        <p:txBody>
          <a:bodyPr wrap="square" rtlCol="0">
            <a:spAutoFit/>
          </a:bodyPr>
          <a:lstStyle/>
          <a:p>
            <a:pPr algn="ctr"/>
            <a:r>
              <a:rPr lang="en-US" dirty="0" smtClean="0"/>
              <a:t>Web Page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ities, Schools, &amp; Space Readings.png"/>
          <p:cNvPicPr>
            <a:picLocks noChangeAspect="1"/>
          </p:cNvPicPr>
          <p:nvPr/>
        </p:nvPicPr>
        <p:blipFill>
          <a:blip r:embed="rId2"/>
          <a:stretch>
            <a:fillRect/>
          </a:stretch>
        </p:blipFill>
        <p:spPr>
          <a:xfrm>
            <a:off x="55179" y="0"/>
            <a:ext cx="9033640" cy="6857999"/>
          </a:xfrm>
          <a:prstGeom prst="rect">
            <a:avLst/>
          </a:prstGeom>
        </p:spPr>
      </p:pic>
      <p:pic>
        <p:nvPicPr>
          <p:cNvPr id="5" name="Picture 4" descr="Mapping Decline.png">
            <a:hlinkClick r:id="rId3"/>
          </p:cNvPr>
          <p:cNvPicPr>
            <a:picLocks noChangeAspect="1"/>
          </p:cNvPicPr>
          <p:nvPr/>
        </p:nvPicPr>
        <p:blipFill>
          <a:blip r:embed="rId4"/>
          <a:stretch>
            <a:fillRect/>
          </a:stretch>
        </p:blipFill>
        <p:spPr>
          <a:xfrm>
            <a:off x="37705" y="3079961"/>
            <a:ext cx="1915979" cy="2733464"/>
          </a:xfrm>
          <a:prstGeom prst="rect">
            <a:avLst/>
          </a:prstGeom>
        </p:spPr>
      </p:pic>
      <p:pic>
        <p:nvPicPr>
          <p:cNvPr id="6" name="Picture 5" descr="Amherst Seal Transparency.png"/>
          <p:cNvPicPr>
            <a:picLocks noChangeAspect="1"/>
          </p:cNvPicPr>
          <p:nvPr/>
        </p:nvPicPr>
        <p:blipFill>
          <a:blip r:embed="rId5">
            <a:duotone>
              <a:schemeClr val="bg2">
                <a:shade val="45000"/>
                <a:satMod val="135000"/>
              </a:schemeClr>
              <a:prstClr val="white"/>
            </a:duotone>
          </a:blip>
          <a:stretch>
            <a:fillRect/>
          </a:stretch>
        </p:blipFill>
        <p:spPr>
          <a:xfrm>
            <a:off x="25399" y="5902325"/>
            <a:ext cx="917575" cy="917575"/>
          </a:xfrm>
          <a:prstGeom prst="rect">
            <a:avLst/>
          </a:prstGeom>
        </p:spPr>
      </p:pic>
      <p:sp>
        <p:nvSpPr>
          <p:cNvPr id="7" name="TextBox 6">
            <a:hlinkClick r:id="rId6"/>
          </p:cNvPr>
          <p:cNvSpPr txBox="1"/>
          <p:nvPr/>
        </p:nvSpPr>
        <p:spPr>
          <a:xfrm>
            <a:off x="1126075" y="6045200"/>
            <a:ext cx="660391" cy="646331"/>
          </a:xfrm>
          <a:prstGeom prst="rect">
            <a:avLst/>
          </a:prstGeom>
          <a:noFill/>
          <a:ln>
            <a:solidFill>
              <a:schemeClr val="bg2"/>
            </a:solidFill>
          </a:ln>
        </p:spPr>
        <p:txBody>
          <a:bodyPr wrap="square" rtlCol="0">
            <a:spAutoFit/>
          </a:bodyPr>
          <a:lstStyle/>
          <a:p>
            <a:pPr algn="ctr"/>
            <a:r>
              <a:rPr lang="en-US" dirty="0" smtClean="0"/>
              <a:t>Web Page</a:t>
            </a:r>
            <a:endParaRPr lang="en-US" dirty="0"/>
          </a:p>
        </p:txBody>
      </p:sp>
      <p:pic>
        <p:nvPicPr>
          <p:cNvPr id="8" name="Picture 7" descr="all_together_now.gif">
            <a:hlinkClick r:id="rId7"/>
          </p:cNvPr>
          <p:cNvPicPr>
            <a:picLocks noChangeAspect="1"/>
          </p:cNvPicPr>
          <p:nvPr/>
        </p:nvPicPr>
        <p:blipFill>
          <a:blip r:embed="rId8"/>
          <a:stretch>
            <a:fillRect/>
          </a:stretch>
        </p:blipFill>
        <p:spPr>
          <a:xfrm>
            <a:off x="2156030" y="3539067"/>
            <a:ext cx="824238" cy="1236357"/>
          </a:xfrm>
          <a:prstGeom prst="rect">
            <a:avLst/>
          </a:prstGeom>
        </p:spPr>
      </p:pic>
      <p:pic>
        <p:nvPicPr>
          <p:cNvPr id="9" name="Picture 8" descr="Common_Ground.jpg">
            <a:hlinkClick r:id="rId9"/>
          </p:cNvPr>
          <p:cNvPicPr>
            <a:picLocks noChangeAspect="1"/>
          </p:cNvPicPr>
          <p:nvPr/>
        </p:nvPicPr>
        <p:blipFill>
          <a:blip r:embed="rId10"/>
          <a:stretch>
            <a:fillRect/>
          </a:stretch>
        </p:blipFill>
        <p:spPr>
          <a:xfrm>
            <a:off x="3230032" y="4655521"/>
            <a:ext cx="1087967" cy="1676749"/>
          </a:xfrm>
          <a:prstGeom prst="rect">
            <a:avLst/>
          </a:prstGeom>
        </p:spPr>
      </p:pic>
      <p:pic>
        <p:nvPicPr>
          <p:cNvPr id="10" name="Picture 9" descr="Cities_of_Knowledge.gif">
            <a:hlinkClick r:id="rId11"/>
          </p:cNvPr>
          <p:cNvPicPr>
            <a:picLocks noChangeAspect="1"/>
          </p:cNvPicPr>
          <p:nvPr/>
        </p:nvPicPr>
        <p:blipFill>
          <a:blip r:embed="rId12"/>
          <a:stretch>
            <a:fillRect/>
          </a:stretch>
        </p:blipFill>
        <p:spPr>
          <a:xfrm>
            <a:off x="4741333" y="3300631"/>
            <a:ext cx="1540934" cy="2340294"/>
          </a:xfrm>
          <a:prstGeom prst="rect">
            <a:avLst/>
          </a:prstGeom>
        </p:spPr>
      </p:pic>
      <p:pic>
        <p:nvPicPr>
          <p:cNvPr id="11" name="Picture 10" descr="New_Suburban_History.jpg">
            <a:hlinkClick r:id="rId13"/>
          </p:cNvPr>
          <p:cNvPicPr>
            <a:picLocks noChangeAspect="1"/>
          </p:cNvPicPr>
          <p:nvPr/>
        </p:nvPicPr>
        <p:blipFill>
          <a:blip r:embed="rId14"/>
          <a:stretch>
            <a:fillRect/>
          </a:stretch>
        </p:blipFill>
        <p:spPr>
          <a:xfrm>
            <a:off x="6862234" y="3734023"/>
            <a:ext cx="1905000" cy="2819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ities, Schools, &amp; Space E-Reserves.png"/>
          <p:cNvPicPr>
            <a:picLocks noChangeAspect="1"/>
          </p:cNvPicPr>
          <p:nvPr/>
        </p:nvPicPr>
        <p:blipFill>
          <a:blip r:embed="rId2"/>
          <a:stretch>
            <a:fillRect/>
          </a:stretch>
        </p:blipFill>
        <p:spPr>
          <a:xfrm>
            <a:off x="55179" y="0"/>
            <a:ext cx="9033641" cy="6857999"/>
          </a:xfrm>
          <a:prstGeom prst="rect">
            <a:avLst/>
          </a:prstGeom>
        </p:spPr>
      </p:pic>
      <p:pic>
        <p:nvPicPr>
          <p:cNvPr id="3" name="Picture 2"/>
          <p:cNvPicPr>
            <a:picLocks noChangeAspect="1"/>
          </p:cNvPicPr>
          <p:nvPr/>
        </p:nvPicPr>
        <p:blipFill>
          <a:blip r:embed="rId3"/>
          <a:stretch>
            <a:fillRect/>
          </a:stretch>
        </p:blipFill>
        <p:spPr>
          <a:xfrm>
            <a:off x="50595" y="3082516"/>
            <a:ext cx="1901952" cy="1420444"/>
          </a:xfrm>
          <a:prstGeom prst="rect">
            <a:avLst/>
          </a:prstGeom>
        </p:spPr>
      </p:pic>
      <p:pic>
        <p:nvPicPr>
          <p:cNvPr id="4" name="Picture 3" descr="Amherst Seal Transparency.png"/>
          <p:cNvPicPr>
            <a:picLocks noChangeAspect="1"/>
          </p:cNvPicPr>
          <p:nvPr/>
        </p:nvPicPr>
        <p:blipFill>
          <a:blip r:embed="rId4">
            <a:duotone>
              <a:schemeClr val="bg2">
                <a:shade val="45000"/>
                <a:satMod val="135000"/>
              </a:schemeClr>
              <a:prstClr val="white"/>
            </a:duotone>
          </a:blip>
          <a:stretch>
            <a:fillRect/>
          </a:stretch>
        </p:blipFill>
        <p:spPr>
          <a:xfrm>
            <a:off x="25399" y="5902325"/>
            <a:ext cx="917575" cy="917575"/>
          </a:xfrm>
          <a:prstGeom prst="rect">
            <a:avLst/>
          </a:prstGeom>
        </p:spPr>
      </p:pic>
      <p:sp>
        <p:nvSpPr>
          <p:cNvPr id="6" name="TextBox 5">
            <a:hlinkClick r:id="rId5"/>
          </p:cNvPr>
          <p:cNvSpPr txBox="1"/>
          <p:nvPr/>
        </p:nvSpPr>
        <p:spPr>
          <a:xfrm>
            <a:off x="1019178" y="5952063"/>
            <a:ext cx="843492" cy="800219"/>
          </a:xfrm>
          <a:prstGeom prst="rect">
            <a:avLst/>
          </a:prstGeom>
          <a:noFill/>
          <a:ln>
            <a:solidFill>
              <a:schemeClr val="bg2"/>
            </a:solidFill>
          </a:ln>
        </p:spPr>
        <p:txBody>
          <a:bodyPr wrap="square" rtlCol="0">
            <a:spAutoFit/>
          </a:bodyPr>
          <a:lstStyle/>
          <a:p>
            <a:pPr algn="ctr"/>
            <a:r>
              <a:rPr lang="en-US" dirty="0" smtClean="0"/>
              <a:t>Web Page</a:t>
            </a:r>
          </a:p>
          <a:p>
            <a:pPr algn="ctr"/>
            <a:r>
              <a:rPr lang="en-US" sz="1000" dirty="0" smtClean="0"/>
              <a:t>(Restricted)</a:t>
            </a:r>
            <a:endParaRPr lang="en-US"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Hillier.png"/>
          <p:cNvPicPr>
            <a:picLocks noChangeAspect="1"/>
          </p:cNvPicPr>
          <p:nvPr/>
        </p:nvPicPr>
        <p:blipFill>
          <a:blip r:embed="rId2"/>
          <a:stretch>
            <a:fillRect/>
          </a:stretch>
        </p:blipFill>
        <p:spPr>
          <a:xfrm>
            <a:off x="229235" y="160226"/>
            <a:ext cx="8685530" cy="6249670"/>
          </a:xfrm>
          <a:prstGeom prst="rect">
            <a:avLst/>
          </a:prstGeom>
        </p:spPr>
      </p:pic>
      <p:pic>
        <p:nvPicPr>
          <p:cNvPr id="4" name="Picture 3" descr="Amherst Seal Transparency.png"/>
          <p:cNvPicPr>
            <a:picLocks noChangeAspect="1"/>
          </p:cNvPicPr>
          <p:nvPr/>
        </p:nvPicPr>
        <p:blipFill>
          <a:blip r:embed="rId3">
            <a:duotone>
              <a:schemeClr val="bg2">
                <a:shade val="45000"/>
                <a:satMod val="135000"/>
              </a:schemeClr>
              <a:prstClr val="white"/>
            </a:duotone>
          </a:blip>
          <a:stretch>
            <a:fillRect/>
          </a:stretch>
        </p:blipFill>
        <p:spPr>
          <a:xfrm>
            <a:off x="25399" y="5902325"/>
            <a:ext cx="917575" cy="917575"/>
          </a:xfrm>
          <a:prstGeom prst="rect">
            <a:avLst/>
          </a:prstGeom>
        </p:spPr>
      </p:pic>
      <p:cxnSp>
        <p:nvCxnSpPr>
          <p:cNvPr id="9" name="Straight Connector 8"/>
          <p:cNvCxnSpPr/>
          <p:nvPr/>
        </p:nvCxnSpPr>
        <p:spPr>
          <a:xfrm rot="5400000">
            <a:off x="8355808" y="3675323"/>
            <a:ext cx="71119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76598" y="3912790"/>
            <a:ext cx="72734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39477" y="4278052"/>
            <a:ext cx="133852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1645574" y="4145626"/>
            <a:ext cx="26485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778794" y="4013994"/>
            <a:ext cx="693261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238067" y="3319725"/>
            <a:ext cx="47333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8125359" y="3435613"/>
            <a:ext cx="22701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39477" y="3550705"/>
            <a:ext cx="7799388" cy="1588"/>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a:hlinkClick r:id="rId4"/>
          </p:cNvPr>
          <p:cNvSpPr txBox="1"/>
          <p:nvPr/>
        </p:nvSpPr>
        <p:spPr>
          <a:xfrm>
            <a:off x="1092207" y="6172205"/>
            <a:ext cx="660391" cy="646331"/>
          </a:xfrm>
          <a:prstGeom prst="rect">
            <a:avLst/>
          </a:prstGeom>
          <a:noFill/>
          <a:ln>
            <a:solidFill>
              <a:schemeClr val="bg2"/>
            </a:solidFill>
          </a:ln>
        </p:spPr>
        <p:txBody>
          <a:bodyPr wrap="square" rtlCol="0">
            <a:spAutoFit/>
          </a:bodyPr>
          <a:lstStyle/>
          <a:p>
            <a:pPr algn="ctr"/>
            <a:r>
              <a:rPr lang="en-US" dirty="0" smtClean="0"/>
              <a:t>Web Page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ities, Schools, &amp; Space Library.png"/>
          <p:cNvPicPr>
            <a:picLocks noChangeAspect="1"/>
          </p:cNvPicPr>
          <p:nvPr/>
        </p:nvPicPr>
        <p:blipFill>
          <a:blip r:embed="rId2"/>
          <a:stretch>
            <a:fillRect/>
          </a:stretch>
        </p:blipFill>
        <p:spPr>
          <a:xfrm>
            <a:off x="55179" y="0"/>
            <a:ext cx="9033641" cy="6857999"/>
          </a:xfrm>
          <a:prstGeom prst="rect">
            <a:avLst/>
          </a:prstGeom>
        </p:spPr>
      </p:pic>
      <p:pic>
        <p:nvPicPr>
          <p:cNvPr id="3" name="Picture 2" descr="media-1901-Frost-interior-L1-ref-desk-20080600.jpg"/>
          <p:cNvPicPr>
            <a:picLocks noChangeAspect="1"/>
          </p:cNvPicPr>
          <p:nvPr/>
        </p:nvPicPr>
        <p:blipFill>
          <a:blip r:embed="rId3"/>
          <a:stretch>
            <a:fillRect/>
          </a:stretch>
        </p:blipFill>
        <p:spPr>
          <a:xfrm>
            <a:off x="6523110" y="303427"/>
            <a:ext cx="2370319" cy="1532807"/>
          </a:xfrm>
          <a:prstGeom prst="rect">
            <a:avLst/>
          </a:prstGeom>
        </p:spPr>
      </p:pic>
      <p:pic>
        <p:nvPicPr>
          <p:cNvPr id="4" name="Picture 3" descr="Amherst Seal Transparency.png"/>
          <p:cNvPicPr>
            <a:picLocks noChangeAspect="1"/>
          </p:cNvPicPr>
          <p:nvPr/>
        </p:nvPicPr>
        <p:blipFill>
          <a:blip r:embed="rId4">
            <a:duotone>
              <a:schemeClr val="bg2">
                <a:shade val="45000"/>
                <a:satMod val="135000"/>
              </a:schemeClr>
              <a:prstClr val="white"/>
            </a:duotone>
          </a:blip>
          <a:stretch>
            <a:fillRect/>
          </a:stretch>
        </p:blipFill>
        <p:spPr>
          <a:xfrm>
            <a:off x="25399" y="5902325"/>
            <a:ext cx="917575" cy="917575"/>
          </a:xfrm>
          <a:prstGeom prst="rect">
            <a:avLst/>
          </a:prstGeom>
        </p:spPr>
      </p:pic>
      <p:sp>
        <p:nvSpPr>
          <p:cNvPr id="5" name="TextBox 4">
            <a:hlinkClick r:id="rId5"/>
          </p:cNvPr>
          <p:cNvSpPr txBox="1"/>
          <p:nvPr/>
        </p:nvSpPr>
        <p:spPr>
          <a:xfrm>
            <a:off x="1126075" y="6045200"/>
            <a:ext cx="660391" cy="646331"/>
          </a:xfrm>
          <a:prstGeom prst="rect">
            <a:avLst/>
          </a:prstGeom>
          <a:noFill/>
          <a:ln>
            <a:solidFill>
              <a:schemeClr val="bg2"/>
            </a:solidFill>
          </a:ln>
        </p:spPr>
        <p:txBody>
          <a:bodyPr wrap="square" rtlCol="0">
            <a:spAutoFit/>
          </a:bodyPr>
          <a:lstStyle/>
          <a:p>
            <a:pPr algn="ctr"/>
            <a:r>
              <a:rPr lang="en-US" dirty="0" smtClean="0"/>
              <a:t>Web Page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4159</TotalTime>
  <Words>587</Words>
  <Application>Microsoft Macintosh PowerPoint</Application>
  <PresentationFormat>On-screen Show (4:3)</PresentationFormat>
  <Paragraphs>61</Paragraphs>
  <Slides>22</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Solstice</vt:lpstr>
      <vt:lpstr>Equation</vt:lpstr>
      <vt:lpstr>Collaborative Research  as Pedagogy  Amherst College</vt:lpstr>
      <vt:lpstr>Slide 2</vt:lpstr>
      <vt:lpstr>Cities, Schools, and Space</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Manager/>
  <Company>Amherst College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Cities, Schools, and Space</dc:title>
  <dc:subject/>
  <dc:creator>Andy Anderson &amp; Hilary Moss</dc:creator>
  <cp:keywords>collaborative research, community engagement, gis, history</cp:keywords>
  <dc:description>A presentation at the conference “Liberal Arts Education, Collaborative Research, and the Humanities” at Swarthmore College on 4/8/2011, about our research seminar designed to expose students to a range of methodologies, including archival analysis, oral </dc:description>
  <cp:lastModifiedBy>Andy Anderson</cp:lastModifiedBy>
  <cp:revision>155</cp:revision>
  <cp:lastPrinted>2011-04-12T04:19:34Z</cp:lastPrinted>
  <dcterms:created xsi:type="dcterms:W3CDTF">2011-04-12T18:49:26Z</dcterms:created>
  <dcterms:modified xsi:type="dcterms:W3CDTF">2011-04-12T18:54:00Z</dcterms:modified>
  <cp:category/>
</cp:coreProperties>
</file>