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350" r:id="rId3"/>
    <p:sldId id="351" r:id="rId4"/>
    <p:sldId id="352" r:id="rId5"/>
    <p:sldId id="344" r:id="rId6"/>
    <p:sldId id="345" r:id="rId7"/>
    <p:sldId id="346" r:id="rId8"/>
    <p:sldId id="347" r:id="rId9"/>
    <p:sldId id="306" r:id="rId10"/>
    <p:sldId id="353" r:id="rId11"/>
    <p:sldId id="354" r:id="rId12"/>
    <p:sldId id="355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6" r:id="rId21"/>
    <p:sldId id="367" r:id="rId22"/>
    <p:sldId id="370" r:id="rId23"/>
    <p:sldId id="378" r:id="rId24"/>
    <p:sldId id="379" r:id="rId25"/>
    <p:sldId id="375" r:id="rId26"/>
    <p:sldId id="376" r:id="rId27"/>
    <p:sldId id="327" r:id="rId28"/>
    <p:sldId id="328" r:id="rId29"/>
    <p:sldId id="329" r:id="rId30"/>
    <p:sldId id="348" r:id="rId31"/>
    <p:sldId id="37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98"/>
    <p:restoredTop sz="94679"/>
  </p:normalViewPr>
  <p:slideViewPr>
    <p:cSldViewPr snapToGrid="0" snapToObjects="1">
      <p:cViewPr varScale="1">
        <p:scale>
          <a:sx n="136" d="100"/>
          <a:sy n="136" d="100"/>
        </p:scale>
        <p:origin x="-212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32A5D-9697-9C47-8FEB-4DF295F644C9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6B561-5AD7-AB43-B959-4CA96817C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88D60B-1C8A-284F-B33A-AABA08BF7844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47881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91288-2A6C-1F4A-AF11-9C02E4B105AA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9055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2AFE1D-72C7-DD42-8BC1-11FE2806EBBC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5248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42C7FB-7A3C-E946-837F-00F6474BFCEF}" type="slidenum">
              <a:rPr lang="en-US" sz="1200" b="0">
                <a:solidFill>
                  <a:srgbClr val="00279F"/>
                </a:solidFill>
              </a:rPr>
              <a:pPr/>
              <a:t>5</a:t>
            </a:fld>
            <a:endParaRPr lang="en-US" sz="1200" b="0">
              <a:solidFill>
                <a:srgbClr val="00279F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6426"/>
            <a:ext cx="5608320" cy="418306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54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75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93" tIns="43247" rIns="86493" bIns="43247"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361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A0465A-2832-9C48-8099-973E1FD5DC85}" type="datetime1">
              <a:rPr lang="en-US" sz="1200" b="0">
                <a:solidFill>
                  <a:srgbClr val="00279F"/>
                </a:solidFill>
              </a:rPr>
              <a:pPr/>
              <a:t>5/18/17</a:t>
            </a:fld>
            <a:endParaRPr lang="en-US" sz="1200" b="0">
              <a:solidFill>
                <a:srgbClr val="00279F"/>
              </a:solidFill>
            </a:endParaRPr>
          </a:p>
        </p:txBody>
      </p:sp>
      <p:sp>
        <p:nvSpPr>
          <p:cNvPr id="5018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2338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22338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166C90E-A278-894A-AF39-582C26075BF0}" type="slidenum">
              <a:rPr lang="en-US" sz="1200" b="0">
                <a:solidFill>
                  <a:srgbClr val="00279F"/>
                </a:solidFill>
              </a:rPr>
              <a:pPr/>
              <a:t>12</a:t>
            </a:fld>
            <a:endParaRPr lang="en-US" sz="1200" b="0">
              <a:solidFill>
                <a:srgbClr val="0027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5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23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3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7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3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4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93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1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2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692AB-6E9C-DE4C-AEF7-0ECE32C2E3AB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69CE6-BB0B-CB4F-9406-6E1AA7CA2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2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microsoft.com/office/2007/relationships/hdphoto" Target="../media/hdphoto1.wdp"/><Relationship Id="rId10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3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5.png"/><Relationship Id="rId10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620" y="1844078"/>
            <a:ext cx="8256760" cy="1657051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Brave-</a:t>
            </a:r>
            <a:r>
              <a:rPr lang="en-US" sz="4000" b="1" dirty="0" err="1" smtClean="0"/>
              <a:t>ish</a:t>
            </a:r>
            <a:r>
              <a:rPr lang="en-US" sz="4000" b="1" dirty="0" smtClean="0"/>
              <a:t> New World:</a:t>
            </a:r>
            <a:br>
              <a:rPr lang="en-US" sz="4000" b="1" dirty="0" smtClean="0"/>
            </a:br>
            <a:r>
              <a:rPr lang="en-US" sz="3600" b="1" dirty="0" smtClean="0"/>
              <a:t>A Practical Roadmap For Bringing the Benefits of Cancer Science to Everyone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010" y="4444010"/>
            <a:ext cx="778598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Barrett J. Rollins, MD, PhD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Chief Scientific Officer, Dana-Farber Cancer Institute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Linde Family Professor of Medicine, Harvard Medical School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May 20, 2017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1903" y="407406"/>
            <a:ext cx="6858000" cy="143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Amherst College Commencement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Cancer Medicine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9733"/>
          </a:xfrm>
        </p:spPr>
        <p:txBody>
          <a:bodyPr>
            <a:normAutofit/>
          </a:bodyPr>
          <a:lstStyle/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Our vision has outstripped our capabilities</a:t>
            </a:r>
          </a:p>
          <a:p>
            <a:pPr lvl="1"/>
            <a:r>
              <a:rPr lang="en-US" dirty="0" smtClean="0"/>
              <a:t>But this is clearly the future of cancer care</a:t>
            </a:r>
          </a:p>
          <a:p>
            <a:pPr lvl="1"/>
            <a:endParaRPr lang="en-US" dirty="0"/>
          </a:p>
          <a:p>
            <a:r>
              <a:rPr lang="en-US" dirty="0" smtClean="0"/>
              <a:t>The pressing questions</a:t>
            </a:r>
          </a:p>
          <a:p>
            <a:pPr lvl="1"/>
            <a:r>
              <a:rPr lang="en-US" dirty="0" smtClean="0"/>
              <a:t>Is universal genetic testing for cancer patients practical?</a:t>
            </a:r>
          </a:p>
          <a:p>
            <a:pPr lvl="1"/>
            <a:r>
              <a:rPr lang="en-US" dirty="0" smtClean="0"/>
              <a:t>Is universal genetic testing for cancer patients valuable?</a:t>
            </a:r>
          </a:p>
          <a:p>
            <a:pPr lvl="2"/>
            <a:r>
              <a:rPr lang="en-US" dirty="0" smtClean="0"/>
              <a:t>Does it improve outcomes?</a:t>
            </a:r>
          </a:p>
          <a:p>
            <a:pPr lvl="2"/>
            <a:r>
              <a:rPr lang="en-US" dirty="0" smtClean="0"/>
              <a:t>Does it provide scientific value?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7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>
            <a:off x="4038705" y="1530813"/>
            <a:ext cx="723900" cy="1387475"/>
            <a:chOff x="4040292" y="3751499"/>
            <a:chExt cx="723900" cy="1387475"/>
          </a:xfrm>
        </p:grpSpPr>
        <p:grpSp>
          <p:nvGrpSpPr>
            <p:cNvPr id="3" name="Group 964"/>
            <p:cNvGrpSpPr>
              <a:grpSpLocks noChangeAspect="1"/>
            </p:cNvGrpSpPr>
            <p:nvPr/>
          </p:nvGrpSpPr>
          <p:grpSpPr bwMode="auto">
            <a:xfrm>
              <a:off x="4040292" y="3751499"/>
              <a:ext cx="723900" cy="1387475"/>
              <a:chOff x="1866" y="1498"/>
              <a:chExt cx="1368" cy="2621"/>
            </a:xfrm>
          </p:grpSpPr>
          <p:grpSp>
            <p:nvGrpSpPr>
              <p:cNvPr id="5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7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40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45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47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49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5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60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62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65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75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76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77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66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67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68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69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70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71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72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73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74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63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64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1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6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7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8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9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0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2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3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4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8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46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42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25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32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35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38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39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36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37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3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29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27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28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9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10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17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20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23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24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21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22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8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1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14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2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13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6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Oval 1038"/>
            <p:cNvSpPr>
              <a:spLocks noChangeAspect="1" noChangeArrowheads="1"/>
            </p:cNvSpPr>
            <p:nvPr/>
          </p:nvSpPr>
          <p:spPr bwMode="auto">
            <a:xfrm>
              <a:off x="4400655" y="4367449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8" name="TextBox 154"/>
          <p:cNvSpPr txBox="1">
            <a:spLocks noChangeArrowheads="1"/>
          </p:cNvSpPr>
          <p:nvPr/>
        </p:nvSpPr>
        <p:spPr bwMode="auto">
          <a:xfrm>
            <a:off x="1191743" y="3540186"/>
            <a:ext cx="7005200" cy="230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2400" b="0" dirty="0" smtClean="0">
                <a:solidFill>
                  <a:srgbClr val="000000"/>
                </a:solidFill>
                <a:latin typeface="Calibri" charset="0"/>
              </a:rPr>
              <a:t>• Obtain a broad genetic test (“genotype”) on all patients at our hospitals </a:t>
            </a:r>
            <a:r>
              <a:rPr lang="en-US" sz="2400" b="0" dirty="0">
                <a:solidFill>
                  <a:srgbClr val="000000"/>
                </a:solidFill>
                <a:latin typeface="Calibri" charset="0"/>
              </a:rPr>
              <a:t>with </a:t>
            </a:r>
            <a:r>
              <a:rPr lang="en-US" sz="2400" b="0" dirty="0" smtClean="0">
                <a:solidFill>
                  <a:srgbClr val="000000"/>
                </a:solidFill>
                <a:latin typeface="Calibri" charset="0"/>
              </a:rPr>
              <a:t>cancer</a:t>
            </a:r>
          </a:p>
          <a:p>
            <a:pPr eaLnBrk="1" hangingPunct="1">
              <a:lnSpc>
                <a:spcPct val="100000"/>
              </a:lnSpc>
            </a:pPr>
            <a:endParaRPr lang="en-US" sz="2400" b="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r>
              <a:rPr lang="en-US" sz="2400" b="0" dirty="0" smtClean="0">
                <a:solidFill>
                  <a:srgbClr val="000000"/>
                </a:solidFill>
                <a:latin typeface="Calibri" charset="0"/>
              </a:rPr>
              <a:t>• </a:t>
            </a:r>
            <a:r>
              <a:rPr lang="en-US" sz="2400" b="0" dirty="0">
                <a:solidFill>
                  <a:srgbClr val="000000"/>
                </a:solidFill>
                <a:latin typeface="Calibri" charset="0"/>
              </a:rPr>
              <a:t>Return </a:t>
            </a:r>
            <a:r>
              <a:rPr lang="en-US" sz="2400" b="0" dirty="0" smtClean="0">
                <a:solidFill>
                  <a:srgbClr val="000000"/>
                </a:solidFill>
                <a:latin typeface="Calibri" charset="0"/>
              </a:rPr>
              <a:t>“clinically actionable” </a:t>
            </a:r>
            <a:r>
              <a:rPr lang="en-US" sz="2400" b="0" dirty="0">
                <a:solidFill>
                  <a:srgbClr val="000000"/>
                </a:solidFill>
                <a:latin typeface="Calibri" charset="0"/>
              </a:rPr>
              <a:t>results to </a:t>
            </a:r>
            <a:r>
              <a:rPr lang="en-US" sz="2400" b="0" dirty="0" smtClean="0">
                <a:solidFill>
                  <a:srgbClr val="000000"/>
                </a:solidFill>
                <a:latin typeface="Calibri" charset="0"/>
              </a:rPr>
              <a:t>providers</a:t>
            </a:r>
          </a:p>
          <a:p>
            <a:pPr eaLnBrk="1" hangingPunct="1"/>
            <a:endParaRPr lang="en-US" sz="2400" b="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/>
            <a:r>
              <a:rPr lang="en-US" sz="2400" b="0" dirty="0">
                <a:solidFill>
                  <a:srgbClr val="000000"/>
                </a:solidFill>
                <a:latin typeface="Calibri" charset="0"/>
              </a:rPr>
              <a:t>• Link to clinical data &amp; make available for </a:t>
            </a:r>
            <a:r>
              <a:rPr lang="en-US" sz="2400" b="0" dirty="0" smtClean="0">
                <a:solidFill>
                  <a:srgbClr val="000000"/>
                </a:solidFill>
                <a:latin typeface="Calibri" charset="0"/>
              </a:rPr>
              <a:t>research</a:t>
            </a:r>
            <a:endParaRPr lang="en-US" sz="2400" b="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1" name="Title 80"/>
          <p:cNvSpPr>
            <a:spLocks noGrp="1"/>
          </p:cNvSpPr>
          <p:nvPr>
            <p:ph type="title"/>
          </p:nvPr>
        </p:nvSpPr>
        <p:spPr>
          <a:xfrm>
            <a:off x="477942" y="7288"/>
            <a:ext cx="8229600" cy="1143000"/>
          </a:xfrm>
        </p:spPr>
        <p:txBody>
          <a:bodyPr/>
          <a:lstStyle/>
          <a:p>
            <a:r>
              <a:rPr lang="en-US" dirty="0" smtClean="0"/>
              <a:t>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7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DE1AE0-5E88-1F4F-8FC6-B4F336F763D4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4915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49159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49161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49163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49196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49201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49203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49205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49211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49216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49218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49221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49231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49232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9233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49222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49223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9224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49225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9226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49227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9228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49229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9230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49219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49220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9217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9212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9213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9214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49215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9206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49207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49208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49209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49210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9204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49202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197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49198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99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200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9164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49181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49188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49191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49194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49195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9192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49193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9189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90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182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49185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86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87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49183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49184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49165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49166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49173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49176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49179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49180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9177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49178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9174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75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167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49170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71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172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49168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49169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49162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160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2772" name="TextBox 154"/>
          <p:cNvSpPr txBox="1">
            <a:spLocks noChangeArrowheads="1"/>
          </p:cNvSpPr>
          <p:nvPr/>
        </p:nvSpPr>
        <p:spPr bwMode="auto">
          <a:xfrm>
            <a:off x="3446822" y="4341813"/>
            <a:ext cx="187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>
                <a:solidFill>
                  <a:srgbClr val="000000"/>
                </a:solidFill>
                <a:latin typeface="Calibri" charset="0"/>
              </a:rPr>
              <a:t>Who is this?</a:t>
            </a:r>
          </a:p>
        </p:txBody>
      </p:sp>
      <p:sp>
        <p:nvSpPr>
          <p:cNvPr id="80" name="TextBox 154"/>
          <p:cNvSpPr txBox="1">
            <a:spLocks noChangeArrowheads="1"/>
          </p:cNvSpPr>
          <p:nvPr/>
        </p:nvSpPr>
        <p:spPr bwMode="auto">
          <a:xfrm>
            <a:off x="3331974" y="4386352"/>
            <a:ext cx="2110884" cy="12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u="sng" dirty="0" smtClean="0">
                <a:solidFill>
                  <a:srgbClr val="000000"/>
                </a:solidFill>
                <a:latin typeface="Calibri" charset="0"/>
              </a:rPr>
              <a:t>All</a:t>
            </a: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 of our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</a:t>
            </a: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cancer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(16,000 new patients each year)</a:t>
            </a:r>
            <a:endParaRPr lang="en-US" sz="1800" b="0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5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72" grpId="1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64F5EB-D738-DB44-BDFF-4AEAB759D0CA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120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51207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51209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51211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51244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51249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1251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51253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1259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51264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51266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51269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51279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80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81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51270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51271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2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3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4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5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6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7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8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51267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268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265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260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1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2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3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1254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5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6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7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8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52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51250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45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51246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7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8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212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29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36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39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42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43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40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41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37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8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30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33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4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5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31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32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51213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14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21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24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27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28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25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26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22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3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15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18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19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0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16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17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1210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8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1205" name="TextBox 154"/>
          <p:cNvSpPr txBox="1">
            <a:spLocks noChangeArrowheads="1"/>
          </p:cNvSpPr>
          <p:nvPr/>
        </p:nvSpPr>
        <p:spPr bwMode="auto">
          <a:xfrm>
            <a:off x="3350533" y="4341813"/>
            <a:ext cx="2103210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All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cancer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57416" y="2772089"/>
            <a:ext cx="2062910" cy="693424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>
            <a:spLocks noChangeArrowheads="1"/>
          </p:cNvSpPr>
          <p:nvPr/>
        </p:nvSpPr>
        <p:spPr bwMode="auto">
          <a:xfrm>
            <a:off x="568261" y="2476297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Clinical samples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92" name="TextBox 79"/>
          <p:cNvSpPr txBox="1">
            <a:spLocks noChangeArrowheads="1"/>
          </p:cNvSpPr>
          <p:nvPr/>
        </p:nvSpPr>
        <p:spPr bwMode="auto">
          <a:xfrm>
            <a:off x="606578" y="2476296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What will we test?</a:t>
            </a:r>
            <a:endParaRPr lang="en-U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64F5EB-D738-DB44-BDFF-4AEAB759D0CA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14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120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51207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51209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51211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51244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51249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1251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51253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1259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51264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51266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51269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51279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80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81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51270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51271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2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3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4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5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6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7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8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51267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268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265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260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1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2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3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1254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5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6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7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8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52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51250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45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51246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7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8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212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29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36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39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42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43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40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41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37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8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30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33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4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5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31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32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51213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14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21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24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27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28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25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26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22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3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15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18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19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0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16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17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1210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8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1205" name="TextBox 154"/>
          <p:cNvSpPr txBox="1">
            <a:spLocks noChangeArrowheads="1"/>
          </p:cNvSpPr>
          <p:nvPr/>
        </p:nvSpPr>
        <p:spPr bwMode="auto">
          <a:xfrm>
            <a:off x="3383190" y="4341813"/>
            <a:ext cx="2037896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All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cancer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57416" y="2772089"/>
            <a:ext cx="2062910" cy="693424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>
            <a:spLocks noChangeArrowheads="1"/>
          </p:cNvSpPr>
          <p:nvPr/>
        </p:nvSpPr>
        <p:spPr bwMode="auto">
          <a:xfrm>
            <a:off x="568261" y="2476297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Clinical samples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747965" y="1860717"/>
            <a:ext cx="1282698" cy="1212683"/>
          </a:xfrm>
          <a:prstGeom prst="straightConnector1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79"/>
          <p:cNvSpPr txBox="1">
            <a:spLocks noChangeArrowheads="1"/>
          </p:cNvSpPr>
          <p:nvPr/>
        </p:nvSpPr>
        <p:spPr bwMode="auto">
          <a:xfrm>
            <a:off x="1728712" y="1515884"/>
            <a:ext cx="2038506" cy="3692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smtClean="0">
                <a:solidFill>
                  <a:srgbClr val="000000"/>
                </a:solidFill>
              </a:rPr>
              <a:t>Somatic genotyping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85" name="TextBox 79"/>
          <p:cNvSpPr txBox="1">
            <a:spLocks noChangeArrowheads="1"/>
          </p:cNvSpPr>
          <p:nvPr/>
        </p:nvSpPr>
        <p:spPr bwMode="auto">
          <a:xfrm>
            <a:off x="1575159" y="1371450"/>
            <a:ext cx="2506304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What kind of genotyping will </a:t>
            </a:r>
            <a:r>
              <a:rPr lang="en-US" smtClean="0">
                <a:solidFill>
                  <a:srgbClr val="000000"/>
                </a:solidFill>
              </a:rPr>
              <a:t>we perform?</a:t>
            </a:r>
            <a:endParaRPr lang="en-U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5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964"/>
          <p:cNvGrpSpPr>
            <a:grpSpLocks noChangeAspect="1"/>
          </p:cNvGrpSpPr>
          <p:nvPr/>
        </p:nvGrpSpPr>
        <p:grpSpPr bwMode="auto">
          <a:xfrm>
            <a:off x="3902075" y="2344738"/>
            <a:ext cx="1479550" cy="2836862"/>
            <a:chOff x="1866" y="1498"/>
            <a:chExt cx="1368" cy="2621"/>
          </a:xfrm>
        </p:grpSpPr>
        <p:grpSp>
          <p:nvGrpSpPr>
            <p:cNvPr id="52233" name="Group 965"/>
            <p:cNvGrpSpPr>
              <a:grpSpLocks noChangeAspect="1"/>
            </p:cNvGrpSpPr>
            <p:nvPr/>
          </p:nvGrpSpPr>
          <p:grpSpPr bwMode="auto">
            <a:xfrm>
              <a:off x="1866" y="1498"/>
              <a:ext cx="1368" cy="2614"/>
              <a:chOff x="1866" y="1498"/>
              <a:chExt cx="1368" cy="2614"/>
            </a:xfrm>
          </p:grpSpPr>
          <p:grpSp>
            <p:nvGrpSpPr>
              <p:cNvPr id="52235" name="Group 966"/>
              <p:cNvGrpSpPr>
                <a:grpSpLocks noChangeAspect="1"/>
              </p:cNvGrpSpPr>
              <p:nvPr/>
            </p:nvGrpSpPr>
            <p:grpSpPr bwMode="auto">
              <a:xfrm>
                <a:off x="2010" y="1498"/>
                <a:ext cx="1095" cy="2285"/>
                <a:chOff x="2010" y="1498"/>
                <a:chExt cx="1095" cy="2285"/>
              </a:xfrm>
            </p:grpSpPr>
            <p:grpSp>
              <p:nvGrpSpPr>
                <p:cNvPr id="52268" name="Group 967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1694"/>
                  <a:chOff x="2010" y="1498"/>
                  <a:chExt cx="1095" cy="1694"/>
                </a:xfrm>
              </p:grpSpPr>
              <p:grpSp>
                <p:nvGrpSpPr>
                  <p:cNvPr id="52273" name="Group 96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313"/>
                    <a:chOff x="2010" y="1498"/>
                    <a:chExt cx="1095" cy="1313"/>
                  </a:xfrm>
                </p:grpSpPr>
                <p:grpSp>
                  <p:nvGrpSpPr>
                    <p:cNvPr id="52275" name="Group 96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2277" name="Group 97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965"/>
                        <a:chOff x="2010" y="1498"/>
                        <a:chExt cx="1095" cy="965"/>
                      </a:xfrm>
                    </p:grpSpPr>
                    <p:grpSp>
                      <p:nvGrpSpPr>
                        <p:cNvPr id="52283" name="Group 97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49" y="1498"/>
                          <a:ext cx="742" cy="758"/>
                          <a:chOff x="2249" y="1498"/>
                          <a:chExt cx="742" cy="758"/>
                        </a:xfrm>
                      </p:grpSpPr>
                      <p:grpSp>
                        <p:nvGrpSpPr>
                          <p:cNvPr id="52288" name="Group 97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22"/>
                            <a:chOff x="2249" y="1498"/>
                            <a:chExt cx="742" cy="722"/>
                          </a:xfrm>
                        </p:grpSpPr>
                        <p:grpSp>
                          <p:nvGrpSpPr>
                            <p:cNvPr id="52290" name="Group 97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99" y="1498"/>
                              <a:ext cx="692" cy="592"/>
                              <a:chOff x="3187" y="1483"/>
                              <a:chExt cx="692" cy="592"/>
                            </a:xfrm>
                          </p:grpSpPr>
                          <p:grpSp>
                            <p:nvGrpSpPr>
                              <p:cNvPr id="52293" name="Group 974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3637" y="1725"/>
                                <a:ext cx="161" cy="279"/>
                                <a:chOff x="2755" y="1740"/>
                                <a:chExt cx="161" cy="279"/>
                              </a:xfrm>
                            </p:grpSpPr>
                            <p:sp>
                              <p:nvSpPr>
                                <p:cNvPr id="52303" name="Freeform 97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2859" y="1893"/>
                                  <a:ext cx="57" cy="37"/>
                                </a:xfrm>
                                <a:custGeom>
                                  <a:avLst/>
                                  <a:gdLst>
                                    <a:gd name="T0" fmla="*/ 45 w 57"/>
                                    <a:gd name="T1" fmla="*/ 0 h 37"/>
                                    <a:gd name="T2" fmla="*/ 0 w 57"/>
                                    <a:gd name="T3" fmla="*/ 33 h 37"/>
                                    <a:gd name="T4" fmla="*/ 0 60000 65536"/>
                                    <a:gd name="T5" fmla="*/ 0 60000 65536"/>
                                    <a:gd name="T6" fmla="*/ 0 w 57"/>
                                    <a:gd name="T7" fmla="*/ 0 h 37"/>
                                    <a:gd name="T8" fmla="*/ 57 w 57"/>
                                    <a:gd name="T9" fmla="*/ 37 h 37"/>
                                  </a:gdLst>
                                  <a:ahLst/>
                                  <a:cxnLst>
                                    <a:cxn ang="T4">
                                      <a:pos x="T0" y="T1"/>
                                    </a:cxn>
                                    <a:cxn ang="T5">
                                      <a:pos x="T2" y="T3"/>
                                    </a:cxn>
                                  </a:cxnLst>
                                  <a:rect l="T6" t="T7" r="T8" b="T9"/>
                                  <a:pathLst>
                                    <a:path w="57" h="37">
                                      <a:moveTo>
                                        <a:pt x="45" y="0"/>
                                      </a:moveTo>
                                      <a:cubicBezTo>
                                        <a:pt x="57" y="37"/>
                                        <a:pt x="28" y="33"/>
                                        <a:pt x="0" y="3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52304" name="Oval 976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55" y="1927"/>
                                  <a:ext cx="98" cy="9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1pPr>
                                  <a:lvl2pPr marL="742950" indent="-28575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2pPr>
                                  <a:lvl3pPr marL="11430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3pPr>
                                  <a:lvl4pPr marL="16002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4pPr>
                                  <a:lvl5pPr marL="20574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5pPr>
                                  <a:lvl6pPr marL="25146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6pPr>
                                  <a:lvl7pPr marL="29718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7pPr>
                                  <a:lvl8pPr marL="34290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8pPr>
                                  <a:lvl9pPr marL="38862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 sz="2400"/>
                                </a:p>
                              </p:txBody>
                            </p:sp>
                            <p:sp>
                              <p:nvSpPr>
                                <p:cNvPr id="52305" name="Rectangle 977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96" y="1740"/>
                                  <a:ext cx="71" cy="179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1pPr>
                                  <a:lvl2pPr marL="742950" indent="-28575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2pPr>
                                  <a:lvl3pPr marL="11430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3pPr>
                                  <a:lvl4pPr marL="16002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4pPr>
                                  <a:lvl5pPr marL="20574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5pPr>
                                  <a:lvl6pPr marL="25146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6pPr>
                                  <a:lvl7pPr marL="29718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7pPr>
                                  <a:lvl8pPr marL="34290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8pPr>
                                  <a:lvl9pPr marL="38862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 sz="2400"/>
                                </a:p>
                              </p:txBody>
                            </p:sp>
                          </p:grpSp>
                          <p:grpSp>
                            <p:nvGrpSpPr>
                              <p:cNvPr id="52294" name="Group 978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3187" y="1483"/>
                                <a:ext cx="692" cy="592"/>
                                <a:chOff x="2305" y="1495"/>
                                <a:chExt cx="692" cy="592"/>
                              </a:xfrm>
                            </p:grpSpPr>
                            <p:sp>
                              <p:nvSpPr>
                                <p:cNvPr id="52295" name="Oval 979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305" y="1495"/>
                                  <a:ext cx="447" cy="529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1pPr>
                                  <a:lvl2pPr marL="742950" indent="-28575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2pPr>
                                  <a:lvl3pPr marL="11430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3pPr>
                                  <a:lvl4pPr marL="16002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4pPr>
                                  <a:lvl5pPr marL="20574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5pPr>
                                  <a:lvl6pPr marL="25146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6pPr>
                                  <a:lvl7pPr marL="29718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7pPr>
                                  <a:lvl8pPr marL="34290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8pPr>
                                  <a:lvl9pPr marL="38862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 sz="2400"/>
                                </a:p>
                              </p:txBody>
                            </p:sp>
                            <p:sp>
                              <p:nvSpPr>
                                <p:cNvPr id="52296" name="Arc 980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-143156">
                                  <a:off x="2528" y="1495"/>
                                  <a:ext cx="366" cy="143"/>
                                </a:xfrm>
                                <a:custGeom>
                                  <a:avLst/>
                                  <a:gdLst>
                                    <a:gd name="T0" fmla="*/ 0 w 24424"/>
                                    <a:gd name="T1" fmla="*/ 0 h 21600"/>
                                    <a:gd name="T2" fmla="*/ 0 w 24424"/>
                                    <a:gd name="T3" fmla="*/ 0 h 21600"/>
                                    <a:gd name="T4" fmla="*/ 0 w 24424"/>
                                    <a:gd name="T5" fmla="*/ 0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24424"/>
                                    <a:gd name="T10" fmla="*/ 0 h 21600"/>
                                    <a:gd name="T11" fmla="*/ 24424 w 24424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24424" h="21600" fill="none" extrusionOk="0">
                                      <a:moveTo>
                                        <a:pt x="0" y="185"/>
                                      </a:moveTo>
                                      <a:cubicBezTo>
                                        <a:pt x="936" y="61"/>
                                        <a:pt x="1879" y="0"/>
                                        <a:pt x="2824" y="0"/>
                                      </a:cubicBezTo>
                                      <a:cubicBezTo>
                                        <a:pt x="14753" y="0"/>
                                        <a:pt x="24424" y="9670"/>
                                        <a:pt x="24424" y="21600"/>
                                      </a:cubicBezTo>
                                    </a:path>
                                    <a:path w="24424" h="21600" stroke="0" extrusionOk="0">
                                      <a:moveTo>
                                        <a:pt x="0" y="185"/>
                                      </a:moveTo>
                                      <a:cubicBezTo>
                                        <a:pt x="936" y="61"/>
                                        <a:pt x="1879" y="0"/>
                                        <a:pt x="2824" y="0"/>
                                      </a:cubicBezTo>
                                      <a:cubicBezTo>
                                        <a:pt x="14753" y="0"/>
                                        <a:pt x="24424" y="9670"/>
                                        <a:pt x="24424" y="21600"/>
                                      </a:cubicBezTo>
                                      <a:lnTo>
                                        <a:pt x="2824" y="21600"/>
                                      </a:lnTo>
                                      <a:lnTo>
                                        <a:pt x="0" y="185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52297" name="AutoShape 981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13" y="1620"/>
                                  <a:ext cx="195" cy="143"/>
                                </a:xfrm>
                                <a:prstGeom prst="roundRect">
                                  <a:avLst>
                                    <a:gd name="adj" fmla="val 27273"/>
                                  </a:avLst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1pPr>
                                  <a:lvl2pPr marL="742950" indent="-28575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2pPr>
                                  <a:lvl3pPr marL="11430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3pPr>
                                  <a:lvl4pPr marL="16002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4pPr>
                                  <a:lvl5pPr marL="20574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5pPr>
                                  <a:lvl6pPr marL="25146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6pPr>
                                  <a:lvl7pPr marL="29718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7pPr>
                                  <a:lvl8pPr marL="34290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8pPr>
                                  <a:lvl9pPr marL="38862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 sz="2400"/>
                                </a:p>
                              </p:txBody>
                            </p:sp>
                            <p:sp>
                              <p:nvSpPr>
                                <p:cNvPr id="52298" name="Arc 98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7503214" flipH="1">
                                  <a:off x="2863" y="1767"/>
                                  <a:ext cx="126" cy="143"/>
                                </a:xfrm>
                                <a:custGeom>
                                  <a:avLst/>
                                  <a:gdLst>
                                    <a:gd name="T0" fmla="*/ 0 w 19083"/>
                                    <a:gd name="T1" fmla="*/ 0 h 21600"/>
                                    <a:gd name="T2" fmla="*/ 0 w 19083"/>
                                    <a:gd name="T3" fmla="*/ 0 h 21600"/>
                                    <a:gd name="T4" fmla="*/ 0 w 19083"/>
                                    <a:gd name="T5" fmla="*/ 0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19083"/>
                                    <a:gd name="T10" fmla="*/ 0 h 21600"/>
                                    <a:gd name="T11" fmla="*/ 19083 w 19083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19083" h="21600" fill="none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7995" y="0"/>
                                        <a:pt x="15337" y="4416"/>
                                        <a:pt x="19083" y="11480"/>
                                      </a:cubicBezTo>
                                    </a:path>
                                    <a:path w="19083" h="21600" stroke="0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7995" y="0"/>
                                        <a:pt x="15337" y="4416"/>
                                        <a:pt x="19083" y="11480"/>
                                      </a:cubicBezTo>
                                      <a:lnTo>
                                        <a:pt x="0" y="21600"/>
                                      </a:lnTo>
                                      <a:lnTo>
                                        <a:pt x="0" y="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52299" name="AutoShape 983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679" y="1944"/>
                                  <a:ext cx="154" cy="143"/>
                                </a:xfrm>
                                <a:prstGeom prst="roundRect">
                                  <a:avLst>
                                    <a:gd name="adj" fmla="val 16667"/>
                                  </a:avLst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1pPr>
                                  <a:lvl2pPr marL="742950" indent="-28575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2pPr>
                                  <a:lvl3pPr marL="11430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3pPr>
                                  <a:lvl4pPr marL="16002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4pPr>
                                  <a:lvl5pPr marL="20574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5pPr>
                                  <a:lvl6pPr marL="25146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6pPr>
                                  <a:lvl7pPr marL="29718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7pPr>
                                  <a:lvl8pPr marL="34290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8pPr>
                                  <a:lvl9pPr marL="38862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 sz="2400"/>
                                </a:p>
                              </p:txBody>
                            </p:sp>
                            <p:sp>
                              <p:nvSpPr>
                                <p:cNvPr id="52300" name="Freeform 98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2829" y="1917"/>
                                  <a:ext cx="42" cy="105"/>
                                </a:xfrm>
                                <a:custGeom>
                                  <a:avLst/>
                                  <a:gdLst>
                                    <a:gd name="T0" fmla="*/ 27 w 42"/>
                                    <a:gd name="T1" fmla="*/ 0 h 105"/>
                                    <a:gd name="T2" fmla="*/ 24 w 42"/>
                                    <a:gd name="T3" fmla="*/ 54 h 105"/>
                                    <a:gd name="T4" fmla="*/ 18 w 42"/>
                                    <a:gd name="T5" fmla="*/ 87 h 105"/>
                                    <a:gd name="T6" fmla="*/ 0 w 42"/>
                                    <a:gd name="T7" fmla="*/ 105 h 105"/>
                                    <a:gd name="T8" fmla="*/ 0 60000 65536"/>
                                    <a:gd name="T9" fmla="*/ 0 60000 65536"/>
                                    <a:gd name="T10" fmla="*/ 0 60000 65536"/>
                                    <a:gd name="T11" fmla="*/ 0 60000 65536"/>
                                    <a:gd name="T12" fmla="*/ 0 w 42"/>
                                    <a:gd name="T13" fmla="*/ 0 h 105"/>
                                    <a:gd name="T14" fmla="*/ 42 w 42"/>
                                    <a:gd name="T15" fmla="*/ 105 h 105"/>
                                  </a:gdLst>
                                  <a:ahLst/>
                                  <a:cxnLst>
                                    <a:cxn ang="T8">
                                      <a:pos x="T0" y="T1"/>
                                    </a:cxn>
                                    <a:cxn ang="T9">
                                      <a:pos x="T2" y="T3"/>
                                    </a:cxn>
                                    <a:cxn ang="T10">
                                      <a:pos x="T4" y="T5"/>
                                    </a:cxn>
                                    <a:cxn ang="T11">
                                      <a:pos x="T6" y="T7"/>
                                    </a:cxn>
                                  </a:cxnLst>
                                  <a:rect l="T12" t="T13" r="T14" b="T15"/>
                                  <a:pathLst>
                                    <a:path w="42" h="105">
                                      <a:moveTo>
                                        <a:pt x="27" y="0"/>
                                      </a:moveTo>
                                      <a:cubicBezTo>
                                        <a:pt x="30" y="24"/>
                                        <a:pt x="37" y="35"/>
                                        <a:pt x="24" y="54"/>
                                      </a:cubicBezTo>
                                      <a:cubicBezTo>
                                        <a:pt x="29" y="70"/>
                                        <a:pt x="42" y="81"/>
                                        <a:pt x="18" y="87"/>
                                      </a:cubicBezTo>
                                      <a:cubicBezTo>
                                        <a:pt x="12" y="95"/>
                                        <a:pt x="7" y="98"/>
                                        <a:pt x="0" y="105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52301" name="Rectangle 985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640" y="1719"/>
                                  <a:ext cx="213" cy="252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1pPr>
                                  <a:lvl2pPr marL="742950" indent="-28575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2pPr>
                                  <a:lvl3pPr marL="11430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3pPr>
                                  <a:lvl4pPr marL="16002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4pPr>
                                  <a:lvl5pPr marL="20574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5pPr>
                                  <a:lvl6pPr marL="25146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6pPr>
                                  <a:lvl7pPr marL="29718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7pPr>
                                  <a:lvl8pPr marL="34290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8pPr>
                                  <a:lvl9pPr marL="38862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 sz="2400"/>
                                </a:p>
                              </p:txBody>
                            </p:sp>
                            <p:sp>
                              <p:nvSpPr>
                                <p:cNvPr id="52302" name="Oval 986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 rot="1235432">
                                  <a:off x="2741" y="1844"/>
                                  <a:ext cx="159" cy="71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1pPr>
                                  <a:lvl2pPr marL="742950" indent="-28575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2pPr>
                                  <a:lvl3pPr marL="11430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3pPr>
                                  <a:lvl4pPr marL="16002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4pPr>
                                  <a:lvl5pPr marL="2057400" indent="-228600" eaLnBrk="0" hangingPunct="0"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5pPr>
                                  <a:lvl6pPr marL="25146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6pPr>
                                  <a:lvl7pPr marL="29718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7pPr>
                                  <a:lvl8pPr marL="34290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8pPr>
                                  <a:lvl9pPr marL="3886200" indent="-228600" algn="ctr" eaLnBrk="0" fontAlgn="base" hangingPunct="0">
                                    <a:lnSpc>
                                      <a:spcPct val="95000"/>
                                    </a:lnSpc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1000" b="1">
                                      <a:solidFill>
                                        <a:schemeClr val="tx1"/>
                                      </a:solidFill>
                                      <a:latin typeface="Arial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 sz="2400"/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52291" name="Arc 98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9205816" flipH="1">
                              <a:off x="2249" y="1973"/>
                              <a:ext cx="143" cy="214"/>
                            </a:xfrm>
                            <a:custGeom>
                              <a:avLst/>
                              <a:gdLst>
                                <a:gd name="T0" fmla="*/ 0 w 21600"/>
                                <a:gd name="T1" fmla="*/ 0 h 27494"/>
                                <a:gd name="T2" fmla="*/ 0 w 21600"/>
                                <a:gd name="T3" fmla="*/ 0 h 27494"/>
                                <a:gd name="T4" fmla="*/ 0 w 21600"/>
                                <a:gd name="T5" fmla="*/ 0 h 27494"/>
                                <a:gd name="T6" fmla="*/ 0 60000 65536"/>
                                <a:gd name="T7" fmla="*/ 0 60000 65536"/>
                                <a:gd name="T8" fmla="*/ 0 60000 65536"/>
                                <a:gd name="T9" fmla="*/ 0 w 21600"/>
                                <a:gd name="T10" fmla="*/ 0 h 27494"/>
                                <a:gd name="T11" fmla="*/ 21600 w 21600"/>
                                <a:gd name="T12" fmla="*/ 27494 h 27494"/>
                              </a:gdLst>
                              <a:ahLst/>
                              <a:cxnLst>
                                <a:cxn ang="T6">
                                  <a:pos x="T0" y="T1"/>
                                </a:cxn>
                                <a:cxn ang="T7">
                                  <a:pos x="T2" y="T3"/>
                                </a:cxn>
                                <a:cxn ang="T8">
                                  <a:pos x="T4" y="T5"/>
                                </a:cxn>
                              </a:cxnLst>
                              <a:rect l="T9" t="T10" r="T11" b="T12"/>
                              <a:pathLst>
                                <a:path w="21600" h="27494" fill="none" extrusionOk="0">
                                  <a:moveTo>
                                    <a:pt x="0" y="0"/>
                                  </a:moveTo>
                                  <a:cubicBezTo>
                                    <a:pt x="11929" y="0"/>
                                    <a:pt x="21600" y="9670"/>
                                    <a:pt x="21600" y="21600"/>
                                  </a:cubicBezTo>
                                  <a:cubicBezTo>
                                    <a:pt x="21600" y="23593"/>
                                    <a:pt x="21324" y="25576"/>
                                    <a:pt x="20780" y="27494"/>
                                  </a:cubicBezTo>
                                </a:path>
                                <a:path w="21600" h="27494" stroke="0" extrusionOk="0">
                                  <a:moveTo>
                                    <a:pt x="0" y="0"/>
                                  </a:moveTo>
                                  <a:cubicBezTo>
                                    <a:pt x="11929" y="0"/>
                                    <a:pt x="21600" y="9670"/>
                                    <a:pt x="21600" y="21600"/>
                                  </a:cubicBezTo>
                                  <a:cubicBezTo>
                                    <a:pt x="21600" y="23593"/>
                                    <a:pt x="21324" y="25576"/>
                                    <a:pt x="20780" y="27494"/>
                                  </a:cubicBezTo>
                                  <a:lnTo>
                                    <a:pt x="0" y="21600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2292" name="Rectangle 98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313" y="1836"/>
                              <a:ext cx="143" cy="384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eaLnBrk="0" hangingPunct="0"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1pPr>
                              <a:lvl2pPr marL="742950" indent="-285750" eaLnBrk="0" hangingPunct="0"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2pPr>
                              <a:lvl3pPr marL="1143000" indent="-228600" eaLnBrk="0" hangingPunct="0"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3pPr>
                              <a:lvl4pPr marL="1600200" indent="-228600" eaLnBrk="0" hangingPunct="0"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4pPr>
                              <a:lvl5pPr marL="2057400" indent="-228600" eaLnBrk="0" hangingPunct="0"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5pPr>
                              <a:lvl6pPr marL="2514600" indent="-228600" algn="ctr" eaLnBrk="0" fontAlgn="base" hangingPunct="0">
                                <a:lnSpc>
                                  <a:spcPct val="95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6pPr>
                              <a:lvl7pPr marL="2971800" indent="-228600" algn="ctr" eaLnBrk="0" fontAlgn="base" hangingPunct="0">
                                <a:lnSpc>
                                  <a:spcPct val="95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7pPr>
                              <a:lvl8pPr marL="3429000" indent="-228600" algn="ctr" eaLnBrk="0" fontAlgn="base" hangingPunct="0">
                                <a:lnSpc>
                                  <a:spcPct val="95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8pPr>
                              <a:lvl9pPr marL="3886200" indent="-228600" algn="ctr" eaLnBrk="0" fontAlgn="base" hangingPunct="0">
                                <a:lnSpc>
                                  <a:spcPct val="95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1000" b="1">
                                  <a:solidFill>
                                    <a:schemeClr val="tx1"/>
                                  </a:solidFill>
                                  <a:latin typeface="Arial" charset="0"/>
                                  <a:ea typeface="ＭＳ Ｐゴシック" charset="-128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 altLang="en-US" sz="2400"/>
                            </a:p>
                          </p:txBody>
                        </p:sp>
                      </p:grpSp>
                      <p:sp>
                        <p:nvSpPr>
                          <p:cNvPr id="52289" name="Rectangle 98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2430" y="1947"/>
                            <a:ext cx="252" cy="309"/>
                          </a:xfrm>
                          <a:prstGeom prst="rect">
                            <a:avLst/>
                          </a:pr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eaLnBrk="0" hangingPunct="0"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1pPr>
                            <a:lvl2pPr marL="742950" indent="-285750" eaLnBrk="0" hangingPunct="0"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2pPr>
                            <a:lvl3pPr marL="1143000" indent="-228600" eaLnBrk="0" hangingPunct="0"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3pPr>
                            <a:lvl4pPr marL="1600200" indent="-228600" eaLnBrk="0" hangingPunct="0"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4pPr>
                            <a:lvl5pPr marL="2057400" indent="-228600" eaLnBrk="0" hangingPunct="0"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5pPr>
                            <a:lvl6pPr marL="2514600" indent="-228600" algn="ctr" eaLnBrk="0" fontAlgn="base" hangingPunct="0">
                              <a:lnSpc>
                                <a:spcPct val="95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6pPr>
                            <a:lvl7pPr marL="2971800" indent="-228600" algn="ctr" eaLnBrk="0" fontAlgn="base" hangingPunct="0">
                              <a:lnSpc>
                                <a:spcPct val="95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7pPr>
                            <a:lvl8pPr marL="3429000" indent="-228600" algn="ctr" eaLnBrk="0" fontAlgn="base" hangingPunct="0">
                              <a:lnSpc>
                                <a:spcPct val="95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8pPr>
                            <a:lvl9pPr marL="3886200" indent="-228600" algn="ctr" eaLnBrk="0" fontAlgn="base" hangingPunct="0">
                              <a:lnSpc>
                                <a:spcPct val="95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1000" b="1">
                                <a:solidFill>
                                  <a:schemeClr val="tx1"/>
                                </a:solidFill>
                                <a:latin typeface="Arial" charset="0"/>
                                <a:ea typeface="ＭＳ Ｐゴシック" charset="-128"/>
                              </a:defRPr>
                            </a:lvl9pPr>
                          </a:lstStyle>
                          <a:p>
                            <a:pPr eaLnBrk="1" hangingPunct="1"/>
                            <a:endParaRPr lang="en-US" altLang="en-US" sz="2400"/>
                          </a:p>
                        </p:txBody>
                      </p:sp>
                    </p:grpSp>
                    <p:sp>
                      <p:nvSpPr>
                        <p:cNvPr id="52284" name="Arc 99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4128239" flipH="1">
                          <a:off x="2716" y="2082"/>
                          <a:ext cx="289" cy="224"/>
                        </a:xfrm>
                        <a:custGeom>
                          <a:avLst/>
                          <a:gdLst>
                            <a:gd name="T0" fmla="*/ 0 w 19121"/>
                            <a:gd name="T1" fmla="*/ 0 h 21600"/>
                            <a:gd name="T2" fmla="*/ 0 w 19121"/>
                            <a:gd name="T3" fmla="*/ 0 h 21600"/>
                            <a:gd name="T4" fmla="*/ 0 w 19121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19121"/>
                            <a:gd name="T10" fmla="*/ 0 h 21600"/>
                            <a:gd name="T11" fmla="*/ 19121 w 19121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9121" h="21600" fill="none" extrusionOk="0">
                              <a:moveTo>
                                <a:pt x="0" y="0"/>
                              </a:moveTo>
                              <a:cubicBezTo>
                                <a:pt x="8025" y="0"/>
                                <a:pt x="15388" y="4449"/>
                                <a:pt x="19121" y="11553"/>
                              </a:cubicBezTo>
                            </a:path>
                            <a:path w="19121" h="21600" stroke="0" extrusionOk="0">
                              <a:moveTo>
                                <a:pt x="0" y="0"/>
                              </a:moveTo>
                              <a:cubicBezTo>
                                <a:pt x="8025" y="0"/>
                                <a:pt x="15388" y="4449"/>
                                <a:pt x="19121" y="11553"/>
                              </a:cubicBezTo>
                              <a:lnTo>
                                <a:pt x="0" y="216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2285" name="Arc 9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940" y="2307"/>
                          <a:ext cx="165" cy="156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21600"/>
                            <a:gd name="T10" fmla="*/ 0 h 21600"/>
                            <a:gd name="T11" fmla="*/ 21600 w 21600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600" h="21600" fill="none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2286" name="Arc 99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7718965">
                          <a:off x="2050" y="2067"/>
                          <a:ext cx="204" cy="224"/>
                        </a:xfrm>
                        <a:custGeom>
                          <a:avLst/>
                          <a:gdLst>
                            <a:gd name="T0" fmla="*/ 0 w 13489"/>
                            <a:gd name="T1" fmla="*/ 0 h 21600"/>
                            <a:gd name="T2" fmla="*/ 0 w 13489"/>
                            <a:gd name="T3" fmla="*/ 0 h 21600"/>
                            <a:gd name="T4" fmla="*/ 0 w 13489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13489"/>
                            <a:gd name="T10" fmla="*/ 0 h 21600"/>
                            <a:gd name="T11" fmla="*/ 13489 w 13489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3489" h="21600" fill="none" extrusionOk="0">
                              <a:moveTo>
                                <a:pt x="0" y="0"/>
                              </a:moveTo>
                              <a:cubicBezTo>
                                <a:pt x="4902" y="0"/>
                                <a:pt x="9659" y="1667"/>
                                <a:pt x="13488" y="4729"/>
                              </a:cubicBezTo>
                            </a:path>
                            <a:path w="13489" h="21600" stroke="0" extrusionOk="0">
                              <a:moveTo>
                                <a:pt x="0" y="0"/>
                              </a:moveTo>
                              <a:cubicBezTo>
                                <a:pt x="4902" y="0"/>
                                <a:pt x="9659" y="1667"/>
                                <a:pt x="13488" y="4729"/>
                              </a:cubicBezTo>
                              <a:lnTo>
                                <a:pt x="0" y="216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2287" name="Arc 99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H="1">
                          <a:off x="2010" y="2283"/>
                          <a:ext cx="165" cy="156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21600"/>
                            <a:gd name="T10" fmla="*/ 0 h 21600"/>
                            <a:gd name="T11" fmla="*/ 21600 w 21600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600" h="21600" fill="none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2278" name="Rectangle 9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166" y="2301"/>
                        <a:ext cx="735" cy="51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  <p:sp>
                    <p:nvSpPr>
                      <p:cNvPr id="52279" name="Rectangle 9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268" y="2211"/>
                        <a:ext cx="471" cy="131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  <p:sp>
                    <p:nvSpPr>
                      <p:cNvPr id="52280" name="AutoShape 9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290338" flipH="1">
                        <a:off x="2169" y="2166"/>
                        <a:ext cx="143" cy="143"/>
                      </a:xfrm>
                      <a:prstGeom prst="rtTriangl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  <p:sp>
                    <p:nvSpPr>
                      <p:cNvPr id="52281" name="AutoShape 9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323121">
                        <a:off x="2691" y="2144"/>
                        <a:ext cx="143" cy="156"/>
                      </a:xfrm>
                      <a:prstGeom prst="rtTriangl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  <p:sp>
                    <p:nvSpPr>
                      <p:cNvPr id="52282" name="Oval 9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66" y="2274"/>
                        <a:ext cx="116" cy="98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</p:grpSp>
                <p:sp>
                  <p:nvSpPr>
                    <p:cNvPr id="52276" name="Rectangle 9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65" y="2307"/>
                      <a:ext cx="71" cy="450"/>
                    </a:xfrm>
                    <a:prstGeom prst="rect">
                      <a:avLst/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 sz="2400"/>
                    </a:p>
                  </p:txBody>
                </p:sp>
              </p:grpSp>
              <p:sp>
                <p:nvSpPr>
                  <p:cNvPr id="52274" name="AutoShape 10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81" y="2796"/>
                    <a:ext cx="732" cy="3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862 w 21600"/>
                      <a:gd name="T13" fmla="*/ 2836 h 21600"/>
                      <a:gd name="T14" fmla="*/ 18738 w 21600"/>
                      <a:gd name="T15" fmla="*/ 187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125" y="21600"/>
                        </a:lnTo>
                        <a:lnTo>
                          <a:pt x="19475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269" name="Group 1001"/>
                <p:cNvGrpSpPr>
                  <a:grpSpLocks noChangeAspect="1"/>
                </p:cNvGrpSpPr>
                <p:nvPr/>
              </p:nvGrpSpPr>
              <p:grpSpPr bwMode="auto">
                <a:xfrm>
                  <a:off x="2115" y="3108"/>
                  <a:ext cx="864" cy="675"/>
                  <a:chOff x="2115" y="3108"/>
                  <a:chExt cx="864" cy="675"/>
                </a:xfrm>
              </p:grpSpPr>
              <p:sp>
                <p:nvSpPr>
                  <p:cNvPr id="52270" name="AutoShape 10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115" y="3108"/>
                    <a:ext cx="864" cy="66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450 w 21600"/>
                      <a:gd name="T13" fmla="*/ 3455 h 21600"/>
                      <a:gd name="T14" fmla="*/ 18150 w 21600"/>
                      <a:gd name="T15" fmla="*/ 1814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3300" y="21600"/>
                        </a:lnTo>
                        <a:lnTo>
                          <a:pt x="183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71" name="Arc 1003"/>
                  <p:cNvSpPr>
                    <a:spLocks noChangeAspect="1"/>
                  </p:cNvSpPr>
                  <p:nvPr/>
                </p:nvSpPr>
                <p:spPr bwMode="auto">
                  <a:xfrm rot="219409" flipH="1">
                    <a:off x="2128" y="3148"/>
                    <a:ext cx="143" cy="626"/>
                  </a:xfrm>
                  <a:custGeom>
                    <a:avLst/>
                    <a:gdLst>
                      <a:gd name="T0" fmla="*/ 0 w 21600"/>
                      <a:gd name="T1" fmla="*/ 0 h 20202"/>
                      <a:gd name="T2" fmla="*/ 0 w 21600"/>
                      <a:gd name="T3" fmla="*/ 0 h 20202"/>
                      <a:gd name="T4" fmla="*/ 0 w 21600"/>
                      <a:gd name="T5" fmla="*/ 0 h 2020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202"/>
                      <a:gd name="T11" fmla="*/ 21600 w 21600"/>
                      <a:gd name="T12" fmla="*/ 20202 h 202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202" fill="none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</a:path>
                      <a:path w="21600" h="20202" stroke="0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  <a:lnTo>
                          <a:pt x="0" y="20202"/>
                        </a:lnTo>
                        <a:lnTo>
                          <a:pt x="7645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72" name="Arc 1004"/>
                  <p:cNvSpPr>
                    <a:spLocks noChangeAspect="1"/>
                  </p:cNvSpPr>
                  <p:nvPr/>
                </p:nvSpPr>
                <p:spPr bwMode="auto">
                  <a:xfrm rot="-219409">
                    <a:off x="2827" y="3157"/>
                    <a:ext cx="143" cy="626"/>
                  </a:xfrm>
                  <a:custGeom>
                    <a:avLst/>
                    <a:gdLst>
                      <a:gd name="T0" fmla="*/ 0 w 21600"/>
                      <a:gd name="T1" fmla="*/ 0 h 20202"/>
                      <a:gd name="T2" fmla="*/ 0 w 21600"/>
                      <a:gd name="T3" fmla="*/ 0 h 20202"/>
                      <a:gd name="T4" fmla="*/ 0 w 21600"/>
                      <a:gd name="T5" fmla="*/ 0 h 2020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202"/>
                      <a:gd name="T11" fmla="*/ 21600 w 21600"/>
                      <a:gd name="T12" fmla="*/ 20202 h 202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202" fill="none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</a:path>
                      <a:path w="21600" h="20202" stroke="0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  <a:lnTo>
                          <a:pt x="0" y="20202"/>
                        </a:lnTo>
                        <a:lnTo>
                          <a:pt x="7645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2236" name="Group 1005"/>
              <p:cNvGrpSpPr>
                <a:grpSpLocks noChangeAspect="1"/>
              </p:cNvGrpSpPr>
              <p:nvPr/>
            </p:nvGrpSpPr>
            <p:grpSpPr bwMode="auto">
              <a:xfrm>
                <a:off x="2886" y="2442"/>
                <a:ext cx="348" cy="1670"/>
                <a:chOff x="2886" y="2442"/>
                <a:chExt cx="348" cy="1670"/>
              </a:xfrm>
            </p:grpSpPr>
            <p:grpSp>
              <p:nvGrpSpPr>
                <p:cNvPr id="52253" name="Group 1006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433"/>
                  <a:chOff x="2886" y="2442"/>
                  <a:chExt cx="348" cy="1433"/>
                </a:xfrm>
              </p:grpSpPr>
              <p:grpSp>
                <p:nvGrpSpPr>
                  <p:cNvPr id="52260" name="Group 10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15" cy="1199"/>
                    <a:chOff x="2886" y="2442"/>
                    <a:chExt cx="315" cy="1199"/>
                  </a:xfrm>
                </p:grpSpPr>
                <p:grpSp>
                  <p:nvGrpSpPr>
                    <p:cNvPr id="52263" name="Group 100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219" cy="657"/>
                      <a:chOff x="2886" y="2442"/>
                      <a:chExt cx="219" cy="657"/>
                    </a:xfrm>
                  </p:grpSpPr>
                  <p:sp>
                    <p:nvSpPr>
                      <p:cNvPr id="52266" name="AutoShape 10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931" y="2442"/>
                        <a:ext cx="174" cy="657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  <p:sp>
                    <p:nvSpPr>
                      <p:cNvPr id="52267" name="Rectangle 10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1270188">
                        <a:off x="2886" y="2640"/>
                        <a:ext cx="92" cy="378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</p:grpSp>
                <p:sp>
                  <p:nvSpPr>
                    <p:cNvPr id="52264" name="AutoShape 10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65678">
                      <a:off x="2963" y="3049"/>
                      <a:ext cx="172" cy="27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 sz="2400"/>
                    </a:p>
                  </p:txBody>
                </p:sp>
                <p:sp>
                  <p:nvSpPr>
                    <p:cNvPr id="52265" name="AutoShape 10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23715">
                      <a:off x="3032" y="3281"/>
                      <a:ext cx="169" cy="36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834 w 21600"/>
                        <a:gd name="T13" fmla="*/ 3840 h 21600"/>
                        <a:gd name="T14" fmla="*/ 17766 w 21600"/>
                        <a:gd name="T15" fmla="*/ 1776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4049" y="21600"/>
                          </a:lnTo>
                          <a:lnTo>
                            <a:pt x="17551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261" name="AutoShape 1013"/>
                  <p:cNvSpPr>
                    <a:spLocks noChangeAspect="1" noChangeArrowheads="1"/>
                  </p:cNvSpPr>
                  <p:nvPr/>
                </p:nvSpPr>
                <p:spPr bwMode="auto">
                  <a:xfrm rot="438345" flipV="1">
                    <a:off x="3068" y="3639"/>
                    <a:ext cx="142" cy="2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042 w 21600"/>
                      <a:gd name="T13" fmla="*/ 3112 h 21600"/>
                      <a:gd name="T14" fmla="*/ 18558 w 21600"/>
                      <a:gd name="T15" fmla="*/ 1848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544" y="21600"/>
                        </a:lnTo>
                        <a:lnTo>
                          <a:pt x="19056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62" name="Arc 1014"/>
                  <p:cNvSpPr>
                    <a:spLocks noChangeAspect="1"/>
                  </p:cNvSpPr>
                  <p:nvPr/>
                </p:nvSpPr>
                <p:spPr bwMode="auto">
                  <a:xfrm rot="2707761">
                    <a:off x="3122" y="3590"/>
                    <a:ext cx="109" cy="1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254" name="Group 1015"/>
                <p:cNvGrpSpPr>
                  <a:grpSpLocks noChangeAspect="1"/>
                </p:cNvGrpSpPr>
                <p:nvPr/>
              </p:nvGrpSpPr>
              <p:grpSpPr bwMode="auto">
                <a:xfrm>
                  <a:off x="3016" y="3883"/>
                  <a:ext cx="164" cy="229"/>
                  <a:chOff x="3016" y="3883"/>
                  <a:chExt cx="164" cy="229"/>
                </a:xfrm>
              </p:grpSpPr>
              <p:sp>
                <p:nvSpPr>
                  <p:cNvPr id="52257" name="Arc 1016"/>
                  <p:cNvSpPr>
                    <a:spLocks noChangeAspect="1"/>
                  </p:cNvSpPr>
                  <p:nvPr/>
                </p:nvSpPr>
                <p:spPr bwMode="auto">
                  <a:xfrm rot="748534">
                    <a:off x="3122" y="3883"/>
                    <a:ext cx="58" cy="225"/>
                  </a:xfrm>
                  <a:custGeom>
                    <a:avLst/>
                    <a:gdLst>
                      <a:gd name="T0" fmla="*/ 0 w 21600"/>
                      <a:gd name="T1" fmla="*/ 0 h 21952"/>
                      <a:gd name="T2" fmla="*/ 0 w 21600"/>
                      <a:gd name="T3" fmla="*/ 0 h 21952"/>
                      <a:gd name="T4" fmla="*/ 0 w 21600"/>
                      <a:gd name="T5" fmla="*/ 0 h 2195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52"/>
                      <a:gd name="T11" fmla="*/ 21600 w 21600"/>
                      <a:gd name="T12" fmla="*/ 21952 h 21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52" fill="none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</a:path>
                      <a:path w="21600" h="21952" stroke="0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  <a:lnTo>
                          <a:pt x="0" y="15885"/>
                        </a:lnTo>
                        <a:lnTo>
                          <a:pt x="14636" y="-1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58" name="Arc 1017"/>
                  <p:cNvSpPr>
                    <a:spLocks noChangeAspect="1"/>
                  </p:cNvSpPr>
                  <p:nvPr/>
                </p:nvSpPr>
                <p:spPr bwMode="auto">
                  <a:xfrm rot="1569275">
                    <a:off x="3016" y="3901"/>
                    <a:ext cx="124" cy="197"/>
                  </a:xfrm>
                  <a:custGeom>
                    <a:avLst/>
                    <a:gdLst>
                      <a:gd name="T0" fmla="*/ 0 w 21576"/>
                      <a:gd name="T1" fmla="*/ 0 h 21139"/>
                      <a:gd name="T2" fmla="*/ 0 w 21576"/>
                      <a:gd name="T3" fmla="*/ 0 h 21139"/>
                      <a:gd name="T4" fmla="*/ 0 w 21576"/>
                      <a:gd name="T5" fmla="*/ 0 h 21139"/>
                      <a:gd name="T6" fmla="*/ 0 60000 65536"/>
                      <a:gd name="T7" fmla="*/ 0 60000 65536"/>
                      <a:gd name="T8" fmla="*/ 0 60000 65536"/>
                      <a:gd name="T9" fmla="*/ 0 w 21576"/>
                      <a:gd name="T10" fmla="*/ 0 h 21139"/>
                      <a:gd name="T11" fmla="*/ 21576 w 21576"/>
                      <a:gd name="T12" fmla="*/ 21139 h 211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76" h="21139" fill="none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</a:path>
                      <a:path w="21576" h="21139" stroke="0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  <a:lnTo>
                          <a:pt x="0" y="21139"/>
                        </a:lnTo>
                        <a:lnTo>
                          <a:pt x="4437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59" name="AutoShape 10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0" y="4041"/>
                    <a:ext cx="58" cy="7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 sz="2400"/>
                  </a:p>
                </p:txBody>
              </p:sp>
            </p:grpSp>
            <p:sp>
              <p:nvSpPr>
                <p:cNvPr id="52255" name="AutoShape 10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84" y="3855"/>
                  <a:ext cx="104" cy="14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2400"/>
                </a:p>
              </p:txBody>
            </p:sp>
            <p:sp>
              <p:nvSpPr>
                <p:cNvPr id="52256" name="Oval 1020"/>
                <p:cNvSpPr>
                  <a:spLocks noChangeAspect="1" noChangeArrowheads="1"/>
                </p:cNvSpPr>
                <p:nvPr/>
              </p:nvSpPr>
              <p:spPr bwMode="auto">
                <a:xfrm rot="-4378768">
                  <a:off x="2967" y="3895"/>
                  <a:ext cx="168" cy="43"/>
                </a:xfrm>
                <a:prstGeom prst="ellipse">
                  <a:avLst/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2400"/>
                </a:p>
              </p:txBody>
            </p:sp>
          </p:grpSp>
          <p:grpSp>
            <p:nvGrpSpPr>
              <p:cNvPr id="52237" name="Group 1021"/>
              <p:cNvGrpSpPr>
                <a:grpSpLocks noChangeAspect="1"/>
              </p:cNvGrpSpPr>
              <p:nvPr/>
            </p:nvGrpSpPr>
            <p:grpSpPr bwMode="auto">
              <a:xfrm flipH="1">
                <a:off x="1866" y="2427"/>
                <a:ext cx="348" cy="1670"/>
                <a:chOff x="2886" y="2442"/>
                <a:chExt cx="348" cy="1670"/>
              </a:xfrm>
            </p:grpSpPr>
            <p:grpSp>
              <p:nvGrpSpPr>
                <p:cNvPr id="52238" name="Group 1022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433"/>
                  <a:chOff x="2886" y="2442"/>
                  <a:chExt cx="348" cy="1433"/>
                </a:xfrm>
              </p:grpSpPr>
              <p:grpSp>
                <p:nvGrpSpPr>
                  <p:cNvPr id="52245" name="Group 10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15" cy="1199"/>
                    <a:chOff x="2886" y="2442"/>
                    <a:chExt cx="315" cy="1199"/>
                  </a:xfrm>
                </p:grpSpPr>
                <p:grpSp>
                  <p:nvGrpSpPr>
                    <p:cNvPr id="52248" name="Group 10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219" cy="657"/>
                      <a:chOff x="2886" y="2442"/>
                      <a:chExt cx="219" cy="657"/>
                    </a:xfrm>
                  </p:grpSpPr>
                  <p:sp>
                    <p:nvSpPr>
                      <p:cNvPr id="52251" name="AutoShape 10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931" y="2442"/>
                        <a:ext cx="174" cy="657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  <p:sp>
                    <p:nvSpPr>
                      <p:cNvPr id="52252" name="Rectangle 10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1270188">
                        <a:off x="2886" y="2640"/>
                        <a:ext cx="92" cy="378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1pPr>
                        <a:lvl2pPr marL="742950" indent="-28575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2pPr>
                        <a:lvl3pPr marL="11430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3pPr>
                        <a:lvl4pPr marL="16002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4pPr>
                        <a:lvl5pPr marL="2057400" indent="-228600" eaLnBrk="0" hangingPunct="0"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5pPr>
                        <a:lvl6pPr marL="25146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6pPr>
                        <a:lvl7pPr marL="29718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7pPr>
                        <a:lvl8pPr marL="34290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8pPr>
                        <a:lvl9pPr marL="3886200" indent="-228600" algn="ctr" eaLnBrk="0" fontAlgn="base" hangingPunct="0">
                          <a:lnSpc>
                            <a:spcPct val="95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000" b="1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 sz="2400"/>
                      </a:p>
                    </p:txBody>
                  </p:sp>
                </p:grpSp>
                <p:sp>
                  <p:nvSpPr>
                    <p:cNvPr id="52249" name="AutoShape 10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65678">
                      <a:off x="2963" y="3049"/>
                      <a:ext cx="172" cy="27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algn="ctr" eaLnBrk="0" fontAlgn="base" hangingPunct="0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defRPr sz="1000" b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 sz="2400"/>
                    </a:p>
                  </p:txBody>
                </p:sp>
                <p:sp>
                  <p:nvSpPr>
                    <p:cNvPr id="52250" name="AutoShape 10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23715">
                      <a:off x="3032" y="3281"/>
                      <a:ext cx="169" cy="36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834 w 21600"/>
                        <a:gd name="T13" fmla="*/ 3840 h 21600"/>
                        <a:gd name="T14" fmla="*/ 17766 w 21600"/>
                        <a:gd name="T15" fmla="*/ 1776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4049" y="21600"/>
                          </a:lnTo>
                          <a:lnTo>
                            <a:pt x="17551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246" name="AutoShape 1029"/>
                  <p:cNvSpPr>
                    <a:spLocks noChangeAspect="1" noChangeArrowheads="1"/>
                  </p:cNvSpPr>
                  <p:nvPr/>
                </p:nvSpPr>
                <p:spPr bwMode="auto">
                  <a:xfrm rot="438345" flipV="1">
                    <a:off x="3068" y="3639"/>
                    <a:ext cx="142" cy="2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042 w 21600"/>
                      <a:gd name="T13" fmla="*/ 3112 h 21600"/>
                      <a:gd name="T14" fmla="*/ 18558 w 21600"/>
                      <a:gd name="T15" fmla="*/ 1848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544" y="21600"/>
                        </a:lnTo>
                        <a:lnTo>
                          <a:pt x="19056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47" name="Arc 1030"/>
                  <p:cNvSpPr>
                    <a:spLocks noChangeAspect="1"/>
                  </p:cNvSpPr>
                  <p:nvPr/>
                </p:nvSpPr>
                <p:spPr bwMode="auto">
                  <a:xfrm rot="2707761">
                    <a:off x="3122" y="3590"/>
                    <a:ext cx="109" cy="1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239" name="Group 1031"/>
                <p:cNvGrpSpPr>
                  <a:grpSpLocks noChangeAspect="1"/>
                </p:cNvGrpSpPr>
                <p:nvPr/>
              </p:nvGrpSpPr>
              <p:grpSpPr bwMode="auto">
                <a:xfrm>
                  <a:off x="3016" y="3883"/>
                  <a:ext cx="164" cy="229"/>
                  <a:chOff x="3016" y="3883"/>
                  <a:chExt cx="164" cy="229"/>
                </a:xfrm>
              </p:grpSpPr>
              <p:sp>
                <p:nvSpPr>
                  <p:cNvPr id="52242" name="Arc 1032"/>
                  <p:cNvSpPr>
                    <a:spLocks noChangeAspect="1"/>
                  </p:cNvSpPr>
                  <p:nvPr/>
                </p:nvSpPr>
                <p:spPr bwMode="auto">
                  <a:xfrm rot="748534">
                    <a:off x="3122" y="3883"/>
                    <a:ext cx="58" cy="225"/>
                  </a:xfrm>
                  <a:custGeom>
                    <a:avLst/>
                    <a:gdLst>
                      <a:gd name="T0" fmla="*/ 0 w 21600"/>
                      <a:gd name="T1" fmla="*/ 0 h 21952"/>
                      <a:gd name="T2" fmla="*/ 0 w 21600"/>
                      <a:gd name="T3" fmla="*/ 0 h 21952"/>
                      <a:gd name="T4" fmla="*/ 0 w 21600"/>
                      <a:gd name="T5" fmla="*/ 0 h 2195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52"/>
                      <a:gd name="T11" fmla="*/ 21600 w 21600"/>
                      <a:gd name="T12" fmla="*/ 21952 h 21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52" fill="none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</a:path>
                      <a:path w="21600" h="21952" stroke="0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  <a:lnTo>
                          <a:pt x="0" y="15885"/>
                        </a:lnTo>
                        <a:lnTo>
                          <a:pt x="14636" y="-1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43" name="Arc 1033"/>
                  <p:cNvSpPr>
                    <a:spLocks noChangeAspect="1"/>
                  </p:cNvSpPr>
                  <p:nvPr/>
                </p:nvSpPr>
                <p:spPr bwMode="auto">
                  <a:xfrm rot="1569275">
                    <a:off x="3016" y="3901"/>
                    <a:ext cx="124" cy="197"/>
                  </a:xfrm>
                  <a:custGeom>
                    <a:avLst/>
                    <a:gdLst>
                      <a:gd name="T0" fmla="*/ 0 w 21576"/>
                      <a:gd name="T1" fmla="*/ 0 h 21139"/>
                      <a:gd name="T2" fmla="*/ 0 w 21576"/>
                      <a:gd name="T3" fmla="*/ 0 h 21139"/>
                      <a:gd name="T4" fmla="*/ 0 w 21576"/>
                      <a:gd name="T5" fmla="*/ 0 h 21139"/>
                      <a:gd name="T6" fmla="*/ 0 60000 65536"/>
                      <a:gd name="T7" fmla="*/ 0 60000 65536"/>
                      <a:gd name="T8" fmla="*/ 0 60000 65536"/>
                      <a:gd name="T9" fmla="*/ 0 w 21576"/>
                      <a:gd name="T10" fmla="*/ 0 h 21139"/>
                      <a:gd name="T11" fmla="*/ 21576 w 21576"/>
                      <a:gd name="T12" fmla="*/ 21139 h 211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76" h="21139" fill="none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</a:path>
                      <a:path w="21576" h="21139" stroke="0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  <a:lnTo>
                          <a:pt x="0" y="21139"/>
                        </a:lnTo>
                        <a:lnTo>
                          <a:pt x="4437" y="-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2244" name="AutoShape 10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0" y="4041"/>
                    <a:ext cx="58" cy="7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1pPr>
                    <a:lvl2pPr marL="742950" indent="-28575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2pPr>
                    <a:lvl3pPr marL="1143000" indent="-22860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3pPr>
                    <a:lvl4pPr marL="1600200" indent="-22860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4pPr>
                    <a:lvl5pPr marL="2057400" indent="-228600" eaLnBrk="0" hangingPunct="0"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5pPr>
                    <a:lvl6pPr marL="25146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6pPr>
                    <a:lvl7pPr marL="29718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7pPr>
                    <a:lvl8pPr marL="34290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8pPr>
                    <a:lvl9pPr marL="3886200" indent="-228600" algn="ctr" eaLnBrk="0" fontAlgn="base" hangingPunct="0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Arial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 sz="2400"/>
                  </a:p>
                </p:txBody>
              </p:sp>
            </p:grpSp>
            <p:sp>
              <p:nvSpPr>
                <p:cNvPr id="52240" name="AutoShape 10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84" y="3855"/>
                  <a:ext cx="104" cy="14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2400"/>
                </a:p>
              </p:txBody>
            </p:sp>
            <p:sp>
              <p:nvSpPr>
                <p:cNvPr id="52241" name="Oval 1036"/>
                <p:cNvSpPr>
                  <a:spLocks noChangeAspect="1" noChangeArrowheads="1"/>
                </p:cNvSpPr>
                <p:nvPr/>
              </p:nvSpPr>
              <p:spPr bwMode="auto">
                <a:xfrm rot="-4378768">
                  <a:off x="2967" y="3895"/>
                  <a:ext cx="168" cy="43"/>
                </a:xfrm>
                <a:prstGeom prst="ellipse">
                  <a:avLst/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algn="ctr" eaLnBrk="0" fontAlgn="base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 sz="2400"/>
                </a:p>
              </p:txBody>
            </p:sp>
          </p:grpSp>
        </p:grpSp>
        <p:sp>
          <p:nvSpPr>
            <p:cNvPr id="52234" name="AutoShape 1037"/>
            <p:cNvSpPr>
              <a:spLocks noChangeAspect="1" noChangeArrowheads="1"/>
            </p:cNvSpPr>
            <p:nvPr/>
          </p:nvSpPr>
          <p:spPr bwMode="auto">
            <a:xfrm>
              <a:off x="2103" y="3759"/>
              <a:ext cx="888" cy="3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38 w 21600"/>
                <a:gd name="T13" fmla="*/ 2220 h 21600"/>
                <a:gd name="T14" fmla="*/ 19362 w 21600"/>
                <a:gd name="T15" fmla="*/ 193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76" y="21600"/>
                  </a:lnTo>
                  <a:lnTo>
                    <a:pt x="2072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26" name="Oval 1038"/>
          <p:cNvSpPr>
            <a:spLocks noChangeAspect="1" noChangeArrowheads="1"/>
          </p:cNvSpPr>
          <p:nvPr/>
        </p:nvSpPr>
        <p:spPr bwMode="auto">
          <a:xfrm>
            <a:off x="4694238" y="3417888"/>
            <a:ext cx="257175" cy="246062"/>
          </a:xfrm>
          <a:prstGeom prst="ellipse">
            <a:avLst/>
          </a:prstGeom>
          <a:solidFill>
            <a:srgbClr val="681816"/>
          </a:solidFill>
          <a:ln w="9525">
            <a:solidFill>
              <a:srgbClr val="85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52227" name="Left Brace 79"/>
          <p:cNvSpPr>
            <a:spLocks/>
          </p:cNvSpPr>
          <p:nvPr/>
        </p:nvSpPr>
        <p:spPr bwMode="auto">
          <a:xfrm>
            <a:off x="2870200" y="2247900"/>
            <a:ext cx="825500" cy="3035300"/>
          </a:xfrm>
          <a:prstGeom prst="leftBrace">
            <a:avLst>
              <a:gd name="adj1" fmla="val 8341"/>
              <a:gd name="adj2" fmla="val 50000"/>
            </a:avLst>
          </a:prstGeom>
          <a:noFill/>
          <a:ln w="38100">
            <a:solidFill>
              <a:srgbClr val="E271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8" name="TextBox 80"/>
          <p:cNvSpPr txBox="1">
            <a:spLocks noChangeArrowheads="1"/>
          </p:cNvSpPr>
          <p:nvPr/>
        </p:nvSpPr>
        <p:spPr bwMode="auto">
          <a:xfrm>
            <a:off x="190500" y="3352800"/>
            <a:ext cx="29289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u="sng">
                <a:solidFill>
                  <a:srgbClr val="E27100"/>
                </a:solidFill>
              </a:rPr>
              <a:t>Germline</a:t>
            </a:r>
          </a:p>
          <a:p>
            <a:pPr eaLnBrk="1" hangingPunct="1"/>
            <a:r>
              <a:rPr lang="en-US" altLang="en-US" sz="1600">
                <a:solidFill>
                  <a:srgbClr val="E27100"/>
                </a:solidFill>
              </a:rPr>
              <a:t>In all cells;</a:t>
            </a:r>
          </a:p>
          <a:p>
            <a:pPr eaLnBrk="1" hangingPunct="1"/>
            <a:r>
              <a:rPr lang="en-US" altLang="en-US" sz="1600">
                <a:solidFill>
                  <a:srgbClr val="E27100"/>
                </a:solidFill>
              </a:rPr>
              <a:t>Passed on to children;</a:t>
            </a:r>
          </a:p>
          <a:p>
            <a:pPr eaLnBrk="1" hangingPunct="1"/>
            <a:r>
              <a:rPr lang="en-US" altLang="en-US" sz="1600">
                <a:solidFill>
                  <a:srgbClr val="E27100"/>
                </a:solidFill>
              </a:rPr>
              <a:t>Genes may impart cancer risk</a:t>
            </a:r>
          </a:p>
        </p:txBody>
      </p:sp>
      <p:grpSp>
        <p:nvGrpSpPr>
          <p:cNvPr id="79" name="Group 82"/>
          <p:cNvGrpSpPr>
            <a:grpSpLocks/>
          </p:cNvGrpSpPr>
          <p:nvPr/>
        </p:nvGrpSpPr>
        <p:grpSpPr bwMode="auto">
          <a:xfrm>
            <a:off x="4951413" y="2641602"/>
            <a:ext cx="3519487" cy="1815882"/>
            <a:chOff x="4951413" y="2641600"/>
            <a:chExt cx="3519487" cy="1815419"/>
          </a:xfrm>
        </p:grpSpPr>
        <p:cxnSp>
          <p:nvCxnSpPr>
            <p:cNvPr id="52231" name="Straight Arrow Connector 82"/>
            <p:cNvCxnSpPr>
              <a:cxnSpLocks noChangeShapeType="1"/>
              <a:endCxn id="52226" idx="6"/>
            </p:cNvCxnSpPr>
            <p:nvPr/>
          </p:nvCxnSpPr>
          <p:spPr bwMode="auto">
            <a:xfrm rot="10800000" flipV="1">
              <a:off x="4951413" y="3009900"/>
              <a:ext cx="1131887" cy="531813"/>
            </a:xfrm>
            <a:prstGeom prst="straightConnector1">
              <a:avLst/>
            </a:prstGeom>
            <a:noFill/>
            <a:ln w="34925">
              <a:solidFill>
                <a:srgbClr val="85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32" name="TextBox 83"/>
            <p:cNvSpPr txBox="1">
              <a:spLocks noChangeArrowheads="1"/>
            </p:cNvSpPr>
            <p:nvPr/>
          </p:nvSpPr>
          <p:spPr bwMode="auto">
            <a:xfrm>
              <a:off x="6000762" y="2641600"/>
              <a:ext cx="2470138" cy="181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algn="ctr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 u="sng" dirty="0">
                  <a:solidFill>
                    <a:srgbClr val="850000"/>
                  </a:solidFill>
                </a:rPr>
                <a:t>Somatic</a:t>
              </a:r>
            </a:p>
            <a:p>
              <a:pPr eaLnBrk="1" hangingPunct="1"/>
              <a:r>
                <a:rPr lang="en-US" altLang="en-US" sz="1600" dirty="0">
                  <a:solidFill>
                    <a:srgbClr val="850000"/>
                  </a:solidFill>
                </a:rPr>
                <a:t>In the cancer;</a:t>
              </a:r>
            </a:p>
            <a:p>
              <a:pPr eaLnBrk="1" hangingPunct="1"/>
              <a:r>
                <a:rPr lang="en-US" altLang="en-US" sz="1600" dirty="0" smtClean="0">
                  <a:solidFill>
                    <a:srgbClr val="850000"/>
                  </a:solidFill>
                </a:rPr>
                <a:t>Mutations usually not </a:t>
              </a:r>
              <a:r>
                <a:rPr lang="en-US" altLang="en-US" sz="1600" dirty="0">
                  <a:solidFill>
                    <a:srgbClr val="850000"/>
                  </a:solidFill>
                </a:rPr>
                <a:t>in the </a:t>
              </a:r>
              <a:r>
                <a:rPr lang="en-US" altLang="en-US" sz="1600" dirty="0" smtClean="0">
                  <a:solidFill>
                    <a:srgbClr val="850000"/>
                  </a:solidFill>
                </a:rPr>
                <a:t>germline;</a:t>
              </a:r>
            </a:p>
            <a:p>
              <a:pPr eaLnBrk="1" hangingPunct="1"/>
              <a:r>
                <a:rPr lang="en-US" altLang="en-US" sz="1600" dirty="0" smtClean="0">
                  <a:solidFill>
                    <a:srgbClr val="850000"/>
                  </a:solidFill>
                </a:rPr>
                <a:t>These are the “drivers” that predict response to targeted therapies</a:t>
              </a:r>
              <a:endParaRPr lang="en-US" altLang="en-US" sz="1600" dirty="0">
                <a:solidFill>
                  <a:srgbClr val="850000"/>
                </a:solidFill>
              </a:endParaRPr>
            </a:p>
          </p:txBody>
        </p:sp>
      </p:grpSp>
      <p:sp>
        <p:nvSpPr>
          <p:cNvPr id="52230" name="Title 1"/>
          <p:cNvSpPr txBox="1">
            <a:spLocks/>
          </p:cNvSpPr>
          <p:nvPr/>
        </p:nvSpPr>
        <p:spPr bwMode="auto">
          <a:xfrm>
            <a:off x="287338" y="58738"/>
            <a:ext cx="8685212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en-US" sz="1800"/>
              <a:t>Cancer Patients Have Two Genomes</a:t>
            </a:r>
          </a:p>
        </p:txBody>
      </p:sp>
    </p:spTree>
    <p:extLst>
      <p:ext uri="{BB962C8B-B14F-4D97-AF65-F5344CB8AC3E}">
        <p14:creationId xmlns:p14="http://schemas.microsoft.com/office/powerpoint/2010/main" val="132009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64F5EB-D738-DB44-BDFF-4AEAB759D0CA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16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120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51207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51209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51211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51244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51249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1251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51253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1259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51264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51266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51269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51279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80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81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51270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51271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2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3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4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5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6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7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8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51267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268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265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260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1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2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3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1254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5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6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7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8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52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51250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45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51246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7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8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212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29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36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39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42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43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40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41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37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8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30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33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4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5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31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32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51213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14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21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24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27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28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25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26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22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3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15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18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19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0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16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17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1210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8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1205" name="TextBox 154"/>
          <p:cNvSpPr txBox="1">
            <a:spLocks noChangeArrowheads="1"/>
          </p:cNvSpPr>
          <p:nvPr/>
        </p:nvSpPr>
        <p:spPr bwMode="auto">
          <a:xfrm>
            <a:off x="3394076" y="4341813"/>
            <a:ext cx="2016124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All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cancer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57416" y="2772089"/>
            <a:ext cx="2062910" cy="693424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>
            <a:spLocks noChangeArrowheads="1"/>
          </p:cNvSpPr>
          <p:nvPr/>
        </p:nvSpPr>
        <p:spPr bwMode="auto">
          <a:xfrm>
            <a:off x="568261" y="2476297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Clinical samples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747965" y="1860717"/>
            <a:ext cx="1282698" cy="1212683"/>
          </a:xfrm>
          <a:prstGeom prst="straightConnector1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79"/>
          <p:cNvSpPr txBox="1">
            <a:spLocks noChangeArrowheads="1"/>
          </p:cNvSpPr>
          <p:nvPr/>
        </p:nvSpPr>
        <p:spPr bwMode="auto">
          <a:xfrm>
            <a:off x="1728712" y="1515884"/>
            <a:ext cx="2038506" cy="3692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Somatic genotyping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85" name="TextBox 79"/>
          <p:cNvSpPr txBox="1">
            <a:spLocks noChangeArrowheads="1"/>
          </p:cNvSpPr>
          <p:nvPr/>
        </p:nvSpPr>
        <p:spPr bwMode="auto">
          <a:xfrm>
            <a:off x="1603734" y="1253491"/>
            <a:ext cx="2506304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What kind of genotyping will </a:t>
            </a:r>
            <a:r>
              <a:rPr lang="en-US" smtClean="0">
                <a:solidFill>
                  <a:srgbClr val="000000"/>
                </a:solidFill>
              </a:rPr>
              <a:t>we perform?</a:t>
            </a:r>
            <a:endParaRPr lang="en-U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0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64F5EB-D738-DB44-BDFF-4AEAB759D0CA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17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120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51207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51209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51211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51244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51249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1251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51253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1259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51264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51266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51269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51279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80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81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51270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51271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2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3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4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5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6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7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8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51267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268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265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260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1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2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3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1254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5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6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7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8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52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51250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45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51246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7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8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212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29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36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39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42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43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40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41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37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8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30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33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4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5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31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32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51213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14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21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24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27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28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25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26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22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3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15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18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19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0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16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17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1210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8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1205" name="TextBox 154"/>
          <p:cNvSpPr txBox="1">
            <a:spLocks noChangeArrowheads="1"/>
          </p:cNvSpPr>
          <p:nvPr/>
        </p:nvSpPr>
        <p:spPr bwMode="auto">
          <a:xfrm>
            <a:off x="3404962" y="4341813"/>
            <a:ext cx="1994352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All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cancer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57416" y="2772089"/>
            <a:ext cx="2062910" cy="693424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>
            <a:spLocks noChangeArrowheads="1"/>
          </p:cNvSpPr>
          <p:nvPr/>
        </p:nvSpPr>
        <p:spPr bwMode="auto">
          <a:xfrm>
            <a:off x="568261" y="2476297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Clinical samples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747965" y="1860717"/>
            <a:ext cx="1282698" cy="1212683"/>
          </a:xfrm>
          <a:prstGeom prst="straightConnector1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79"/>
          <p:cNvSpPr txBox="1">
            <a:spLocks noChangeArrowheads="1"/>
          </p:cNvSpPr>
          <p:nvPr/>
        </p:nvSpPr>
        <p:spPr bwMode="auto">
          <a:xfrm>
            <a:off x="1728712" y="1515884"/>
            <a:ext cx="2038506" cy="3692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smtClean="0">
                <a:solidFill>
                  <a:srgbClr val="000000"/>
                </a:solidFill>
              </a:rPr>
              <a:t>Somatic genotyping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86" name="TextBox 81"/>
          <p:cNvSpPr txBox="1">
            <a:spLocks noChangeArrowheads="1"/>
          </p:cNvSpPr>
          <p:nvPr/>
        </p:nvSpPr>
        <p:spPr bwMode="auto">
          <a:xfrm>
            <a:off x="3696723" y="730927"/>
            <a:ext cx="2487156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sz="1800" b="0" dirty="0" smtClean="0"/>
              <a:t>OncoMap &amp; </a:t>
            </a:r>
            <a:r>
              <a:rPr lang="en-US" sz="1800" b="0" dirty="0" err="1" smtClean="0"/>
              <a:t>OncoPanel</a:t>
            </a:r>
            <a:endParaRPr lang="en-US" sz="1800" b="0" dirty="0" smtClean="0"/>
          </a:p>
          <a:p>
            <a:pPr>
              <a:defRPr/>
            </a:pPr>
            <a:r>
              <a:rPr lang="en-US" dirty="0" smtClean="0"/>
              <a:t>can test clinical samples</a:t>
            </a:r>
            <a:endParaRPr lang="en-US" sz="1800" b="0" dirty="0"/>
          </a:p>
        </p:txBody>
      </p:sp>
      <p:cxnSp>
        <p:nvCxnSpPr>
          <p:cNvPr id="87" name="Straight Arrow Connector 86"/>
          <p:cNvCxnSpPr/>
          <p:nvPr/>
        </p:nvCxnSpPr>
        <p:spPr>
          <a:xfrm rot="5400000">
            <a:off x="3992563" y="1857375"/>
            <a:ext cx="1277937" cy="290513"/>
          </a:xfrm>
          <a:prstGeom prst="straightConnector1">
            <a:avLst/>
          </a:prstGeom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9" name="TextBox 81"/>
          <p:cNvSpPr txBox="1">
            <a:spLocks noChangeArrowheads="1"/>
          </p:cNvSpPr>
          <p:nvPr/>
        </p:nvSpPr>
        <p:spPr bwMode="auto">
          <a:xfrm>
            <a:off x="3696723" y="732907"/>
            <a:ext cx="2487156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dirty="0" smtClean="0"/>
              <a:t>What testing platform can we use?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7301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Testing Platform Can We 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Genotyping platform must work robustly on archived, clinical samples</a:t>
            </a:r>
          </a:p>
          <a:p>
            <a:r>
              <a:rPr lang="en-US" dirty="0" smtClean="0"/>
              <a:t>Whole genome sequencing</a:t>
            </a:r>
          </a:p>
          <a:p>
            <a:pPr lvl="1"/>
            <a:r>
              <a:rPr lang="en-US" dirty="0" smtClean="0"/>
              <a:t>Expensive, performs poorly on archived specimens</a:t>
            </a:r>
          </a:p>
          <a:p>
            <a:pPr lvl="1"/>
            <a:r>
              <a:rPr lang="en-US" dirty="0" smtClean="0"/>
              <a:t>Value for managing cancer patients unclear</a:t>
            </a:r>
          </a:p>
          <a:p>
            <a:r>
              <a:rPr lang="en-US" dirty="0" smtClean="0"/>
              <a:t>Whole exome sequencing</a:t>
            </a:r>
          </a:p>
          <a:p>
            <a:pPr lvl="1"/>
            <a:r>
              <a:rPr lang="en-US" dirty="0" smtClean="0"/>
              <a:t>Performs well on archived specimens, tests genetic material relevant to cancer</a:t>
            </a:r>
          </a:p>
          <a:p>
            <a:pPr lvl="1"/>
            <a:r>
              <a:rPr lang="en-US" dirty="0" smtClean="0"/>
              <a:t>Expensive, value for managing cancer patients unclear</a:t>
            </a:r>
          </a:p>
          <a:p>
            <a:r>
              <a:rPr lang="en-US" dirty="0" smtClean="0"/>
              <a:t>Panel testing</a:t>
            </a:r>
          </a:p>
          <a:p>
            <a:pPr lvl="1"/>
            <a:r>
              <a:rPr lang="en-US" dirty="0" smtClean="0"/>
              <a:t>Performs well on archive specimens, relevant to cancer, affordable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8821" y="6044665"/>
            <a:ext cx="4791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OncoPanel</a:t>
            </a:r>
            <a:r>
              <a:rPr lang="en-US" sz="2800" dirty="0" smtClean="0">
                <a:solidFill>
                  <a:srgbClr val="FF0000"/>
                </a:solidFill>
              </a:rPr>
              <a:t> -- &gt;400 genes tested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2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64F5EB-D738-DB44-BDFF-4AEAB759D0CA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19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120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51207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51209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51211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51244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51249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1251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51253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1259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51264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51266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51269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51279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80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81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51270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51271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2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3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4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5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6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7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8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51267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268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265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260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1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2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3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1254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5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6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7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8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52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51250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45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51246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7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8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212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29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36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39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42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43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40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41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37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8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30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33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4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5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31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32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51213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14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21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24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27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28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25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26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22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3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15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18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19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0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16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17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1210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8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1205" name="TextBox 154"/>
          <p:cNvSpPr txBox="1">
            <a:spLocks noChangeArrowheads="1"/>
          </p:cNvSpPr>
          <p:nvPr/>
        </p:nvSpPr>
        <p:spPr bwMode="auto">
          <a:xfrm>
            <a:off x="3404962" y="4341813"/>
            <a:ext cx="1994352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All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cancer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57416" y="2772089"/>
            <a:ext cx="2062910" cy="693424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>
            <a:spLocks noChangeArrowheads="1"/>
          </p:cNvSpPr>
          <p:nvPr/>
        </p:nvSpPr>
        <p:spPr bwMode="auto">
          <a:xfrm>
            <a:off x="568261" y="2476297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Clinical samples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747965" y="1860717"/>
            <a:ext cx="1282698" cy="1212683"/>
          </a:xfrm>
          <a:prstGeom prst="straightConnector1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79"/>
          <p:cNvSpPr txBox="1">
            <a:spLocks noChangeArrowheads="1"/>
          </p:cNvSpPr>
          <p:nvPr/>
        </p:nvSpPr>
        <p:spPr bwMode="auto">
          <a:xfrm>
            <a:off x="1728712" y="1515884"/>
            <a:ext cx="2038506" cy="3692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smtClean="0">
                <a:solidFill>
                  <a:srgbClr val="000000"/>
                </a:solidFill>
              </a:rPr>
              <a:t>Somatic genotyping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86" name="TextBox 81"/>
          <p:cNvSpPr txBox="1">
            <a:spLocks noChangeArrowheads="1"/>
          </p:cNvSpPr>
          <p:nvPr/>
        </p:nvSpPr>
        <p:spPr bwMode="auto">
          <a:xfrm>
            <a:off x="3696722" y="730927"/>
            <a:ext cx="2598199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dirty="0" err="1"/>
              <a:t>OncoPanel</a:t>
            </a:r>
            <a:r>
              <a:rPr lang="en-US" dirty="0"/>
              <a:t>, cost-effective,</a:t>
            </a:r>
          </a:p>
          <a:p>
            <a:pPr>
              <a:defRPr/>
            </a:pPr>
            <a:r>
              <a:rPr lang="en-US" dirty="0"/>
              <a:t>tests clinical samples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rot="5400000">
            <a:off x="3992563" y="1857375"/>
            <a:ext cx="1277937" cy="290513"/>
          </a:xfrm>
          <a:prstGeom prst="straightConnector1">
            <a:avLst/>
          </a:prstGeom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9" name="TextBox 81"/>
          <p:cNvSpPr txBox="1">
            <a:spLocks noChangeArrowheads="1"/>
          </p:cNvSpPr>
          <p:nvPr/>
        </p:nvSpPr>
        <p:spPr bwMode="auto">
          <a:xfrm>
            <a:off x="3696723" y="732907"/>
            <a:ext cx="2598198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dirty="0" smtClean="0"/>
              <a:t>What testing platform can we use?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72694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Normal Organs Know When to Stop Growing</a:t>
            </a:r>
          </a:p>
        </p:txBody>
      </p:sp>
      <p:sp>
        <p:nvSpPr>
          <p:cNvPr id="469005" name="Text Box 13"/>
          <p:cNvSpPr txBox="1">
            <a:spLocks noChangeArrowheads="1"/>
          </p:cNvSpPr>
          <p:nvPr/>
        </p:nvSpPr>
        <p:spPr bwMode="auto">
          <a:xfrm>
            <a:off x="710729" y="5864634"/>
            <a:ext cx="8220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x-none" sz="2400" i="0">
                <a:solidFill>
                  <a:srgbClr val="502800"/>
                </a:solidFill>
                <a:effectLst/>
                <a:ea typeface="ＭＳ Ｐゴシック" charset="-128"/>
              </a:rPr>
              <a:t>Organs are made of individual cells, so this means that normal cells know when to stop dividing</a:t>
            </a:r>
          </a:p>
        </p:txBody>
      </p:sp>
      <p:sp>
        <p:nvSpPr>
          <p:cNvPr id="469006" name="Text Box 14"/>
          <p:cNvSpPr txBox="1">
            <a:spLocks noChangeArrowheads="1"/>
          </p:cNvSpPr>
          <p:nvPr/>
        </p:nvSpPr>
        <p:spPr bwMode="auto">
          <a:xfrm>
            <a:off x="224954" y="2335921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400" i="0" dirty="0">
                <a:effectLst/>
                <a:ea typeface="ＭＳ Ｐゴシック" charset="-128"/>
              </a:rPr>
              <a:t>Brain</a:t>
            </a:r>
          </a:p>
        </p:txBody>
      </p:sp>
      <p:sp>
        <p:nvSpPr>
          <p:cNvPr id="469007" name="Text Box 15"/>
          <p:cNvSpPr txBox="1">
            <a:spLocks noChangeArrowheads="1"/>
          </p:cNvSpPr>
          <p:nvPr/>
        </p:nvSpPr>
        <p:spPr bwMode="auto">
          <a:xfrm>
            <a:off x="224954" y="3991683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400" i="0">
                <a:effectLst/>
                <a:ea typeface="ＭＳ Ｐゴシック" charset="-128"/>
              </a:rPr>
              <a:t>Liver</a:t>
            </a:r>
          </a:p>
        </p:txBody>
      </p:sp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1237779" y="5239159"/>
            <a:ext cx="1109663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altLang="x-none" sz="1600" b="1" i="0">
                <a:effectLst/>
              </a:rPr>
              <a:t>Stem Cell</a:t>
            </a:r>
          </a:p>
        </p:txBody>
      </p:sp>
      <p:sp>
        <p:nvSpPr>
          <p:cNvPr id="469009" name="Rectangle 17"/>
          <p:cNvSpPr>
            <a:spLocks noChangeArrowheads="1"/>
          </p:cNvSpPr>
          <p:nvPr/>
        </p:nvSpPr>
        <p:spPr bwMode="auto">
          <a:xfrm>
            <a:off x="3230092" y="5239159"/>
            <a:ext cx="2284412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altLang="x-none" sz="1600" b="1" i="0">
                <a:effectLst/>
              </a:rPr>
              <a:t>Balanced Cell Growth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altLang="x-none" sz="1600" b="1" i="0">
                <a:effectLst/>
              </a:rPr>
              <a:t>and Differentiation</a:t>
            </a:r>
          </a:p>
        </p:txBody>
      </p:sp>
      <p:sp>
        <p:nvSpPr>
          <p:cNvPr id="469010" name="Rectangle 18"/>
          <p:cNvSpPr>
            <a:spLocks noChangeArrowheads="1"/>
          </p:cNvSpPr>
          <p:nvPr/>
        </p:nvSpPr>
        <p:spPr bwMode="auto">
          <a:xfrm>
            <a:off x="6900392" y="5239159"/>
            <a:ext cx="1573212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altLang="x-none" sz="1600" b="1" i="0">
                <a:effectLst/>
              </a:rPr>
              <a:t>Healthy Organ</a:t>
            </a:r>
          </a:p>
        </p:txBody>
      </p:sp>
      <p:sp>
        <p:nvSpPr>
          <p:cNvPr id="469011" name="AutoShape 19"/>
          <p:cNvSpPr>
            <a:spLocks noChangeArrowheads="1"/>
          </p:cNvSpPr>
          <p:nvPr/>
        </p:nvSpPr>
        <p:spPr bwMode="auto">
          <a:xfrm>
            <a:off x="2417292" y="4029484"/>
            <a:ext cx="703262" cy="520700"/>
          </a:xfrm>
          <a:prstGeom prst="rightArrow">
            <a:avLst>
              <a:gd name="adj1" fmla="val 50093"/>
              <a:gd name="adj2" fmla="val 82881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012" name="AutoShape 20"/>
          <p:cNvSpPr>
            <a:spLocks noChangeArrowheads="1"/>
          </p:cNvSpPr>
          <p:nvPr/>
        </p:nvSpPr>
        <p:spPr bwMode="auto">
          <a:xfrm>
            <a:off x="2417292" y="2314984"/>
            <a:ext cx="703262" cy="520700"/>
          </a:xfrm>
          <a:prstGeom prst="rightArrow">
            <a:avLst>
              <a:gd name="adj1" fmla="val 50093"/>
              <a:gd name="adj2" fmla="val 82881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9013" name="Picture 21" descr="Brai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567" y="1899059"/>
            <a:ext cx="1260475" cy="15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14" name="Picture 22" descr="Liver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92" y="3910422"/>
            <a:ext cx="1876425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15" name="Picture 23" descr="Neur-Stem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17" y="2327684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16" name="Picture 24" descr="Hep-Stem_Ce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17" y="4042184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17" name="Picture 25" descr="Brain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04" y="1813334"/>
            <a:ext cx="1524000" cy="1524000"/>
          </a:xfrm>
          <a:prstGeom prst="rect">
            <a:avLst/>
          </a:prstGeom>
          <a:noFill/>
          <a:ln w="9525">
            <a:solidFill>
              <a:srgbClr val="502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18" name="Picture 26" descr="He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04" y="3527834"/>
            <a:ext cx="1524000" cy="1524000"/>
          </a:xfrm>
          <a:prstGeom prst="rect">
            <a:avLst/>
          </a:prstGeom>
          <a:noFill/>
          <a:ln w="9525">
            <a:solidFill>
              <a:srgbClr val="502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9019" name="AutoShape 27"/>
          <p:cNvSpPr>
            <a:spLocks noChangeArrowheads="1"/>
          </p:cNvSpPr>
          <p:nvPr/>
        </p:nvSpPr>
        <p:spPr bwMode="auto">
          <a:xfrm>
            <a:off x="5589117" y="4029484"/>
            <a:ext cx="703262" cy="520700"/>
          </a:xfrm>
          <a:prstGeom prst="rightArrow">
            <a:avLst>
              <a:gd name="adj1" fmla="val 50093"/>
              <a:gd name="adj2" fmla="val 82881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020" name="AutoShape 28"/>
          <p:cNvSpPr>
            <a:spLocks noChangeArrowheads="1"/>
          </p:cNvSpPr>
          <p:nvPr/>
        </p:nvSpPr>
        <p:spPr bwMode="auto">
          <a:xfrm>
            <a:off x="5589117" y="2314984"/>
            <a:ext cx="703262" cy="520700"/>
          </a:xfrm>
          <a:prstGeom prst="rightArrow">
            <a:avLst>
              <a:gd name="adj1" fmla="val 50093"/>
              <a:gd name="adj2" fmla="val 82881"/>
            </a:avLst>
          </a:prstGeom>
          <a:gradFill rotWithShape="1">
            <a:gsLst>
              <a:gs pos="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4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9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9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9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9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9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9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9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9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9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9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9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006" grpId="0"/>
      <p:bldP spid="469007" grpId="0"/>
      <p:bldP spid="469008" grpId="0"/>
      <p:bldP spid="469009" grpId="0"/>
      <p:bldP spid="469010" grpId="0"/>
      <p:bldP spid="469011" grpId="0" animBg="1"/>
      <p:bldP spid="469012" grpId="0" animBg="1"/>
      <p:bldP spid="469019" grpId="0" animBg="1"/>
      <p:bldP spid="4690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64F5EB-D738-DB44-BDFF-4AEAB759D0CA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20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120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51207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51209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51211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51244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51249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1251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51253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1259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51264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51266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51269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51279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80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81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51270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51271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2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3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4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5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6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7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8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51267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268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265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260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1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2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3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1254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5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6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7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8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52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51250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45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51246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7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8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212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29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36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39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42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43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40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41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37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8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30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33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4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5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31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32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51213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14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21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24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27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28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25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26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22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3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15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18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19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0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16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17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1210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8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1205" name="TextBox 154"/>
          <p:cNvSpPr txBox="1">
            <a:spLocks noChangeArrowheads="1"/>
          </p:cNvSpPr>
          <p:nvPr/>
        </p:nvSpPr>
        <p:spPr bwMode="auto">
          <a:xfrm>
            <a:off x="3404962" y="4341813"/>
            <a:ext cx="1994352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All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cancer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57416" y="2772089"/>
            <a:ext cx="2062910" cy="693424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>
            <a:spLocks noChangeArrowheads="1"/>
          </p:cNvSpPr>
          <p:nvPr/>
        </p:nvSpPr>
        <p:spPr bwMode="auto">
          <a:xfrm>
            <a:off x="568261" y="2476297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Clinical samples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747965" y="1860717"/>
            <a:ext cx="1282698" cy="1212683"/>
          </a:xfrm>
          <a:prstGeom prst="straightConnector1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79"/>
          <p:cNvSpPr txBox="1">
            <a:spLocks noChangeArrowheads="1"/>
          </p:cNvSpPr>
          <p:nvPr/>
        </p:nvSpPr>
        <p:spPr bwMode="auto">
          <a:xfrm>
            <a:off x="1728712" y="1515884"/>
            <a:ext cx="2038506" cy="3692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smtClean="0">
                <a:solidFill>
                  <a:srgbClr val="000000"/>
                </a:solidFill>
              </a:rPr>
              <a:t>Somatic genotyping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86" name="TextBox 81"/>
          <p:cNvSpPr txBox="1">
            <a:spLocks noChangeArrowheads="1"/>
          </p:cNvSpPr>
          <p:nvPr/>
        </p:nvSpPr>
        <p:spPr bwMode="auto">
          <a:xfrm>
            <a:off x="3696723" y="730927"/>
            <a:ext cx="2607824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dirty="0" err="1"/>
              <a:t>OncoPanel</a:t>
            </a:r>
            <a:r>
              <a:rPr lang="en-US" dirty="0"/>
              <a:t>, cost-effective,</a:t>
            </a:r>
          </a:p>
          <a:p>
            <a:pPr>
              <a:defRPr/>
            </a:pPr>
            <a:r>
              <a:rPr lang="en-US" dirty="0"/>
              <a:t>tests clinical samples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rot="5400000">
            <a:off x="3992563" y="1857375"/>
            <a:ext cx="1277937" cy="290513"/>
          </a:xfrm>
          <a:prstGeom prst="straightConnector1">
            <a:avLst/>
          </a:prstGeom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9" name="TextBox 83"/>
          <p:cNvSpPr txBox="1">
            <a:spLocks noChangeArrowheads="1"/>
          </p:cNvSpPr>
          <p:nvPr/>
        </p:nvSpPr>
        <p:spPr bwMode="auto">
          <a:xfrm>
            <a:off x="6650671" y="1735167"/>
            <a:ext cx="1524000" cy="12002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sz="1800" b="0" dirty="0" smtClean="0"/>
              <a:t>Is PROFILE a clinical test or a research test?</a:t>
            </a:r>
            <a:endParaRPr lang="en-US" sz="1800" b="0" dirty="0"/>
          </a:p>
        </p:txBody>
      </p:sp>
      <p:cxnSp>
        <p:nvCxnSpPr>
          <p:cNvPr id="94" name="Straight Connector 93"/>
          <p:cNvCxnSpPr>
            <a:stCxn id="89" idx="1"/>
          </p:cNvCxnSpPr>
          <p:nvPr/>
        </p:nvCxnSpPr>
        <p:spPr>
          <a:xfrm flipH="1">
            <a:off x="4820215" y="2335299"/>
            <a:ext cx="1830456" cy="1130214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37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PROFILE a Clinical or a Research Test?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820" y="5097488"/>
            <a:ext cx="7250430" cy="1547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PROFILE was started as a research test</a:t>
            </a:r>
          </a:p>
          <a:p>
            <a:pPr lvl="1"/>
            <a:r>
              <a:rPr lang="en-US" sz="2000" dirty="0" smtClean="0"/>
              <a:t>Consent required for testing</a:t>
            </a:r>
          </a:p>
          <a:p>
            <a:pPr lvl="1"/>
            <a:r>
              <a:rPr lang="en-US" sz="2000" dirty="0" smtClean="0"/>
              <a:t>Results can’t go in patients’ electronic health record (EHR)</a:t>
            </a:r>
          </a:p>
          <a:p>
            <a:pPr lvl="1"/>
            <a:r>
              <a:rPr lang="en-US" sz="2000" dirty="0" smtClean="0"/>
              <a:t>Insurers won’t pay for testing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75" y="2061560"/>
            <a:ext cx="2494112" cy="1659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59" y="2061560"/>
            <a:ext cx="2101394" cy="1659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1252" y="1620177"/>
            <a:ext cx="1423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Clinical Test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45430" y="1610661"/>
            <a:ext cx="167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Research Test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8650" y="3750327"/>
            <a:ext cx="4088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/>
              <a:t>Proven clinical value, can be ordered by any physician on any patient, usually reimbursed by insurers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94046" y="3740688"/>
            <a:ext cx="378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/>
              <a:t>No known clinical value, can only be performed on consenting participants, not reimbursed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4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338"/>
            <a:ext cx="914400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3"/>
          <p:cNvSpPr txBox="1">
            <a:spLocks noChangeArrowheads="1"/>
          </p:cNvSpPr>
          <p:nvPr/>
        </p:nvSpPr>
        <p:spPr bwMode="auto">
          <a:xfrm>
            <a:off x="6650671" y="1715470"/>
            <a:ext cx="1524000" cy="12002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sz="1800" b="0" dirty="0" smtClean="0"/>
              <a:t>Started as a </a:t>
            </a:r>
            <a:r>
              <a:rPr lang="en-US" sz="1800" b="0" smtClean="0"/>
              <a:t>research test; evolving into a clinical test</a:t>
            </a:r>
            <a:endParaRPr lang="en-US" sz="1800" b="0" dirty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64F5EB-D738-DB44-BDFF-4AEAB759D0CA}" type="slidenum">
              <a:rPr lang="en-US" sz="1200" b="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 b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51204" name="Group 153"/>
          <p:cNvGrpSpPr>
            <a:grpSpLocks/>
          </p:cNvGrpSpPr>
          <p:nvPr/>
        </p:nvGrpSpPr>
        <p:grpSpPr bwMode="auto">
          <a:xfrm>
            <a:off x="4041775" y="2849563"/>
            <a:ext cx="723900" cy="1387475"/>
            <a:chOff x="650875" y="1585840"/>
            <a:chExt cx="723900" cy="1387475"/>
          </a:xfrm>
        </p:grpSpPr>
        <p:grpSp>
          <p:nvGrpSpPr>
            <p:cNvPr id="51207" name="Group 964"/>
            <p:cNvGrpSpPr>
              <a:grpSpLocks noChangeAspect="1"/>
            </p:cNvGrpSpPr>
            <p:nvPr/>
          </p:nvGrpSpPr>
          <p:grpSpPr bwMode="auto">
            <a:xfrm>
              <a:off x="650875" y="1585840"/>
              <a:ext cx="723900" cy="1387475"/>
              <a:chOff x="1866" y="1498"/>
              <a:chExt cx="1368" cy="2621"/>
            </a:xfrm>
          </p:grpSpPr>
          <p:grpSp>
            <p:nvGrpSpPr>
              <p:cNvPr id="51209" name="Group 965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51211" name="Group 966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51244" name="Group 9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51249" name="Group 96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51251" name="Group 9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51253" name="Group 97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51259" name="Group 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51264" name="Group 972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51266" name="Group 973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51269" name="Group 97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51279" name="Freeform 975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80" name="Oval 97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81" name="Rectangle 97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51270" name="Group 978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51271" name="Oval 97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2" name="Arc 98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lnTo>
                                          <a:pt x="0" y="185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3" name="AutoShape 98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4" name="Arc 982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lnTo>
                                          <a:pt x="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5" name="AutoShape 98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6" name="Freeform 984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1277" name="Rectangle 98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51278" name="Oval 986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pPr algn="l" defTabSz="452438">
                                      <a:lnSpc>
                                        <a:spcPct val="100000"/>
                                      </a:lnSpc>
                                    </a:pPr>
                                    <a:endParaRPr lang="en-US" sz="1800" b="0">
                                      <a:solidFill>
                                        <a:srgbClr val="000000"/>
                                      </a:solidFill>
                                      <a:cs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51267" name="Arc 987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1268" name="Rectangle 988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pPr algn="l" defTabSz="452438">
                                  <a:lnSpc>
                                    <a:spcPct val="100000"/>
                                  </a:lnSpc>
                                </a:pPr>
                                <a:endParaRPr lang="en-US" sz="1800" b="0">
                                  <a:solidFill>
                                    <a:srgbClr val="000000"/>
                                  </a:solidFill>
                                  <a:cs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51265" name="Rectangle 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pPr algn="l" defTabSz="452438">
                                <a:lnSpc>
                                  <a:spcPct val="100000"/>
                                </a:lnSpc>
                              </a:pPr>
                              <a:endParaRPr lang="en-US" sz="1800" b="0">
                                <a:solidFill>
                                  <a:srgbClr val="000000"/>
                                </a:solidFill>
                                <a:cs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1260" name="Arc 990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1" name="Arc 991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2" name="Arc 992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1263" name="Arc 993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1254" name="Rectangle 9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5" name="Rectangle 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6" name="AutoShape 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7" name="AutoShape 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58" name="Oval 9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52" name="Rectangle 99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51250" name="AutoShape 100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45" name="Group 100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51246" name="AutoShape 1002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7" name="Arc 1003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48" name="Arc 1004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lnTo>
                            <a:pt x="7645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1212" name="Group 1005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29" name="Group 100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36" name="Group 100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39" name="Group 10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42" name="AutoShape 10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43" name="Rectangle 1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40" name="AutoShape 101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41" name="AutoShape 101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37" name="AutoShape 101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8" name="Arc 1014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30" name="Group 10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33" name="Arc 1016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4" name="Arc 1017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35" name="AutoShape 10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31" name="AutoShape 10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32" name="Oval 1020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  <p:grpSp>
              <p:nvGrpSpPr>
                <p:cNvPr id="51213" name="Group 1021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51214" name="Group 10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51221" name="Group 10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51224" name="Group 10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51227" name="AutoShape 1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  <p:sp>
                      <p:nvSpPr>
                        <p:cNvPr id="51228" name="Rectangle 10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l" defTabSz="452438">
                            <a:lnSpc>
                              <a:spcPct val="100000"/>
                            </a:lnSpc>
                          </a:pPr>
                          <a:endParaRPr lang="en-US" sz="1800" b="0">
                            <a:solidFill>
                              <a:srgbClr val="000000"/>
                            </a:solidFill>
                            <a:cs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51225" name="AutoShape 10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l" defTabSz="452438">
                          <a:lnSpc>
                            <a:spcPct val="100000"/>
                          </a:lnSpc>
                        </a:pPr>
                        <a:endParaRPr lang="en-US" sz="1800" b="0">
                          <a:solidFill>
                            <a:srgbClr val="000000"/>
                          </a:solidFill>
                          <a:cs typeface="Arial" charset="0"/>
                        </a:endParaRPr>
                      </a:p>
                    </p:txBody>
                  </p:sp>
                  <p:sp>
                    <p:nvSpPr>
                      <p:cNvPr id="51226" name="AutoShape 10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51222" name="AutoShape 10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3" name="Arc 10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215" name="Group 10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51218" name="Arc 10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lnTo>
                            <a:pt x="14636" y="-1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19" name="Arc 10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lnTo>
                            <a:pt x="4437" y="-1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220" name="AutoShape 10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l" defTabSz="452438">
                        <a:lnSpc>
                          <a:spcPct val="100000"/>
                        </a:lnSpc>
                      </a:pPr>
                      <a:endParaRPr lang="en-US" sz="1800" b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51216" name="AutoShape 10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  <p:sp>
                <p:nvSpPr>
                  <p:cNvPr id="51217" name="Oval 10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 defTabSz="452438">
                      <a:lnSpc>
                        <a:spcPct val="100000"/>
                      </a:lnSpc>
                    </a:pPr>
                    <a:endParaRPr lang="en-US" sz="1800" b="0">
                      <a:solidFill>
                        <a:srgbClr val="000000"/>
                      </a:solidFill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1210" name="AutoShape 1037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08" name="Oval 1038"/>
            <p:cNvSpPr>
              <a:spLocks noChangeAspect="1" noChangeArrowheads="1"/>
            </p:cNvSpPr>
            <p:nvPr/>
          </p:nvSpPr>
          <p:spPr bwMode="auto">
            <a:xfrm>
              <a:off x="1011238" y="2201790"/>
              <a:ext cx="125412" cy="120650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/>
            <a:p>
              <a:pPr algn="l" defTabSz="452438">
                <a:lnSpc>
                  <a:spcPct val="100000"/>
                </a:lnSpc>
              </a:pPr>
              <a:endParaRPr lang="en-US" sz="1800" b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1205" name="TextBox 154"/>
          <p:cNvSpPr txBox="1">
            <a:spLocks noChangeArrowheads="1"/>
          </p:cNvSpPr>
          <p:nvPr/>
        </p:nvSpPr>
        <p:spPr bwMode="auto">
          <a:xfrm>
            <a:off x="3404962" y="4341813"/>
            <a:ext cx="1994352" cy="64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sz="1800" b="0" dirty="0" smtClean="0">
                <a:solidFill>
                  <a:srgbClr val="000000"/>
                </a:solidFill>
                <a:latin typeface="Calibri" charset="0"/>
              </a:rPr>
              <a:t>All patients </a:t>
            </a:r>
            <a:r>
              <a:rPr lang="en-US" sz="1800" b="0" dirty="0">
                <a:solidFill>
                  <a:srgbClr val="000000"/>
                </a:solidFill>
                <a:latin typeface="Calibri" charset="0"/>
              </a:rPr>
              <a:t>with cancer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757416" y="2772089"/>
            <a:ext cx="2062910" cy="693424"/>
          </a:xfrm>
          <a:prstGeom prst="straightConnector1">
            <a:avLst/>
          </a:prstGeom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79"/>
          <p:cNvSpPr txBox="1">
            <a:spLocks noChangeArrowheads="1"/>
          </p:cNvSpPr>
          <p:nvPr/>
        </p:nvSpPr>
        <p:spPr bwMode="auto">
          <a:xfrm>
            <a:off x="568261" y="2476297"/>
            <a:ext cx="2041864" cy="36926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Clinical samples</a:t>
            </a:r>
            <a:endParaRPr lang="en-US" sz="1800" b="0" dirty="0">
              <a:solidFill>
                <a:srgbClr val="000000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2747965" y="1860717"/>
            <a:ext cx="1282698" cy="1212683"/>
          </a:xfrm>
          <a:prstGeom prst="straightConnector1">
            <a:avLst/>
          </a:prstGeom>
          <a:ln w="349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79"/>
          <p:cNvSpPr txBox="1">
            <a:spLocks noChangeArrowheads="1"/>
          </p:cNvSpPr>
          <p:nvPr/>
        </p:nvSpPr>
        <p:spPr bwMode="auto">
          <a:xfrm>
            <a:off x="1728712" y="1515884"/>
            <a:ext cx="2038506" cy="3692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376" tIns="45688" rIns="91376" bIns="45688">
            <a:spAutoFit/>
          </a:bodyPr>
          <a:lstStyle/>
          <a:p>
            <a:pPr algn="l" defTabSz="456880">
              <a:lnSpc>
                <a:spcPct val="100000"/>
              </a:lnSpc>
              <a:defRPr/>
            </a:pPr>
            <a:r>
              <a:rPr lang="en-US" smtClean="0">
                <a:solidFill>
                  <a:srgbClr val="000000"/>
                </a:solidFill>
              </a:rPr>
              <a:t>Somatic genotyping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86" name="TextBox 81"/>
          <p:cNvSpPr txBox="1">
            <a:spLocks noChangeArrowheads="1"/>
          </p:cNvSpPr>
          <p:nvPr/>
        </p:nvSpPr>
        <p:spPr bwMode="auto">
          <a:xfrm>
            <a:off x="3696723" y="730927"/>
            <a:ext cx="2607824" cy="6462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dirty="0" err="1"/>
              <a:t>OncoPanel</a:t>
            </a:r>
            <a:r>
              <a:rPr lang="en-US" dirty="0"/>
              <a:t>, cost-effective,</a:t>
            </a:r>
          </a:p>
          <a:p>
            <a:pPr>
              <a:defRPr/>
            </a:pPr>
            <a:r>
              <a:rPr lang="en-US" dirty="0"/>
              <a:t>tests clinical samples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rot="5400000">
            <a:off x="3992563" y="1857375"/>
            <a:ext cx="1277937" cy="290513"/>
          </a:xfrm>
          <a:prstGeom prst="straightConnector1">
            <a:avLst/>
          </a:prstGeom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9" name="TextBox 83"/>
          <p:cNvSpPr txBox="1">
            <a:spLocks noChangeArrowheads="1"/>
          </p:cNvSpPr>
          <p:nvPr/>
        </p:nvSpPr>
        <p:spPr bwMode="auto">
          <a:xfrm>
            <a:off x="6650671" y="1715470"/>
            <a:ext cx="1524000" cy="120026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376" tIns="45688" rIns="91376" bIns="45688">
            <a:spAutoFit/>
          </a:bodyPr>
          <a:lstStyle/>
          <a:p>
            <a:pPr>
              <a:defRPr/>
            </a:pPr>
            <a:r>
              <a:rPr lang="en-US" sz="1800" b="0" dirty="0" smtClean="0"/>
              <a:t>Is PROFILE a clinical test or a research test?</a:t>
            </a:r>
            <a:endParaRPr lang="en-US" sz="1800" b="0" dirty="0"/>
          </a:p>
        </p:txBody>
      </p:sp>
      <p:cxnSp>
        <p:nvCxnSpPr>
          <p:cNvPr id="94" name="Straight Connector 93"/>
          <p:cNvCxnSpPr>
            <a:stCxn id="89" idx="1"/>
          </p:cNvCxnSpPr>
          <p:nvPr/>
        </p:nvCxnSpPr>
        <p:spPr>
          <a:xfrm flipH="1">
            <a:off x="4820215" y="2273642"/>
            <a:ext cx="1830456" cy="1172174"/>
          </a:xfrm>
          <a:prstGeom prst="line">
            <a:avLst/>
          </a:prstGeom>
          <a:ln w="349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65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from PROFILE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2" y="1993647"/>
            <a:ext cx="1863090" cy="1239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3317" y="1347317"/>
            <a:ext cx="204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Universal</a:t>
            </a:r>
          </a:p>
          <a:p>
            <a:pPr algn="ctr"/>
            <a:r>
              <a:rPr lang="en-US" dirty="0" smtClean="0"/>
              <a:t>Informed Consent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2380" y="3302493"/>
            <a:ext cx="256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Feasible:</a:t>
            </a:r>
          </a:p>
          <a:p>
            <a:r>
              <a:rPr lang="en-US" sz="1400" dirty="0" smtClean="0"/>
              <a:t>&gt;50,000 participants since 2011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43" y="1958440"/>
            <a:ext cx="2310323" cy="13102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2824" y="1312109"/>
            <a:ext cx="18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Universal Genetic Testing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2295" y="3308171"/>
            <a:ext cx="2794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Feasible:</a:t>
            </a:r>
          </a:p>
          <a:p>
            <a:r>
              <a:rPr lang="en-US" sz="1400" dirty="0" smtClean="0"/>
              <a:t>&gt;17,000 </a:t>
            </a:r>
            <a:r>
              <a:rPr lang="en-US" sz="1400" dirty="0" err="1" smtClean="0"/>
              <a:t>OncoPanel</a:t>
            </a:r>
            <a:r>
              <a:rPr lang="en-US" sz="1400" dirty="0" smtClean="0"/>
              <a:t> profiles</a:t>
            </a:r>
          </a:p>
          <a:p>
            <a:r>
              <a:rPr lang="en-US" sz="1400" dirty="0" smtClean="0"/>
              <a:t>96% success rate on clinical samples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142" y="4729172"/>
            <a:ext cx="2383548" cy="1334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7252" y="4145288"/>
            <a:ext cx="265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Universal Genetic Testing </a:t>
            </a:r>
            <a:r>
              <a:rPr lang="en-US" dirty="0" smtClean="0">
                <a:sym typeface="Wingdings"/>
              </a:rPr>
              <a:t> Clinically Useful Results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702560" y="6072219"/>
            <a:ext cx="256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73% of tested patients have “clinically actionable” results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756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892736"/>
                </a:solidFill>
                <a:latin typeface="Arial" pitchFamily="34" charset="0"/>
                <a:cs typeface="Arial" pitchFamily="34" charset="0"/>
              </a:rPr>
              <a:t>PROFILE Has Impacted Patient Care</a:t>
            </a:r>
            <a:endParaRPr lang="en-US" sz="2800" b="1" dirty="0">
              <a:solidFill>
                <a:srgbClr val="89273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4A4DB-036F-4816-A98C-42C4167E83C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70100"/>
            <a:ext cx="7061200" cy="267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951016"/>
            <a:ext cx="4457700" cy="45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t-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74" y="1597308"/>
            <a:ext cx="4107208" cy="4421756"/>
          </a:xfrm>
          <a:prstGeom prst="rect">
            <a:avLst/>
          </a:prstGeom>
        </p:spPr>
      </p:pic>
      <p:pic>
        <p:nvPicPr>
          <p:cNvPr id="4" name="Picture 3" descr="new-a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" y="1372972"/>
            <a:ext cx="3798718" cy="3892378"/>
          </a:xfrm>
          <a:prstGeom prst="rect">
            <a:avLst/>
          </a:prstGeom>
        </p:spPr>
      </p:pic>
      <p:pic>
        <p:nvPicPr>
          <p:cNvPr id="68" name="Picture 67" descr="DFCI-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" y="6403332"/>
            <a:ext cx="1863463" cy="337009"/>
          </a:xfrm>
          <a:prstGeom prst="rect">
            <a:avLst/>
          </a:prstGeom>
        </p:spPr>
      </p:pic>
      <p:pic>
        <p:nvPicPr>
          <p:cNvPr id="31" name="Picture 30" descr="receptor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81" y="2849578"/>
            <a:ext cx="970933" cy="58303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95438" y="2891843"/>
            <a:ext cx="1119482" cy="11194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viral_partic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38" y="1017745"/>
            <a:ext cx="421452" cy="405757"/>
          </a:xfrm>
          <a:prstGeom prst="rect">
            <a:avLst/>
          </a:prstGeom>
        </p:spPr>
      </p:pic>
      <p:pic>
        <p:nvPicPr>
          <p:cNvPr id="125" name="Picture 124" descr="ligand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9186">
            <a:off x="1843463" y="2880975"/>
            <a:ext cx="206409" cy="586638"/>
          </a:xfrm>
          <a:prstGeom prst="rect">
            <a:avLst/>
          </a:prstGeom>
        </p:spPr>
      </p:pic>
      <p:pic>
        <p:nvPicPr>
          <p:cNvPr id="126" name="Picture 125" descr="ligand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44" y="3049138"/>
            <a:ext cx="206409" cy="586638"/>
          </a:xfrm>
          <a:prstGeom prst="rect">
            <a:avLst/>
          </a:prstGeom>
        </p:spPr>
      </p:pic>
      <p:pic>
        <p:nvPicPr>
          <p:cNvPr id="127" name="Picture 126" descr="ligand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2373">
            <a:off x="1991940" y="3154651"/>
            <a:ext cx="206409" cy="586638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736781" y="3626020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Antigens</a:t>
            </a:r>
            <a:endParaRPr lang="en-US" sz="1400" b="0" dirty="0">
              <a:latin typeface="Arial"/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554248" y="921264"/>
            <a:ext cx="792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Viruses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131" name="Picture 130" descr="viral_particle.png"/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8" y="1046579"/>
            <a:ext cx="346151" cy="333260"/>
          </a:xfrm>
          <a:prstGeom prst="rect">
            <a:avLst/>
          </a:prstGeom>
        </p:spPr>
      </p:pic>
      <p:pic>
        <p:nvPicPr>
          <p:cNvPr id="132" name="Picture 131" descr="viral_particle.png"/>
          <p:cNvPicPr>
            <a:picLocks noChangeAspect="1"/>
          </p:cNvPicPr>
          <p:nvPr/>
        </p:nvPicPr>
        <p:blipFill>
          <a:blip r:embed="rId10">
            <a:alphaModFix amt="4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91" y="416384"/>
            <a:ext cx="259158" cy="249507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540435" y="5342237"/>
            <a:ext cx="2877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/>
                <a:cs typeface="Arial"/>
              </a:rPr>
              <a:t>Antigen Presenting Cell</a:t>
            </a:r>
          </a:p>
          <a:p>
            <a:pPr algn="ctr"/>
            <a:r>
              <a:rPr lang="en-US" sz="2000" b="0" dirty="0" smtClean="0">
                <a:latin typeface="Arial"/>
                <a:cs typeface="Arial"/>
              </a:rPr>
              <a:t>(APC)</a:t>
            </a:r>
            <a:endParaRPr lang="en-US" sz="2000" b="0" dirty="0">
              <a:latin typeface="Arial"/>
              <a:cs typeface="Arial"/>
            </a:endParaRPr>
          </a:p>
        </p:txBody>
      </p:sp>
      <p:pic>
        <p:nvPicPr>
          <p:cNvPr id="134" name="Picture 133" descr="viral_partic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" y="524848"/>
            <a:ext cx="421452" cy="405757"/>
          </a:xfrm>
          <a:prstGeom prst="rect">
            <a:avLst/>
          </a:prstGeom>
        </p:spPr>
      </p:pic>
      <p:pic>
        <p:nvPicPr>
          <p:cNvPr id="135" name="Picture 134" descr="viral_particl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731021" y="1"/>
            <a:ext cx="421452" cy="202878"/>
          </a:xfrm>
          <a:prstGeom prst="rect">
            <a:avLst/>
          </a:prstGeom>
        </p:spPr>
      </p:pic>
      <p:pic>
        <p:nvPicPr>
          <p:cNvPr id="136" name="Picture 135" descr="viral_particle.png"/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5" y="169249"/>
            <a:ext cx="346151" cy="333260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4147295" y="2328561"/>
            <a:ext cx="147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T-Cell Activation</a:t>
            </a:r>
            <a:endParaRPr lang="en-US" sz="1400" b="0" dirty="0">
              <a:latin typeface="Arial"/>
              <a:cs typeface="Arial"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4414105" y="4242486"/>
            <a:ext cx="1699163" cy="666925"/>
            <a:chOff x="3940430" y="4263081"/>
            <a:chExt cx="1699163" cy="666925"/>
          </a:xfrm>
        </p:grpSpPr>
        <p:sp>
          <p:nvSpPr>
            <p:cNvPr id="151" name="TextBox 150"/>
            <p:cNvSpPr txBox="1"/>
            <p:nvPr/>
          </p:nvSpPr>
          <p:spPr>
            <a:xfrm>
              <a:off x="4235618" y="4283675"/>
              <a:ext cx="14039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latin typeface="Arial"/>
                  <a:cs typeface="Arial"/>
                </a:rPr>
                <a:t>PD-1 </a:t>
              </a:r>
            </a:p>
            <a:p>
              <a:r>
                <a:rPr lang="en-US" sz="1800" b="0" dirty="0" smtClean="0">
                  <a:latin typeface="Arial"/>
                  <a:cs typeface="Arial"/>
                </a:rPr>
                <a:t>appearance</a:t>
              </a:r>
              <a:endParaRPr lang="en-US" sz="1800" b="0" dirty="0">
                <a:latin typeface="Arial"/>
                <a:cs typeface="Arial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3940430" y="4283674"/>
              <a:ext cx="322649" cy="3226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940431" y="4263081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lang="en-US" sz="1800" b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5810420" y="1202725"/>
            <a:ext cx="2447121" cy="389927"/>
            <a:chOff x="3940430" y="4235621"/>
            <a:chExt cx="2447121" cy="389927"/>
          </a:xfrm>
        </p:grpSpPr>
        <p:sp>
          <p:nvSpPr>
            <p:cNvPr id="156" name="TextBox 155"/>
            <p:cNvSpPr txBox="1"/>
            <p:nvPr/>
          </p:nvSpPr>
          <p:spPr>
            <a:xfrm>
              <a:off x="4304266" y="4235621"/>
              <a:ext cx="2083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latin typeface="Arial"/>
                  <a:cs typeface="Arial"/>
                </a:rPr>
                <a:t>T-Cell Proliferation</a:t>
              </a:r>
              <a:endParaRPr lang="en-US" sz="1800" b="0" dirty="0">
                <a:latin typeface="Arial"/>
                <a:cs typeface="Arial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3940430" y="4283674"/>
              <a:ext cx="322649" cy="3226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947296" y="425621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Arial"/>
                  <a:cs typeface="Arial"/>
                </a:rPr>
                <a:t>1</a:t>
              </a:r>
              <a:endParaRPr lang="en-US" sz="1800" b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5027825" y="5171989"/>
            <a:ext cx="1801279" cy="396791"/>
            <a:chOff x="3940430" y="4256216"/>
            <a:chExt cx="1801279" cy="396791"/>
          </a:xfrm>
        </p:grpSpPr>
        <p:sp>
          <p:nvSpPr>
            <p:cNvPr id="160" name="TextBox 159"/>
            <p:cNvSpPr txBox="1"/>
            <p:nvPr/>
          </p:nvSpPr>
          <p:spPr>
            <a:xfrm>
              <a:off x="4235618" y="4283675"/>
              <a:ext cx="1506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latin typeface="Arial"/>
                  <a:cs typeface="Arial"/>
                </a:rPr>
                <a:t>Inflammation</a:t>
              </a:r>
              <a:endParaRPr lang="en-US" sz="1800" b="0" dirty="0">
                <a:latin typeface="Arial"/>
                <a:cs typeface="Arial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3940430" y="4283674"/>
              <a:ext cx="322649" cy="3226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947296" y="4256216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lang="en-US" sz="1800" b="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6871729" y="5447956"/>
            <a:ext cx="1751914" cy="961598"/>
            <a:chOff x="6871729" y="4761470"/>
            <a:chExt cx="1751914" cy="961598"/>
          </a:xfrm>
        </p:grpSpPr>
        <p:grpSp>
          <p:nvGrpSpPr>
            <p:cNvPr id="167" name="Group 166"/>
            <p:cNvGrpSpPr/>
            <p:nvPr/>
          </p:nvGrpSpPr>
          <p:grpSpPr>
            <a:xfrm>
              <a:off x="6871729" y="4761470"/>
              <a:ext cx="1751914" cy="576648"/>
              <a:chOff x="6871729" y="4761470"/>
              <a:chExt cx="1751914" cy="576648"/>
            </a:xfrm>
          </p:grpSpPr>
          <p:sp>
            <p:nvSpPr>
              <p:cNvPr id="163" name="Down Arrow 162"/>
              <p:cNvSpPr/>
              <p:nvPr/>
            </p:nvSpPr>
            <p:spPr>
              <a:xfrm>
                <a:off x="6871729" y="4761470"/>
                <a:ext cx="281460" cy="576648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Down Arrow 163"/>
              <p:cNvSpPr/>
              <p:nvPr/>
            </p:nvSpPr>
            <p:spPr>
              <a:xfrm>
                <a:off x="8342183" y="4761470"/>
                <a:ext cx="281460" cy="576648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Down Arrow 164"/>
              <p:cNvSpPr/>
              <p:nvPr/>
            </p:nvSpPr>
            <p:spPr>
              <a:xfrm>
                <a:off x="7361880" y="4761470"/>
                <a:ext cx="281460" cy="576648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Down Arrow 165"/>
              <p:cNvSpPr/>
              <p:nvPr/>
            </p:nvSpPr>
            <p:spPr>
              <a:xfrm>
                <a:off x="7852031" y="4761470"/>
                <a:ext cx="281460" cy="576648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8" name="Rectangle 167"/>
            <p:cNvSpPr/>
            <p:nvPr/>
          </p:nvSpPr>
          <p:spPr>
            <a:xfrm>
              <a:off x="7165811" y="5353736"/>
              <a:ext cx="11981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800" b="0" dirty="0" smtClean="0">
                  <a:latin typeface="Arial"/>
                  <a:cs typeface="Arial"/>
                </a:rPr>
                <a:t>Cytokines</a:t>
              </a:r>
              <a:endParaRPr lang="en-US" sz="1800" b="0" dirty="0">
                <a:latin typeface="Arial"/>
                <a:cs typeface="Arial"/>
              </a:endParaRPr>
            </a:p>
          </p:txBody>
        </p:sp>
      </p:grpSp>
      <p:pic>
        <p:nvPicPr>
          <p:cNvPr id="10" name="Picture 9" descr="pdl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25" y="3446848"/>
            <a:ext cx="984765" cy="569864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3677230" y="2700638"/>
            <a:ext cx="2072780" cy="1664091"/>
            <a:chOff x="1610906" y="3270422"/>
            <a:chExt cx="2072780" cy="1664091"/>
          </a:xfrm>
        </p:grpSpPr>
        <p:pic>
          <p:nvPicPr>
            <p:cNvPr id="76" name="Picture 75" descr="T-cell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091" y="3270422"/>
              <a:ext cx="1544595" cy="1664091"/>
            </a:xfrm>
            <a:prstGeom prst="rect">
              <a:avLst/>
            </a:prstGeom>
          </p:spPr>
        </p:pic>
        <p:pic>
          <p:nvPicPr>
            <p:cNvPr id="77" name="Picture 76" descr="receptor3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906" y="3454692"/>
              <a:ext cx="973284" cy="467835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4893684" y="2441147"/>
            <a:ext cx="2263376" cy="1970216"/>
            <a:chOff x="5827306" y="2688282"/>
            <a:chExt cx="2263376" cy="1970216"/>
          </a:xfrm>
        </p:grpSpPr>
        <p:pic>
          <p:nvPicPr>
            <p:cNvPr id="82" name="Picture 81" descr="hot-tcel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542" y="2688282"/>
              <a:ext cx="1990140" cy="1970216"/>
            </a:xfrm>
            <a:prstGeom prst="rect">
              <a:avLst/>
            </a:prstGeom>
          </p:spPr>
        </p:pic>
        <p:pic>
          <p:nvPicPr>
            <p:cNvPr id="83" name="Picture 82" descr="pd1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137" y="3644324"/>
              <a:ext cx="891572" cy="561096"/>
            </a:xfrm>
            <a:prstGeom prst="rect">
              <a:avLst/>
            </a:prstGeom>
          </p:spPr>
        </p:pic>
        <p:pic>
          <p:nvPicPr>
            <p:cNvPr id="84" name="Picture 83" descr="receptor3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306" y="3133416"/>
              <a:ext cx="973284" cy="46783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3673111" y="2442520"/>
            <a:ext cx="2263376" cy="1970216"/>
            <a:chOff x="5827306" y="2688282"/>
            <a:chExt cx="2263376" cy="1970216"/>
          </a:xfrm>
        </p:grpSpPr>
        <p:pic>
          <p:nvPicPr>
            <p:cNvPr id="79" name="Picture 78" descr="hot-tcell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542" y="2688282"/>
              <a:ext cx="1990140" cy="1970216"/>
            </a:xfrm>
            <a:prstGeom prst="rect">
              <a:avLst/>
            </a:prstGeom>
          </p:spPr>
        </p:pic>
        <p:pic>
          <p:nvPicPr>
            <p:cNvPr id="80" name="Picture 79" descr="receptor3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306" y="3133416"/>
              <a:ext cx="973284" cy="467835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2620385" y="3871784"/>
            <a:ext cx="812046" cy="302054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solidFill>
                  <a:schemeClr val="tx1"/>
                </a:solidFill>
                <a:cs typeface="Arial"/>
              </a:rPr>
              <a:t>PD-L1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2620385" y="2726724"/>
            <a:ext cx="812046" cy="302054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  <a:cs typeface="Arial"/>
              </a:rPr>
              <a:t>MHC</a:t>
            </a:r>
            <a:endParaRPr lang="en-US" sz="1400" b="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7" name="Picture 6" descr="hot-t-2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74" y="1597308"/>
            <a:ext cx="4107208" cy="4421756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5280209" y="3109784"/>
            <a:ext cx="321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T-Cell Exhaustion</a:t>
            </a:r>
          </a:p>
          <a:p>
            <a:pPr algn="ctr"/>
            <a:r>
              <a:rPr lang="en-US" sz="1400" b="0" dirty="0" smtClean="0">
                <a:latin typeface="Arial"/>
                <a:cs typeface="Arial"/>
              </a:rPr>
              <a:t>(Inflammatory Response “Turned Off”)</a:t>
            </a:r>
            <a:endParaRPr lang="en-US" sz="1400" b="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8486" y="1031800"/>
            <a:ext cx="5155514" cy="582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3671299" y="2699265"/>
            <a:ext cx="2079645" cy="1664091"/>
            <a:chOff x="6160938" y="825157"/>
            <a:chExt cx="2079645" cy="1664091"/>
          </a:xfrm>
        </p:grpSpPr>
        <p:pic>
          <p:nvPicPr>
            <p:cNvPr id="86" name="Picture 85" descr="T-cell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988" y="825157"/>
              <a:ext cx="1544595" cy="1664091"/>
            </a:xfrm>
            <a:prstGeom prst="rect">
              <a:avLst/>
            </a:prstGeom>
          </p:spPr>
        </p:pic>
        <p:pic>
          <p:nvPicPr>
            <p:cNvPr id="87" name="Picture 86" descr="pd1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769" y="1527200"/>
              <a:ext cx="891572" cy="561096"/>
            </a:xfrm>
            <a:prstGeom prst="rect">
              <a:avLst/>
            </a:prstGeom>
          </p:spPr>
        </p:pic>
        <p:pic>
          <p:nvPicPr>
            <p:cNvPr id="88" name="Picture 87" descr="receptor3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938" y="1016292"/>
              <a:ext cx="973284" cy="467835"/>
            </a:xfrm>
            <a:prstGeom prst="rect">
              <a:avLst/>
            </a:prstGeom>
          </p:spPr>
        </p:pic>
      </p:grpSp>
      <p:sp>
        <p:nvSpPr>
          <p:cNvPr id="128" name="TextBox 127"/>
          <p:cNvSpPr txBox="1"/>
          <p:nvPr/>
        </p:nvSpPr>
        <p:spPr>
          <a:xfrm>
            <a:off x="2555650" y="1977080"/>
            <a:ext cx="1851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Antigen Presentation</a:t>
            </a:r>
            <a:endParaRPr lang="en-US" sz="1400" b="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 Lymphocytes Can </a:t>
            </a:r>
            <a:r>
              <a:rPr lang="en-US" dirty="0"/>
              <a:t>B</a:t>
            </a:r>
            <a:r>
              <a:rPr lang="en-US" dirty="0" smtClean="0"/>
              <a:t>e Inactivated Naturally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0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C -0.02448 0.04028 -0.04896 0.08079 -0.04948 0.12315 C -0.05 0.16551 -0.02778 0.22106 -0.00295 0.25417 C 0.02188 0.28727 0.06042 0.30417 0.09913 0.3213 " pathEditMode="relative" ptsTypes="aa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55556E-6 L 0.13975 -0.0382 " pathEditMode="relative" ptsTypes="AA">
                                      <p:cBhvr>
                                        <p:cTn id="8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1342 1.48148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023 L -0.13802 0.00023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5.92593E-6 L 0.20417 -0.18402 " pathEditMode="relative" ptsTypes="AA">
                                      <p:cBhvr>
                                        <p:cTn id="18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129" grpId="0"/>
      <p:bldP spid="129" grpId="1"/>
      <p:bldP spid="130" grpId="0"/>
      <p:bldP spid="130" grpId="1"/>
      <p:bldP spid="133" grpId="0"/>
      <p:bldP spid="137" grpId="0"/>
      <p:bldP spid="137" grpId="1"/>
      <p:bldP spid="185" grpId="0"/>
      <p:bldP spid="12" grpId="0" animBg="1"/>
      <p:bldP spid="128" grpId="0"/>
      <p:bldP spid="12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3028780" y="2088292"/>
            <a:ext cx="3582146" cy="2765167"/>
          </a:xfrm>
          <a:prstGeom prst="ellipse">
            <a:avLst/>
          </a:prstGeom>
          <a:gradFill flip="none" rotWithShape="1">
            <a:gsLst>
              <a:gs pos="0">
                <a:srgbClr val="FF060D"/>
              </a:gs>
              <a:gs pos="4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ancer-ce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6" y="2073189"/>
            <a:ext cx="3206714" cy="3041135"/>
          </a:xfrm>
          <a:prstGeom prst="rect">
            <a:avLst/>
          </a:prstGeom>
        </p:spPr>
      </p:pic>
      <p:pic>
        <p:nvPicPr>
          <p:cNvPr id="68" name="Picture 67" descr="DFCI-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" y="6403332"/>
            <a:ext cx="1863463" cy="337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Cancer Cells </a:t>
            </a:r>
            <a:r>
              <a:rPr lang="en-US" dirty="0"/>
              <a:t>C</a:t>
            </a:r>
            <a:r>
              <a:rPr lang="en-US" dirty="0" smtClean="0"/>
              <a:t>an Inactivate </a:t>
            </a:r>
            <a:r>
              <a:rPr lang="en-US" smtClean="0"/>
              <a:t>T Lymphocytes Using </a:t>
            </a:r>
            <a:r>
              <a:rPr lang="en-US" dirty="0" smtClean="0"/>
              <a:t>the Same Mechanisms</a:t>
            </a:r>
            <a:endParaRPr lang="en-US" dirty="0"/>
          </a:p>
        </p:txBody>
      </p:sp>
      <p:pic>
        <p:nvPicPr>
          <p:cNvPr id="31" name="Picture 30" descr="receptor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81" y="2849578"/>
            <a:ext cx="970933" cy="58303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066001" y="2822353"/>
            <a:ext cx="1354573" cy="135457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1297429" y="3612290"/>
            <a:ext cx="883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Cancer</a:t>
            </a:r>
          </a:p>
          <a:p>
            <a:pPr algn="ctr"/>
            <a:r>
              <a:rPr lang="en-US" sz="1400" b="0" dirty="0" smtClean="0">
                <a:latin typeface="Arial"/>
                <a:cs typeface="Arial"/>
              </a:rPr>
              <a:t>Antigens</a:t>
            </a:r>
            <a:endParaRPr lang="en-US" sz="1400" b="0" dirty="0">
              <a:latin typeface="Arial"/>
              <a:cs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901320" y="5198074"/>
            <a:ext cx="152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/>
                <a:cs typeface="Arial"/>
              </a:rPr>
              <a:t>Cancer Cell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222114" y="4442939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T-Cell Activation Blocked by</a:t>
            </a:r>
          </a:p>
          <a:p>
            <a:pPr algn="ctr"/>
            <a:r>
              <a:rPr lang="en-US" sz="1400" b="0" dirty="0" smtClean="0">
                <a:latin typeface="Arial"/>
                <a:cs typeface="Arial"/>
              </a:rPr>
              <a:t>PD-L1/PD-1 Interaction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10" name="Picture 9" descr="pdl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25" y="3439983"/>
            <a:ext cx="984765" cy="569864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2555650" y="1771134"/>
            <a:ext cx="1851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Antigen Presentation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15" name="Picture 14" descr="cantig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82" y="3006811"/>
            <a:ext cx="370176" cy="638433"/>
          </a:xfrm>
          <a:prstGeom prst="rect">
            <a:avLst/>
          </a:prstGeom>
        </p:spPr>
      </p:pic>
      <p:pic>
        <p:nvPicPr>
          <p:cNvPr id="93" name="Picture 92" descr="cantig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1900">
            <a:off x="1422401" y="3008183"/>
            <a:ext cx="370176" cy="638433"/>
          </a:xfrm>
          <a:prstGeom prst="rect">
            <a:avLst/>
          </a:prstGeom>
        </p:spPr>
      </p:pic>
      <p:pic>
        <p:nvPicPr>
          <p:cNvPr id="94" name="Picture 93" descr="cantig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3485">
            <a:off x="1403180" y="3105665"/>
            <a:ext cx="370176" cy="6384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818867" y="4024183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PD-1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63" name="Picture 62" descr="pdl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25" y="3439983"/>
            <a:ext cx="984765" cy="569864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864851" y="2693773"/>
            <a:ext cx="2079645" cy="1664091"/>
            <a:chOff x="6160938" y="825157"/>
            <a:chExt cx="2079645" cy="1664091"/>
          </a:xfrm>
        </p:grpSpPr>
        <p:pic>
          <p:nvPicPr>
            <p:cNvPr id="65" name="Picture 64" descr="T-cell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988" y="825157"/>
              <a:ext cx="1544595" cy="1664091"/>
            </a:xfrm>
            <a:prstGeom prst="rect">
              <a:avLst/>
            </a:prstGeom>
          </p:spPr>
        </p:pic>
        <p:pic>
          <p:nvPicPr>
            <p:cNvPr id="66" name="Picture 65" descr="pd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769" y="1527200"/>
              <a:ext cx="891572" cy="561096"/>
            </a:xfrm>
            <a:prstGeom prst="rect">
              <a:avLst/>
            </a:prstGeom>
          </p:spPr>
        </p:pic>
        <p:pic>
          <p:nvPicPr>
            <p:cNvPr id="67" name="Picture 66" descr="receptor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938" y="1016292"/>
              <a:ext cx="973284" cy="467835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>
          <a:xfrm>
            <a:off x="3253947" y="3404973"/>
            <a:ext cx="1173891" cy="906162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4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96051" y="2223359"/>
            <a:ext cx="2270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latin typeface="Arial"/>
                <a:cs typeface="Arial"/>
              </a:rPr>
              <a:t>T-Cell </a:t>
            </a:r>
            <a:r>
              <a:rPr lang="en-US" sz="1400" b="0" dirty="0" smtClean="0">
                <a:latin typeface="Arial"/>
                <a:cs typeface="Arial"/>
              </a:rPr>
              <a:t>Activation Initialized </a:t>
            </a:r>
            <a:endParaRPr lang="en-US" sz="1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75676" y="3027406"/>
            <a:ext cx="892432" cy="823783"/>
            <a:chOff x="3775676" y="3027406"/>
            <a:chExt cx="892432" cy="823783"/>
          </a:xfrm>
        </p:grpSpPr>
        <p:sp>
          <p:nvSpPr>
            <p:cNvPr id="5" name="Arc 4"/>
            <p:cNvSpPr/>
            <p:nvPr/>
          </p:nvSpPr>
          <p:spPr>
            <a:xfrm>
              <a:off x="3775676" y="3157838"/>
              <a:ext cx="892432" cy="693351"/>
            </a:xfrm>
            <a:prstGeom prst="arc">
              <a:avLst>
                <a:gd name="adj1" fmla="val 18472497"/>
                <a:gd name="adj2" fmla="val 6909557"/>
              </a:avLst>
            </a:prstGeom>
            <a:ln>
              <a:solidFill>
                <a:srgbClr val="FF060D"/>
              </a:solidFill>
            </a:ln>
            <a:effectLst>
              <a:outerShdw blurRad="50800" dist="38100" dir="2700000" algn="tl" rotWithShape="0">
                <a:srgbClr val="FFFF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4407243" y="3027406"/>
              <a:ext cx="102973" cy="377567"/>
            </a:xfrm>
            <a:prstGeom prst="line">
              <a:avLst/>
            </a:prstGeom>
            <a:ln>
              <a:solidFill>
                <a:srgbClr val="FF060D"/>
              </a:solidFill>
            </a:ln>
            <a:effectLst>
              <a:outerShdw blurRad="50800" dist="38100" dir="2700000" algn="tl" rotWithShape="0">
                <a:srgbClr val="FFFF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>
            <a:off x="3741351" y="3047999"/>
            <a:ext cx="576649" cy="5491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FFFF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620385" y="3871784"/>
            <a:ext cx="812046" cy="302054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solidFill>
                  <a:schemeClr val="tx1"/>
                </a:solidFill>
                <a:cs typeface="Arial"/>
              </a:rPr>
              <a:t>PD-L1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620385" y="2726724"/>
            <a:ext cx="812046" cy="302054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  <a:cs typeface="Arial"/>
              </a:rPr>
              <a:t>MHC</a:t>
            </a:r>
            <a:endParaRPr lang="en-US" sz="1400" b="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99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7413 -0.034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-175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13299 -3.7037E-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99 -2.96296E-6 L 4.44444E-6 -2.96296E-6 " pathEditMode="relative" ptsTypes="AA">
                                      <p:cBhvr>
                                        <p:cTn id="10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3" grpId="1" animBg="1"/>
      <p:bldP spid="129" grpId="0"/>
      <p:bldP spid="129" grpId="1"/>
      <p:bldP spid="133" grpId="0"/>
      <p:bldP spid="137" grpId="0"/>
      <p:bldP spid="137" grpId="1"/>
      <p:bldP spid="128" grpId="0"/>
      <p:bldP spid="128" grpId="1"/>
      <p:bldP spid="52" grpId="0"/>
      <p:bldP spid="52" grpId="1"/>
      <p:bldP spid="9" grpId="0" animBg="1"/>
      <p:bldP spid="9" grpId="1" animBg="1"/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4864851" y="2693773"/>
            <a:ext cx="2079645" cy="1664091"/>
            <a:chOff x="6160938" y="825157"/>
            <a:chExt cx="2079645" cy="1664091"/>
          </a:xfrm>
        </p:grpSpPr>
        <p:pic>
          <p:nvPicPr>
            <p:cNvPr id="65" name="Picture 64" descr="T-cel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988" y="825157"/>
              <a:ext cx="1544595" cy="1664091"/>
            </a:xfrm>
            <a:prstGeom prst="rect">
              <a:avLst/>
            </a:prstGeom>
          </p:spPr>
        </p:pic>
        <p:pic>
          <p:nvPicPr>
            <p:cNvPr id="66" name="Picture 65" descr="pd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769" y="1527200"/>
              <a:ext cx="891572" cy="561096"/>
            </a:xfrm>
            <a:prstGeom prst="rect">
              <a:avLst/>
            </a:prstGeom>
          </p:spPr>
        </p:pic>
        <p:pic>
          <p:nvPicPr>
            <p:cNvPr id="67" name="Picture 66" descr="receptor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938" y="1016292"/>
              <a:ext cx="973284" cy="467835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738311" y="1775743"/>
            <a:ext cx="4480845" cy="25993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ancer-ce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6" y="2073189"/>
            <a:ext cx="3206714" cy="3041135"/>
          </a:xfrm>
          <a:prstGeom prst="rect">
            <a:avLst/>
          </a:prstGeom>
        </p:spPr>
      </p:pic>
      <p:pic>
        <p:nvPicPr>
          <p:cNvPr id="33" name="Picture 32" descr="cancer-cell.png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6" y="2073189"/>
            <a:ext cx="3206714" cy="3041135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9162501">
            <a:off x="2351578" y="4781908"/>
            <a:ext cx="803650" cy="585348"/>
          </a:xfrm>
          <a:prstGeom prst="upArrow">
            <a:avLst/>
          </a:prstGeom>
          <a:solidFill>
            <a:srgbClr val="C050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3647138" y="2434808"/>
            <a:ext cx="2263376" cy="1970216"/>
            <a:chOff x="5827306" y="2688282"/>
            <a:chExt cx="2263376" cy="1970216"/>
          </a:xfrm>
        </p:grpSpPr>
        <p:pic>
          <p:nvPicPr>
            <p:cNvPr id="38" name="Picture 37" descr="hot-tcell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542" y="2688282"/>
              <a:ext cx="1990140" cy="1970216"/>
            </a:xfrm>
            <a:prstGeom prst="rect">
              <a:avLst/>
            </a:prstGeom>
          </p:spPr>
        </p:pic>
        <p:pic>
          <p:nvPicPr>
            <p:cNvPr id="39" name="Picture 38" descr="pd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137" y="3644324"/>
              <a:ext cx="891572" cy="561096"/>
            </a:xfrm>
            <a:prstGeom prst="rect">
              <a:avLst/>
            </a:prstGeom>
          </p:spPr>
        </p:pic>
        <p:pic>
          <p:nvPicPr>
            <p:cNvPr id="40" name="Picture 39" descr="receptor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306" y="3133416"/>
              <a:ext cx="973284" cy="467835"/>
            </a:xfrm>
            <a:prstGeom prst="rect">
              <a:avLst/>
            </a:prstGeom>
          </p:spPr>
        </p:pic>
      </p:grpSp>
      <p:pic>
        <p:nvPicPr>
          <p:cNvPr id="68" name="Picture 67" descr="DFCI-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6" y="6403332"/>
            <a:ext cx="1863463" cy="337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Antibodies that Target PD-L1 and PD-1 can Prevent Inactivation</a:t>
            </a:r>
          </a:p>
        </p:txBody>
      </p:sp>
      <p:pic>
        <p:nvPicPr>
          <p:cNvPr id="31" name="Picture 30" descr="receptor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81" y="2849578"/>
            <a:ext cx="970933" cy="583030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901320" y="5198074"/>
            <a:ext cx="1524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/>
                <a:cs typeface="Arial"/>
              </a:rPr>
              <a:t>Cancer Cell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790955" y="4522308"/>
            <a:ext cx="2127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Antibodies Target PD-L1 </a:t>
            </a:r>
          </a:p>
          <a:p>
            <a:pPr algn="ctr"/>
            <a:r>
              <a:rPr lang="en-US" sz="1400" b="0" dirty="0" smtClean="0">
                <a:latin typeface="Arial"/>
                <a:cs typeface="Arial"/>
              </a:rPr>
              <a:t>and/or PD-1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10" name="Picture 9" descr="pdl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25" y="3439983"/>
            <a:ext cx="984765" cy="569864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2555650" y="1771134"/>
            <a:ext cx="1851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Antigen Presentation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15" name="Picture 14" descr="cantige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82" y="2758782"/>
            <a:ext cx="370176" cy="6384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295523" y="4242609"/>
            <a:ext cx="59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PD-1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63" name="Picture 62" descr="pdl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25" y="3439983"/>
            <a:ext cx="984765" cy="5698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6555" y="1925185"/>
            <a:ext cx="2270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>
                <a:latin typeface="Arial"/>
                <a:cs typeface="Arial"/>
              </a:rPr>
              <a:t>T-Cell </a:t>
            </a:r>
            <a:r>
              <a:rPr lang="en-US" sz="1400" b="0" dirty="0" smtClean="0">
                <a:latin typeface="Arial"/>
                <a:cs typeface="Arial"/>
              </a:rPr>
              <a:t>Activation Initialized 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41351" y="3047999"/>
            <a:ext cx="576649" cy="5491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>
            <a:outerShdw blurRad="50800" dist="38100" dir="2700000" algn="tl" rotWithShape="0">
              <a:srgbClr val="FFFF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620385" y="3871784"/>
            <a:ext cx="812046" cy="302054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>
                <a:solidFill>
                  <a:schemeClr val="tx1"/>
                </a:solidFill>
                <a:cs typeface="Arial"/>
              </a:rPr>
              <a:t>PD-L1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620385" y="2726724"/>
            <a:ext cx="812046" cy="302054"/>
          </a:xfrm>
          <a:prstGeom prst="roundRect">
            <a:avLst>
              <a:gd name="adj" fmla="val 50000"/>
            </a:avLst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  <a:cs typeface="Arial"/>
              </a:rPr>
              <a:t>MHC</a:t>
            </a:r>
            <a:endParaRPr lang="en-US" sz="1400" b="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8119">
            <a:off x="3161653" y="3892406"/>
            <a:ext cx="471312" cy="478317"/>
          </a:xfrm>
          <a:prstGeom prst="rect">
            <a:avLst/>
          </a:prstGeom>
        </p:spPr>
      </p:pic>
      <p:pic>
        <p:nvPicPr>
          <p:cNvPr id="27" name="Picture 26" descr="A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062">
            <a:off x="3764097" y="3949176"/>
            <a:ext cx="471312" cy="47831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72431" y="5815642"/>
            <a:ext cx="2100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latin typeface="Arial"/>
                <a:cs typeface="Arial"/>
              </a:rPr>
              <a:t>T-Cell Remains Active </a:t>
            </a:r>
          </a:p>
          <a:p>
            <a:pPr algn="ctr"/>
            <a:r>
              <a:rPr lang="en-US" sz="1400" b="0" dirty="0" smtClean="0">
                <a:latin typeface="Arial"/>
                <a:cs typeface="Arial"/>
              </a:rPr>
              <a:t>and Attacks Cancer Cell</a:t>
            </a:r>
            <a:endParaRPr lang="en-US" sz="1400" b="0" dirty="0">
              <a:latin typeface="Arial"/>
              <a:cs typeface="Arial"/>
            </a:endParaRPr>
          </a:p>
        </p:txBody>
      </p:sp>
      <p:pic>
        <p:nvPicPr>
          <p:cNvPr id="7" name="Picture 6" descr="skull.png"/>
          <p:cNvPicPr>
            <a:picLocks noChangeAspect="1"/>
          </p:cNvPicPr>
          <p:nvPr/>
        </p:nvPicPr>
        <p:blipFill>
          <a:blip r:embed="rId12">
            <a:alphaModFix amt="69000"/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5" y="2728318"/>
            <a:ext cx="1892989" cy="17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5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13299 -3.7037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44 L -0.00191 -0.06829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63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3993 -0.01505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74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6829 C 0.00955 -0.08519 0.02118 -0.10209 0.05556 -0.09561 C 0.0901 -0.08889 0.18021 -0.08149 0.20451 -0.02871 C 0.22882 0.02407 0.24496 0.1655 0.20121 0.22037 C 0.15764 0.27546 0.00035 0.27777 -0.05747 0.30115 C -0.1151 0.3243 -0.14531 0.35949 -0.14531 0.36018 " pathEditMode="relative" rAng="0" ptsTypes="AAAAAA">
                                      <p:cBhvr>
                                        <p:cTn id="9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19977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33" grpId="0"/>
      <p:bldP spid="137" grpId="0"/>
      <p:bldP spid="137" grpId="1"/>
      <p:bldP spid="128" grpId="0"/>
      <p:bldP spid="52" grpId="0"/>
      <p:bldP spid="52" grpId="1"/>
      <p:bldP spid="3" grpId="0"/>
      <p:bldP spid="3" grpId="1"/>
      <p:bldP spid="29" grpId="0" animBg="1"/>
      <p:bldP spid="30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Normal Cells Know </a:t>
            </a:r>
            <a:r>
              <a:rPr lang="en-US" altLang="x-none" dirty="0" smtClean="0"/>
              <a:t>When and </a:t>
            </a:r>
            <a:r>
              <a:rPr lang="en-US" altLang="x-none" dirty="0"/>
              <a:t>How Often to Divide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61356" y="5802314"/>
            <a:ext cx="78597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400" i="0">
                <a:solidFill>
                  <a:srgbClr val="502800"/>
                </a:solidFill>
                <a:effectLst/>
                <a:ea typeface="ＭＳ Ｐゴシック" charset="-128"/>
              </a:rPr>
              <a:t>Intestinal cells divide just often enough to exactly replace</a:t>
            </a:r>
          </a:p>
          <a:p>
            <a:pPr eaLnBrk="0" hangingPunct="0"/>
            <a:r>
              <a:rPr lang="en-US" altLang="x-none" sz="2400" i="0">
                <a:solidFill>
                  <a:srgbClr val="502800"/>
                </a:solidFill>
                <a:effectLst/>
                <a:ea typeface="ＭＳ Ｐゴシック" charset="-128"/>
              </a:rPr>
              <a:t>the dying cells.</a:t>
            </a:r>
          </a:p>
        </p:txBody>
      </p:sp>
      <p:pic>
        <p:nvPicPr>
          <p:cNvPr id="470022" name="Picture 6" descr="Ileum-for villi-40x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93" y="1690689"/>
            <a:ext cx="2792413" cy="371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4" name="Picture 8" descr="Villi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06" y="1690689"/>
            <a:ext cx="3516312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25" name="Text Box 9"/>
          <p:cNvSpPr txBox="1">
            <a:spLocks noChangeArrowheads="1"/>
          </p:cNvSpPr>
          <p:nvPr/>
        </p:nvSpPr>
        <p:spPr bwMode="auto">
          <a:xfrm>
            <a:off x="6544618" y="5338764"/>
            <a:ext cx="165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400" i="0">
                <a:solidFill>
                  <a:srgbClr val="502800"/>
                </a:solidFill>
                <a:effectLst/>
                <a:ea typeface="ＭＳ Ｐゴシック" charset="-128"/>
              </a:rPr>
              <a:t>Stem Cells</a:t>
            </a:r>
          </a:p>
        </p:txBody>
      </p:sp>
      <p:sp>
        <p:nvSpPr>
          <p:cNvPr id="470026" name="Text Box 10"/>
          <p:cNvSpPr txBox="1">
            <a:spLocks noChangeArrowheads="1"/>
          </p:cNvSpPr>
          <p:nvPr/>
        </p:nvSpPr>
        <p:spPr bwMode="auto">
          <a:xfrm>
            <a:off x="4838056" y="2168527"/>
            <a:ext cx="172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x-none" sz="2400" i="0">
                <a:solidFill>
                  <a:srgbClr val="502800"/>
                </a:solidFill>
                <a:effectLst/>
                <a:ea typeface="ＭＳ Ｐゴシック" charset="-128"/>
              </a:rPr>
              <a:t>Dying Cells</a:t>
            </a:r>
          </a:p>
        </p:txBody>
      </p:sp>
      <p:sp>
        <p:nvSpPr>
          <p:cNvPr id="470027" name="Line 11"/>
          <p:cNvSpPr>
            <a:spLocks noChangeShapeType="1"/>
          </p:cNvSpPr>
          <p:nvPr/>
        </p:nvSpPr>
        <p:spPr bwMode="auto">
          <a:xfrm flipH="1" flipV="1">
            <a:off x="5715943" y="3127377"/>
            <a:ext cx="436563" cy="2076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28" name="Line 12"/>
          <p:cNvSpPr>
            <a:spLocks noChangeShapeType="1"/>
          </p:cNvSpPr>
          <p:nvPr/>
        </p:nvSpPr>
        <p:spPr bwMode="auto">
          <a:xfrm>
            <a:off x="6150918" y="5291139"/>
            <a:ext cx="450850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29" name="Line 13"/>
          <p:cNvSpPr>
            <a:spLocks noChangeShapeType="1"/>
          </p:cNvSpPr>
          <p:nvPr/>
        </p:nvSpPr>
        <p:spPr bwMode="auto">
          <a:xfrm>
            <a:off x="5587356" y="2620964"/>
            <a:ext cx="85725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7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15635" y="968760"/>
            <a:ext cx="7624734" cy="4490479"/>
            <a:chOff x="1086416" y="2453529"/>
            <a:chExt cx="5103631" cy="300571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49"/>
            <a:stretch/>
          </p:blipFill>
          <p:spPr bwMode="auto">
            <a:xfrm>
              <a:off x="1086416" y="2453529"/>
              <a:ext cx="3932382" cy="3005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09562" y="4629269"/>
              <a:ext cx="749150" cy="16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Standard of Care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09562" y="4376665"/>
              <a:ext cx="1180485" cy="16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7030A0"/>
                  </a:solidFill>
                </a:rPr>
                <a:t>CTLA-4 Checkpoint blockade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09562" y="4114341"/>
              <a:ext cx="1100012" cy="16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1199FF"/>
                  </a:solidFill>
                </a:rPr>
                <a:t>PD-1 Checkpoint blockade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18798" y="3555539"/>
              <a:ext cx="625758" cy="27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B050"/>
                  </a:solidFill>
                </a:rPr>
                <a:t>Combination </a:t>
              </a:r>
              <a:br>
                <a:rPr lang="en-US" sz="1050" b="1" dirty="0">
                  <a:solidFill>
                    <a:srgbClr val="00B050"/>
                  </a:solidFill>
                </a:rPr>
              </a:br>
              <a:r>
                <a:rPr lang="en-US" sz="1050" b="1" dirty="0">
                  <a:solidFill>
                    <a:srgbClr val="00B050"/>
                  </a:solidFill>
                </a:rPr>
                <a:t>Blockade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63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08" y="2796077"/>
            <a:ext cx="2333838" cy="1842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49" y="1190797"/>
            <a:ext cx="1663062" cy="130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60" y="3072655"/>
            <a:ext cx="2212340" cy="1472212"/>
          </a:xfrm>
          <a:prstGeom prst="rect">
            <a:avLst/>
          </a:prstGeom>
        </p:spPr>
      </p:pic>
      <p:cxnSp>
        <p:nvCxnSpPr>
          <p:cNvPr id="8" name="Curved Connector 7"/>
          <p:cNvCxnSpPr>
            <a:stCxn id="3" idx="0"/>
            <a:endCxn id="4" idx="1"/>
          </p:cNvCxnSpPr>
          <p:nvPr/>
        </p:nvCxnSpPr>
        <p:spPr>
          <a:xfrm rot="5400000" flipH="1" flipV="1">
            <a:off x="2057223" y="1158551"/>
            <a:ext cx="951230" cy="232382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>
            <a:stCxn id="4" idx="3"/>
            <a:endCxn id="6" idx="0"/>
          </p:cNvCxnSpPr>
          <p:nvPr/>
        </p:nvCxnSpPr>
        <p:spPr>
          <a:xfrm>
            <a:off x="5357811" y="1844847"/>
            <a:ext cx="2019619" cy="122780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16" idx="2"/>
            <a:endCxn id="3" idx="2"/>
          </p:cNvCxnSpPr>
          <p:nvPr/>
        </p:nvCxnSpPr>
        <p:spPr>
          <a:xfrm rot="5400000" flipH="1">
            <a:off x="4083752" y="1926023"/>
            <a:ext cx="580853" cy="6006503"/>
          </a:xfrm>
          <a:prstGeom prst="curvedConnector3">
            <a:avLst>
              <a:gd name="adj1" fmla="val -16004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0552778">
            <a:off x="1602862" y="1690026"/>
            <a:ext cx="147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PROFILE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38290" y="4573369"/>
            <a:ext cx="147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Better Outcomes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712848">
            <a:off x="10476266" y="1436278"/>
            <a:ext cx="147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Targeted</a:t>
            </a:r>
          </a:p>
          <a:p>
            <a:pPr algn="ctr"/>
            <a:r>
              <a:rPr lang="en-US" dirty="0" smtClean="0"/>
              <a:t>Therapies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712848">
            <a:off x="6163346" y="1700629"/>
            <a:ext cx="147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Targeted</a:t>
            </a:r>
          </a:p>
          <a:p>
            <a:pPr algn="ctr"/>
            <a:r>
              <a:rPr lang="en-US" dirty="0" smtClean="0"/>
              <a:t>Therapies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93110" y="5655409"/>
            <a:ext cx="251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Research Partners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93110" y="6211669"/>
            <a:ext cx="2513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Tissue samples,</a:t>
            </a:r>
          </a:p>
          <a:p>
            <a:pPr algn="ctr"/>
            <a:r>
              <a:rPr lang="en-US" i="1" dirty="0" smtClean="0"/>
              <a:t>Clinical trial participation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 rot="20552778">
            <a:off x="1695093" y="1997297"/>
            <a:ext cx="178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Patient data</a:t>
            </a:r>
          </a:p>
          <a:p>
            <a:pPr algn="ctr"/>
            <a:r>
              <a:rPr lang="en-US" i="1" dirty="0" smtClean="0"/>
              <a:t>Decision support</a:t>
            </a:r>
            <a:endParaRPr lang="en-US" i="1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506730" y="14335"/>
            <a:ext cx="7886700" cy="1325563"/>
          </a:xfrm>
        </p:spPr>
        <p:txBody>
          <a:bodyPr/>
          <a:lstStyle/>
          <a:p>
            <a:r>
              <a:rPr lang="en-US" dirty="0" smtClean="0"/>
              <a:t>Bringing Basic Research to 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5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x-none"/>
              <a:t>Cancer Occurs When Cells Bypass </a:t>
            </a:r>
            <a:br>
              <a:rPr lang="en-US" altLang="x-none"/>
            </a:br>
            <a:r>
              <a:rPr lang="en-US" altLang="x-none"/>
              <a:t>the Normal Signals to Stop Dividing</a:t>
            </a:r>
          </a:p>
        </p:txBody>
      </p:sp>
      <p:pic>
        <p:nvPicPr>
          <p:cNvPr id="471044" name="Picture 4" descr="Brai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111375"/>
            <a:ext cx="428307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5" name="Picture 5" descr="Liver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2111375"/>
            <a:ext cx="428307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48" name="Rectangle 8"/>
          <p:cNvSpPr>
            <a:spLocks noChangeArrowheads="1"/>
          </p:cNvSpPr>
          <p:nvPr/>
        </p:nvSpPr>
        <p:spPr bwMode="auto">
          <a:xfrm>
            <a:off x="1527175" y="1665288"/>
            <a:ext cx="16065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altLang="x-none" b="1" i="0">
                <a:solidFill>
                  <a:srgbClr val="502800"/>
                </a:solidFill>
                <a:effectLst/>
              </a:rPr>
              <a:t>Brain Cancer</a:t>
            </a:r>
          </a:p>
        </p:txBody>
      </p:sp>
      <p:sp>
        <p:nvSpPr>
          <p:cNvPr id="471049" name="Rectangle 9"/>
          <p:cNvSpPr>
            <a:spLocks noChangeArrowheads="1"/>
          </p:cNvSpPr>
          <p:nvPr/>
        </p:nvSpPr>
        <p:spPr bwMode="auto">
          <a:xfrm>
            <a:off x="5991225" y="1665288"/>
            <a:ext cx="15684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altLang="x-none" b="1" i="0">
                <a:solidFill>
                  <a:srgbClr val="502800"/>
                </a:solidFill>
                <a:effectLst/>
              </a:rPr>
              <a:t>Liver Cancer</a:t>
            </a:r>
          </a:p>
        </p:txBody>
      </p:sp>
    </p:spTree>
    <p:extLst>
      <p:ext uri="{BB962C8B-B14F-4D97-AF65-F5344CB8AC3E}">
        <p14:creationId xmlns:p14="http://schemas.microsoft.com/office/powerpoint/2010/main" val="5733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5"/>
          <p:cNvSpPr>
            <a:spLocks noChangeArrowheads="1"/>
          </p:cNvSpPr>
          <p:nvPr/>
        </p:nvSpPr>
        <p:spPr bwMode="auto">
          <a:xfrm>
            <a:off x="128588" y="1266825"/>
            <a:ext cx="1400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24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rPr>
              <a:t>DNA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24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rPr>
              <a:t>(Genes)</a:t>
            </a:r>
          </a:p>
        </p:txBody>
      </p:sp>
      <p:pic>
        <p:nvPicPr>
          <p:cNvPr id="18434" name="Picture 2" descr="DNA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162050"/>
            <a:ext cx="434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22" name="Picture 14" descr="prot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566988"/>
            <a:ext cx="120491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3" name="AutoShape 29"/>
          <p:cNvSpPr>
            <a:spLocks noChangeArrowheads="1"/>
          </p:cNvSpPr>
          <p:nvPr/>
        </p:nvSpPr>
        <p:spPr bwMode="auto">
          <a:xfrm>
            <a:off x="3059113" y="4322763"/>
            <a:ext cx="323850" cy="412750"/>
          </a:xfrm>
          <a:prstGeom prst="downArrow">
            <a:avLst>
              <a:gd name="adj1" fmla="val 50000"/>
              <a:gd name="adj2" fmla="val 9183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none" lIns="91407" tIns="45704" rIns="91407" bIns="45704" anchor="ctr"/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94" name="Picture 30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497681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31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53387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40" name="Picture 32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53387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33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52625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42" name="Picture 34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815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Picture 35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48815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44" name="Picture 36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501491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45" name="Picture 37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524351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46" name="Picture 38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53387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50" name="Picture 42" descr="Prot-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566988"/>
            <a:ext cx="120491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itle 47"/>
          <p:cNvSpPr>
            <a:spLocks noGrp="1"/>
          </p:cNvSpPr>
          <p:nvPr>
            <p:ph type="title"/>
          </p:nvPr>
        </p:nvSpPr>
        <p:spPr>
          <a:xfrm>
            <a:off x="344488" y="160338"/>
            <a:ext cx="8494712" cy="942975"/>
          </a:xfrm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Cell Growth &amp; Division is Controlled by Genes</a:t>
            </a:r>
          </a:p>
        </p:txBody>
      </p:sp>
      <p:sp>
        <p:nvSpPr>
          <p:cNvPr id="18448" name="TextBox 48"/>
          <p:cNvSpPr txBox="1">
            <a:spLocks noChangeArrowheads="1"/>
          </p:cNvSpPr>
          <p:nvPr/>
        </p:nvSpPr>
        <p:spPr bwMode="auto">
          <a:xfrm>
            <a:off x="5495925" y="1081088"/>
            <a:ext cx="342106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25,000 human genes;</a:t>
            </a:r>
          </a:p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About 1000 are involved in cell growth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495925" y="2151063"/>
            <a:ext cx="34972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Genes are made of DNA</a:t>
            </a:r>
          </a:p>
          <a:p>
            <a:pPr algn="l" eaLnBrk="1" hangingPunct="1"/>
            <a:endParaRPr lang="en-US" sz="1800" b="0" smtClean="0">
              <a:solidFill>
                <a:srgbClr val="4D4D4D"/>
              </a:solidFill>
            </a:endParaRPr>
          </a:p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Sequence of DNA subunits contains the </a:t>
            </a:r>
            <a:r>
              <a:rPr lang="ja-JP" altLang="en-US" sz="1800" b="0" smtClean="0">
                <a:solidFill>
                  <a:srgbClr val="4D4D4D"/>
                </a:solidFill>
              </a:rPr>
              <a:t>“</a:t>
            </a:r>
            <a:r>
              <a:rPr lang="en-US" altLang="ja-JP" sz="1800" b="0" smtClean="0">
                <a:solidFill>
                  <a:srgbClr val="4D4D4D"/>
                </a:solidFill>
              </a:rPr>
              <a:t>blueprint</a:t>
            </a:r>
            <a:r>
              <a:rPr lang="ja-JP" altLang="en-US" sz="1800" b="0" smtClean="0">
                <a:solidFill>
                  <a:srgbClr val="4D4D4D"/>
                </a:solidFill>
              </a:rPr>
              <a:t>”</a:t>
            </a:r>
            <a:r>
              <a:rPr lang="en-US" altLang="ja-JP" sz="1800" b="0" smtClean="0">
                <a:solidFill>
                  <a:srgbClr val="4D4D4D"/>
                </a:solidFill>
              </a:rPr>
              <a:t> for proteins</a:t>
            </a:r>
          </a:p>
          <a:p>
            <a:pPr algn="l" eaLnBrk="1" hangingPunct="1">
              <a:buFont typeface="Arial" charset="0"/>
              <a:buChar char="•"/>
            </a:pPr>
            <a:endParaRPr lang="en-US" sz="1800" b="0" smtClean="0">
              <a:solidFill>
                <a:srgbClr val="4D4D4D"/>
              </a:solidFill>
            </a:endParaRPr>
          </a:p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Proteins do the work of making a cell grow &amp; divide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495925" y="4437063"/>
            <a:ext cx="349726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Cell growth proteins toggle back &amp; forth between being </a:t>
            </a:r>
            <a:r>
              <a:rPr lang="ja-JP" altLang="en-US" sz="1800" b="0" smtClean="0">
                <a:solidFill>
                  <a:srgbClr val="4D4D4D"/>
                </a:solidFill>
              </a:rPr>
              <a:t>“</a:t>
            </a:r>
            <a:r>
              <a:rPr lang="en-US" altLang="ja-JP" sz="1800" b="0" smtClean="0">
                <a:solidFill>
                  <a:srgbClr val="4D4D4D"/>
                </a:solidFill>
              </a:rPr>
              <a:t>active</a:t>
            </a:r>
            <a:r>
              <a:rPr lang="ja-JP" altLang="en-US" sz="1800" b="0" smtClean="0">
                <a:solidFill>
                  <a:srgbClr val="4D4D4D"/>
                </a:solidFill>
              </a:rPr>
              <a:t>”</a:t>
            </a:r>
            <a:r>
              <a:rPr lang="en-US" altLang="ja-JP" sz="1800" b="0" smtClean="0">
                <a:solidFill>
                  <a:srgbClr val="4D4D4D"/>
                </a:solidFill>
              </a:rPr>
              <a:t> &amp; </a:t>
            </a:r>
            <a:r>
              <a:rPr lang="ja-JP" altLang="en-US" sz="1800" b="0" smtClean="0">
                <a:solidFill>
                  <a:srgbClr val="4D4D4D"/>
                </a:solidFill>
              </a:rPr>
              <a:t>“</a:t>
            </a:r>
            <a:r>
              <a:rPr lang="en-US" altLang="ja-JP" sz="1800" b="0" smtClean="0">
                <a:solidFill>
                  <a:srgbClr val="4D4D4D"/>
                </a:solidFill>
              </a:rPr>
              <a:t>inactive</a:t>
            </a:r>
            <a:r>
              <a:rPr lang="ja-JP" altLang="en-US" sz="1800" b="0" smtClean="0">
                <a:solidFill>
                  <a:srgbClr val="4D4D4D"/>
                </a:solidFill>
              </a:rPr>
              <a:t>”</a:t>
            </a:r>
            <a:endParaRPr lang="en-US" sz="1800" b="0" smtClean="0">
              <a:solidFill>
                <a:srgbClr val="4D4D4D"/>
              </a:solidFill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465763" y="5438775"/>
            <a:ext cx="365283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When the proteins are </a:t>
            </a:r>
            <a:r>
              <a:rPr lang="ja-JP" altLang="en-US" sz="1800" b="0" smtClean="0">
                <a:solidFill>
                  <a:srgbClr val="4D4D4D"/>
                </a:solidFill>
              </a:rPr>
              <a:t>“</a:t>
            </a:r>
            <a:r>
              <a:rPr lang="en-US" altLang="ja-JP" sz="1800" b="0" smtClean="0">
                <a:solidFill>
                  <a:srgbClr val="4D4D4D"/>
                </a:solidFill>
              </a:rPr>
              <a:t>inactive</a:t>
            </a:r>
            <a:r>
              <a:rPr lang="ja-JP" altLang="en-US" sz="1800" b="0" smtClean="0">
                <a:solidFill>
                  <a:srgbClr val="4D4D4D"/>
                </a:solidFill>
              </a:rPr>
              <a:t>”</a:t>
            </a:r>
            <a:r>
              <a:rPr lang="en-US" altLang="ja-JP" sz="1800" b="0" smtClean="0">
                <a:solidFill>
                  <a:srgbClr val="4D4D4D"/>
                </a:solidFill>
              </a:rPr>
              <a:t> cells don</a:t>
            </a:r>
            <a:r>
              <a:rPr lang="ja-JP" altLang="en-US" sz="1800" b="0" smtClean="0">
                <a:solidFill>
                  <a:srgbClr val="4D4D4D"/>
                </a:solidFill>
              </a:rPr>
              <a:t>’</a:t>
            </a:r>
            <a:r>
              <a:rPr lang="en-US" altLang="ja-JP" sz="1800" b="0" smtClean="0">
                <a:solidFill>
                  <a:srgbClr val="4D4D4D"/>
                </a:solidFill>
              </a:rPr>
              <a:t>t divide</a:t>
            </a:r>
            <a:endParaRPr lang="en-US" sz="1800" b="0" smtClean="0">
              <a:solidFill>
                <a:srgbClr val="4D4D4D"/>
              </a:solidFill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465763" y="5438775"/>
            <a:ext cx="3652837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 smtClean="0">
                <a:solidFill>
                  <a:srgbClr val="4D4D4D"/>
                </a:solidFill>
              </a:rPr>
              <a:t>When the proteins are </a:t>
            </a:r>
            <a:r>
              <a:rPr lang="ja-JP" altLang="en-US" sz="1800" b="0" smtClean="0">
                <a:solidFill>
                  <a:srgbClr val="4D4D4D"/>
                </a:solidFill>
              </a:rPr>
              <a:t>“</a:t>
            </a:r>
            <a:r>
              <a:rPr lang="en-US" altLang="ja-JP" sz="1800" b="0" smtClean="0">
                <a:solidFill>
                  <a:srgbClr val="4D4D4D"/>
                </a:solidFill>
              </a:rPr>
              <a:t>active</a:t>
            </a:r>
            <a:r>
              <a:rPr lang="ja-JP" altLang="en-US" sz="1800" b="0" smtClean="0">
                <a:solidFill>
                  <a:srgbClr val="4D4D4D"/>
                </a:solidFill>
              </a:rPr>
              <a:t>”</a:t>
            </a:r>
            <a:r>
              <a:rPr lang="en-US" altLang="ja-JP" sz="1800" b="0" smtClean="0">
                <a:solidFill>
                  <a:srgbClr val="4D4D4D"/>
                </a:solidFill>
              </a:rPr>
              <a:t> cells divide</a:t>
            </a:r>
            <a:endParaRPr lang="en-US" sz="1800" b="0" smtClean="0">
              <a:solidFill>
                <a:srgbClr val="4D4D4D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678238" y="3117850"/>
            <a:ext cx="12017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smtClean="0">
                <a:solidFill>
                  <a:srgbClr val="7F7F7F"/>
                </a:solidFill>
              </a:rPr>
              <a:t>Inactive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757613" y="3117850"/>
            <a:ext cx="10160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smtClean="0">
                <a:solidFill>
                  <a:srgbClr val="BB7781"/>
                </a:solidFill>
              </a:rPr>
              <a:t>Active</a:t>
            </a:r>
          </a:p>
        </p:txBody>
      </p:sp>
      <p:sp>
        <p:nvSpPr>
          <p:cNvPr id="18455" name="Rectangle 5"/>
          <p:cNvSpPr>
            <a:spLocks noChangeArrowheads="1"/>
          </p:cNvSpPr>
          <p:nvPr/>
        </p:nvSpPr>
        <p:spPr bwMode="auto">
          <a:xfrm>
            <a:off x="128588" y="1266825"/>
            <a:ext cx="1400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24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rPr>
              <a:t>DNA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24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rPr>
              <a:t>(Genes)</a:t>
            </a:r>
          </a:p>
        </p:txBody>
      </p:sp>
      <p:sp>
        <p:nvSpPr>
          <p:cNvPr id="28691" name="AutoShape 27"/>
          <p:cNvSpPr>
            <a:spLocks noChangeArrowheads="1"/>
          </p:cNvSpPr>
          <p:nvPr/>
        </p:nvSpPr>
        <p:spPr bwMode="auto">
          <a:xfrm>
            <a:off x="3057525" y="2057400"/>
            <a:ext cx="323850" cy="412750"/>
          </a:xfrm>
          <a:prstGeom prst="downArrow">
            <a:avLst>
              <a:gd name="adj1" fmla="val 50000"/>
              <a:gd name="adj2" fmla="val 9183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none" lIns="91407" tIns="45704" rIns="91407" bIns="45704" anchor="ctr"/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128588" y="3186113"/>
            <a:ext cx="1419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24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rPr>
              <a:t>Proteins</a:t>
            </a:r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128588" y="5338763"/>
            <a:ext cx="9636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24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ＭＳ Ｐゴシック" charset="0"/>
              </a:rPr>
              <a:t>Cells</a:t>
            </a:r>
          </a:p>
        </p:txBody>
      </p:sp>
    </p:spTree>
    <p:extLst>
      <p:ext uri="{BB962C8B-B14F-4D97-AF65-F5344CB8AC3E}">
        <p14:creationId xmlns:p14="http://schemas.microsoft.com/office/powerpoint/2010/main" val="1491091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3" grpId="0" animBg="1" autoUpdateAnimBg="0"/>
      <p:bldP spid="50" grpId="0" autoUpdateAnimBg="0"/>
      <p:bldP spid="51" grpId="0" autoUpdateAnimBg="0"/>
      <p:bldP spid="52" grpId="0" autoUpdateAnimBg="0"/>
      <p:bldP spid="52" grpId="1" autoUpdateAnimBg="0"/>
      <p:bldP spid="53" grpId="0" autoUpdateAnimBg="0"/>
      <p:bldP spid="26" grpId="0" autoUpdateAnimBg="0"/>
      <p:bldP spid="26" grpId="1" autoUpdateAnimBg="0"/>
      <p:bldP spid="27" grpId="0" autoUpdateAnimBg="0"/>
      <p:bldP spid="28691" grpId="0" animBg="1" autoUpdateAnimBg="0"/>
      <p:bldP spid="28680" grpId="0" autoUpdateAnimBg="0"/>
      <p:bldP spid="2868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/>
          <p:cNvSpPr>
            <a:spLocks noChangeArrowheads="1"/>
          </p:cNvSpPr>
          <p:nvPr/>
        </p:nvSpPr>
        <p:spPr bwMode="auto">
          <a:xfrm>
            <a:off x="128588" y="1266825"/>
            <a:ext cx="10731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algn="l" defTabSz="454025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DNA</a:t>
            </a:r>
          </a:p>
          <a:p>
            <a:pPr algn="l" defTabSz="454025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(Genes)</a:t>
            </a: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128588" y="3186113"/>
            <a:ext cx="10858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algn="l" defTabSz="454025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Proteins</a:t>
            </a:r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128588" y="5338763"/>
            <a:ext cx="7524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/>
          <a:p>
            <a:pPr algn="l" defTabSz="454025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Cells</a:t>
            </a:r>
          </a:p>
        </p:txBody>
      </p:sp>
      <p:pic>
        <p:nvPicPr>
          <p:cNvPr id="273422" name="Picture 14" descr="prot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2566988"/>
            <a:ext cx="120491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1" name="AutoShape 27"/>
          <p:cNvSpPr>
            <a:spLocks noChangeArrowheads="1"/>
          </p:cNvSpPr>
          <p:nvPr/>
        </p:nvSpPr>
        <p:spPr bwMode="auto">
          <a:xfrm>
            <a:off x="3057525" y="2057400"/>
            <a:ext cx="323850" cy="412750"/>
          </a:xfrm>
          <a:prstGeom prst="downArrow">
            <a:avLst>
              <a:gd name="adj1" fmla="val 50000"/>
              <a:gd name="adj2" fmla="val 9183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 anchor="ctr"/>
          <a:lstStyle/>
          <a:p>
            <a:pPr algn="l" defTabSz="454025">
              <a:lnSpc>
                <a:spcPct val="100000"/>
              </a:lnSpc>
            </a:pPr>
            <a:endParaRPr lang="en-US" sz="18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6" name="Title 47"/>
          <p:cNvSpPr>
            <a:spLocks noGrp="1"/>
          </p:cNvSpPr>
          <p:nvPr>
            <p:ph type="title"/>
          </p:nvPr>
        </p:nvSpPr>
        <p:spPr>
          <a:xfrm>
            <a:off x="444500" y="96838"/>
            <a:ext cx="8229600" cy="906462"/>
          </a:xfrm>
        </p:spPr>
        <p:txBody>
          <a:bodyPr/>
          <a:lstStyle/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Mutations in Cell Growth Genes Cause Cancer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91163" y="1266825"/>
            <a:ext cx="36528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1800" b="0" smtClean="0">
                <a:solidFill>
                  <a:srgbClr val="4D4D4D"/>
                </a:solidFill>
                <a:cs typeface="Arial" charset="0"/>
              </a:rPr>
              <a:t>Mutations in genes change the blueprint for the proteins they make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491163" y="2427288"/>
            <a:ext cx="3498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1800" b="0" smtClean="0">
                <a:solidFill>
                  <a:srgbClr val="4D4D4D"/>
                </a:solidFill>
                <a:cs typeface="Arial" charset="0"/>
              </a:rPr>
              <a:t>Cancer-related mutations in growth genes keep growth proteins in their </a:t>
            </a:r>
            <a:r>
              <a:rPr lang="ja-JP" altLang="en-US" sz="1800" b="0" smtClean="0">
                <a:solidFill>
                  <a:srgbClr val="4D4D4D"/>
                </a:solidFill>
                <a:cs typeface="Arial" charset="0"/>
              </a:rPr>
              <a:t>“</a:t>
            </a:r>
            <a:r>
              <a:rPr lang="en-US" altLang="ja-JP" sz="1800" b="0" smtClean="0">
                <a:solidFill>
                  <a:srgbClr val="4D4D4D"/>
                </a:solidFill>
                <a:cs typeface="Arial" charset="0"/>
              </a:rPr>
              <a:t>active</a:t>
            </a:r>
            <a:r>
              <a:rPr lang="ja-JP" altLang="en-US" sz="1800" b="0" smtClean="0">
                <a:solidFill>
                  <a:srgbClr val="4D4D4D"/>
                </a:solidFill>
                <a:cs typeface="Arial" charset="0"/>
              </a:rPr>
              <a:t>”</a:t>
            </a:r>
            <a:r>
              <a:rPr lang="en-US" altLang="ja-JP" sz="1800" b="0" smtClean="0">
                <a:solidFill>
                  <a:srgbClr val="4D4D4D"/>
                </a:solidFill>
                <a:cs typeface="Arial" charset="0"/>
              </a:rPr>
              <a:t> form</a:t>
            </a:r>
            <a:endParaRPr lang="en-US" sz="1800" b="0" smtClean="0">
              <a:solidFill>
                <a:srgbClr val="4D4D4D"/>
              </a:solidFill>
              <a:cs typeface="Arial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491163" y="3548063"/>
            <a:ext cx="34988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1800" b="0" smtClean="0">
                <a:solidFill>
                  <a:srgbClr val="4D4D4D"/>
                </a:solidFill>
                <a:cs typeface="Arial" charset="0"/>
              </a:rPr>
              <a:t>Mutated proteins no longer toggle between active &amp; inactive forms</a:t>
            </a:r>
          </a:p>
          <a:p>
            <a:pPr algn="l" eaLnBrk="1" hangingPunct="1">
              <a:lnSpc>
                <a:spcPct val="100000"/>
              </a:lnSpc>
            </a:pPr>
            <a:endParaRPr lang="en-US" sz="1800" b="0" smtClean="0">
              <a:solidFill>
                <a:srgbClr val="4D4D4D"/>
              </a:solidFill>
              <a:cs typeface="Arial" charset="0"/>
            </a:endParaRPr>
          </a:p>
          <a:p>
            <a:pPr algn="l" eaLnBrk="1" hangingPunct="1">
              <a:lnSpc>
                <a:spcPct val="100000"/>
              </a:lnSpc>
            </a:pPr>
            <a:r>
              <a:rPr lang="en-US" sz="1800" b="0" smtClean="0">
                <a:solidFill>
                  <a:srgbClr val="4D4D4D"/>
                </a:solidFill>
                <a:cs typeface="Arial" charset="0"/>
              </a:rPr>
              <a:t>Mutated proteins send continuous signal for cells to grow</a:t>
            </a:r>
          </a:p>
          <a:p>
            <a:pPr algn="l" eaLnBrk="1" hangingPunct="1">
              <a:lnSpc>
                <a:spcPct val="100000"/>
              </a:lnSpc>
            </a:pPr>
            <a:endParaRPr lang="en-US" sz="1800" b="0" smtClean="0">
              <a:solidFill>
                <a:srgbClr val="4D4D4D"/>
              </a:solidFill>
              <a:cs typeface="Arial" charset="0"/>
            </a:endParaRPr>
          </a:p>
          <a:p>
            <a:pPr algn="l" eaLnBrk="1" hangingPunct="1">
              <a:lnSpc>
                <a:spcPct val="100000"/>
              </a:lnSpc>
            </a:pPr>
            <a:endParaRPr lang="en-US" sz="1800" b="0" smtClean="0">
              <a:solidFill>
                <a:srgbClr val="4D4D4D"/>
              </a:solidFill>
              <a:cs typeface="Arial" charset="0"/>
            </a:endParaRPr>
          </a:p>
          <a:p>
            <a:pPr algn="l" eaLnBrk="1" hangingPunct="1">
              <a:lnSpc>
                <a:spcPct val="100000"/>
              </a:lnSpc>
            </a:pPr>
            <a:r>
              <a:rPr lang="en-US" sz="1800" b="0" smtClean="0">
                <a:solidFill>
                  <a:srgbClr val="4D4D4D"/>
                </a:solidFill>
                <a:cs typeface="Arial" charset="0"/>
              </a:rPr>
              <a:t>This is cancer</a:t>
            </a:r>
          </a:p>
        </p:txBody>
      </p:sp>
      <p:pic>
        <p:nvPicPr>
          <p:cNvPr id="26" name="Picture 2" descr="DNA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162050"/>
            <a:ext cx="434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576103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1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5572125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76103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3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7048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4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514191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5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55038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55038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7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4276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8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50466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9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504666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0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18001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1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5408613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2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5359400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3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5038725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4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937125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485933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6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576103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7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538003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8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5" y="4981575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576103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40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5646738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1" descr="Small_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5772150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2" descr="Prot-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566988"/>
            <a:ext cx="120491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 rot="10800000" flipH="1" flipV="1">
            <a:off x="3625850" y="3386138"/>
            <a:ext cx="663575" cy="3175"/>
          </a:xfrm>
          <a:prstGeom prst="straightConnector1">
            <a:avLst/>
          </a:prstGeom>
          <a:noFill/>
          <a:ln w="34925">
            <a:solidFill>
              <a:srgbClr val="00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762375" y="3125788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2800" b="0" smtClean="0">
                <a:solidFill>
                  <a:srgbClr val="FF0000"/>
                </a:solidFill>
                <a:cs typeface="Arial" charset="0"/>
              </a:rPr>
              <a:t>X</a:t>
            </a:r>
          </a:p>
        </p:txBody>
      </p:sp>
      <p:pic>
        <p:nvPicPr>
          <p:cNvPr id="67" name="Picture 2" descr="DNA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162050"/>
            <a:ext cx="434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805113" y="3932238"/>
            <a:ext cx="792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1600" b="0" i="1" smtClean="0">
                <a:solidFill>
                  <a:srgbClr val="BB7781"/>
                </a:solidFill>
                <a:cs typeface="Arial" charset="0"/>
              </a:rPr>
              <a:t>Active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227513" y="3932238"/>
            <a:ext cx="9413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1600" b="0" i="1" smtClean="0">
                <a:solidFill>
                  <a:srgbClr val="7F7F7F"/>
                </a:solidFill>
                <a:cs typeface="Arial" charset="0"/>
              </a:rPr>
              <a:t>Inactive</a:t>
            </a:r>
          </a:p>
        </p:txBody>
      </p:sp>
      <p:sp>
        <p:nvSpPr>
          <p:cNvPr id="28693" name="AutoShape 29"/>
          <p:cNvSpPr>
            <a:spLocks noChangeArrowheads="1"/>
          </p:cNvSpPr>
          <p:nvPr/>
        </p:nvSpPr>
        <p:spPr bwMode="auto">
          <a:xfrm>
            <a:off x="3059113" y="4322763"/>
            <a:ext cx="323850" cy="412750"/>
          </a:xfrm>
          <a:prstGeom prst="downArrow">
            <a:avLst>
              <a:gd name="adj1" fmla="val 50000"/>
              <a:gd name="adj2" fmla="val 9183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 anchor="ctr"/>
          <a:lstStyle/>
          <a:p>
            <a:pPr algn="l" defTabSz="454025">
              <a:lnSpc>
                <a:spcPct val="100000"/>
              </a:lnSpc>
            </a:pPr>
            <a:endParaRPr lang="en-US" sz="18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" name="Picture 2" descr="DNA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162050"/>
            <a:ext cx="434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4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1" grpId="0"/>
      <p:bldP spid="28691" grpId="0" animBg="1"/>
      <p:bldP spid="49" grpId="0"/>
      <p:bldP spid="50" grpId="0"/>
      <p:bldP spid="51" grpId="0"/>
      <p:bldP spid="66" grpId="0"/>
      <p:bldP spid="48" grpId="0"/>
      <p:bldP spid="52" grpId="0"/>
      <p:bldP spid="286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22" name="Picture 14" descr="prot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566988"/>
            <a:ext cx="120491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47"/>
          <p:cNvSpPr>
            <a:spLocks noGrp="1"/>
          </p:cNvSpPr>
          <p:nvPr>
            <p:ph type="title"/>
          </p:nvPr>
        </p:nvSpPr>
        <p:spPr>
          <a:xfrm>
            <a:off x="1497013" y="19050"/>
            <a:ext cx="6172200" cy="1143000"/>
          </a:xfrm>
        </p:spPr>
        <p:txBody>
          <a:bodyPr/>
          <a:lstStyle/>
          <a:p>
            <a:pPr eaLnBrk="1" hangingPunct="1"/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Targeted Therapies Can Reverse the Effects of Mutated Genes in Cancer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491163" y="1389063"/>
            <a:ext cx="36528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1800" b="0" smtClean="0">
                <a:solidFill>
                  <a:srgbClr val="4D4D4D"/>
                </a:solidFill>
                <a:cs typeface="Arial" charset="0"/>
              </a:rPr>
              <a:t>A drug targeted specifically at the mutated protein can flip it into its inactive form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491163" y="3519488"/>
            <a:ext cx="34988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>
            <a:spAutoFit/>
          </a:bodyPr>
          <a:lstStyle>
            <a:lvl1pPr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556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sz="1800" b="0" smtClean="0">
                <a:solidFill>
                  <a:srgbClr val="4D4D4D"/>
                </a:solidFill>
                <a:cs typeface="Arial" charset="0"/>
              </a:rPr>
              <a:t>The growth protein no longer stimulates tumor cells to grow &amp; divide</a:t>
            </a:r>
          </a:p>
          <a:p>
            <a:pPr algn="l" eaLnBrk="1" hangingPunct="1">
              <a:lnSpc>
                <a:spcPct val="100000"/>
              </a:lnSpc>
            </a:pPr>
            <a:endParaRPr lang="en-US" sz="1800" b="0" smtClean="0">
              <a:solidFill>
                <a:srgbClr val="4D4D4D"/>
              </a:solidFill>
              <a:cs typeface="Arial" charset="0"/>
            </a:endParaRPr>
          </a:p>
          <a:p>
            <a:pPr algn="l" eaLnBrk="1" hangingPunct="1">
              <a:lnSpc>
                <a:spcPct val="100000"/>
              </a:lnSpc>
            </a:pPr>
            <a:endParaRPr lang="en-US" sz="1800" b="0" smtClean="0">
              <a:solidFill>
                <a:srgbClr val="4D4D4D"/>
              </a:solidFill>
              <a:cs typeface="Arial" charset="0"/>
            </a:endParaRPr>
          </a:p>
        </p:txBody>
      </p:sp>
      <p:pic>
        <p:nvPicPr>
          <p:cNvPr id="56" name="Picture 42" descr="Prot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566988"/>
            <a:ext cx="120491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Lightning Bolt 52"/>
          <p:cNvSpPr>
            <a:spLocks noChangeArrowheads="1"/>
          </p:cNvSpPr>
          <p:nvPr/>
        </p:nvSpPr>
        <p:spPr bwMode="auto">
          <a:xfrm rot="7838080">
            <a:off x="3814762" y="2132013"/>
            <a:ext cx="1876425" cy="679450"/>
          </a:xfrm>
          <a:prstGeom prst="lightningBol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lIns="91376" tIns="45688" rIns="91376" bIns="45688" anchor="ctr"/>
          <a:lstStyle/>
          <a:p>
            <a:pPr algn="l" defTabSz="452438">
              <a:lnSpc>
                <a:spcPct val="100000"/>
              </a:lnSpc>
            </a:pPr>
            <a:endParaRPr lang="en-US" sz="18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5" name="AutoShape 27"/>
          <p:cNvSpPr>
            <a:spLocks noChangeArrowheads="1"/>
          </p:cNvSpPr>
          <p:nvPr/>
        </p:nvSpPr>
        <p:spPr bwMode="auto">
          <a:xfrm>
            <a:off x="3057525" y="2057400"/>
            <a:ext cx="323850" cy="412750"/>
          </a:xfrm>
          <a:prstGeom prst="downArrow">
            <a:avLst>
              <a:gd name="adj1" fmla="val 50000"/>
              <a:gd name="adj2" fmla="val 9183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 anchor="ctr"/>
          <a:lstStyle/>
          <a:p>
            <a:pPr algn="l" defTabSz="452438">
              <a:lnSpc>
                <a:spcPct val="100000"/>
              </a:lnSpc>
            </a:pPr>
            <a:endParaRPr lang="en-US" sz="18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6" name="Picture 2" descr="DNA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162050"/>
            <a:ext cx="434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3" name="AutoShape 29"/>
          <p:cNvSpPr>
            <a:spLocks noChangeArrowheads="1"/>
          </p:cNvSpPr>
          <p:nvPr/>
        </p:nvSpPr>
        <p:spPr bwMode="auto">
          <a:xfrm>
            <a:off x="3059113" y="4322763"/>
            <a:ext cx="323850" cy="412750"/>
          </a:xfrm>
          <a:prstGeom prst="downArrow">
            <a:avLst>
              <a:gd name="adj1" fmla="val 50000"/>
              <a:gd name="adj2" fmla="val 9183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 anchor="ctr"/>
          <a:lstStyle/>
          <a:p>
            <a:pPr algn="l" defTabSz="452438">
              <a:lnSpc>
                <a:spcPct val="100000"/>
              </a:lnSpc>
            </a:pPr>
            <a:endParaRPr lang="en-US" sz="18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8" name="Rectangle 5"/>
          <p:cNvSpPr>
            <a:spLocks noChangeArrowheads="1"/>
          </p:cNvSpPr>
          <p:nvPr/>
        </p:nvSpPr>
        <p:spPr bwMode="auto">
          <a:xfrm>
            <a:off x="128588" y="1266825"/>
            <a:ext cx="10731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/>
          <a:p>
            <a:pPr algn="l" defTabSz="452438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DNA</a:t>
            </a:r>
          </a:p>
          <a:p>
            <a:pPr algn="l" defTabSz="452438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(Genes)</a:t>
            </a:r>
          </a:p>
        </p:txBody>
      </p:sp>
      <p:sp>
        <p:nvSpPr>
          <p:cNvPr id="22539" name="Rectangle 7"/>
          <p:cNvSpPr>
            <a:spLocks noChangeArrowheads="1"/>
          </p:cNvSpPr>
          <p:nvPr/>
        </p:nvSpPr>
        <p:spPr bwMode="auto">
          <a:xfrm>
            <a:off x="128588" y="3186113"/>
            <a:ext cx="10858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/>
          <a:p>
            <a:pPr algn="l" defTabSz="452438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Proteins</a:t>
            </a:r>
          </a:p>
        </p:txBody>
      </p:sp>
      <p:sp>
        <p:nvSpPr>
          <p:cNvPr id="22540" name="Rectangle 8"/>
          <p:cNvSpPr>
            <a:spLocks noChangeArrowheads="1"/>
          </p:cNvSpPr>
          <p:nvPr/>
        </p:nvSpPr>
        <p:spPr bwMode="auto">
          <a:xfrm>
            <a:off x="128588" y="5338763"/>
            <a:ext cx="7524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/>
          <a:p>
            <a:pPr algn="l" defTabSz="452438">
              <a:lnSpc>
                <a:spcPct val="90000"/>
              </a:lnSpc>
              <a:spcBef>
                <a:spcPct val="20000"/>
              </a:spcBef>
              <a:buClr>
                <a:srgbClr val="A2B900"/>
              </a:buClr>
            </a:pPr>
            <a:r>
              <a:rPr lang="en-US" sz="1800" i="1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Cells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752600" y="4859338"/>
            <a:ext cx="2959100" cy="1449387"/>
            <a:chOff x="1104" y="3061"/>
            <a:chExt cx="1864" cy="913"/>
          </a:xfrm>
        </p:grpSpPr>
        <p:pic>
          <p:nvPicPr>
            <p:cNvPr id="22543" name="Picture 20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8" y="362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21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" y="3510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22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" y="362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23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257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24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1" y="323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8" name="Picture 25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9" y="3467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9" name="Picture 26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" y="3467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0" name="Picture 27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" y="341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1" name="Picture 28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3" y="317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2" name="Picture 29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" y="317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3" name="Picture 30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" y="3263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4" name="Picture 31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" y="3407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5" name="Picture 32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9" y="3376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6" name="Picture 33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" y="3174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7" name="Picture 34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" y="3110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8" name="Picture 35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" y="3061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9" name="Picture 36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" y="362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0" name="Picture 37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38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1" name="Picture 39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3" y="3629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2" name="Picture 40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" y="3557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3" name="Picture 38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" y="3138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4" name="Picture 41" descr="Small_Ce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" y="3636"/>
              <a:ext cx="338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538788" y="4943475"/>
            <a:ext cx="344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/>
          <a:p>
            <a:pPr algn="l" defTabSz="452438">
              <a:lnSpc>
                <a:spcPct val="100000"/>
              </a:lnSpc>
            </a:pPr>
            <a:r>
              <a:rPr lang="en-US" sz="1800" smtClean="0">
                <a:solidFill>
                  <a:srgbClr val="4D4D4D"/>
                </a:solidFill>
                <a:latin typeface="Arial" charset="0"/>
                <a:ea typeface="ＭＳ Ｐゴシック" charset="0"/>
                <a:cs typeface="Arial" charset="0"/>
              </a:rPr>
              <a:t>The tumor shrinks &amp; disappears</a:t>
            </a:r>
          </a:p>
        </p:txBody>
      </p:sp>
    </p:spTree>
    <p:extLst>
      <p:ext uri="{BB962C8B-B14F-4D97-AF65-F5344CB8AC3E}">
        <p14:creationId xmlns:p14="http://schemas.microsoft.com/office/powerpoint/2010/main" val="15624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utoUpdateAnimBg="0"/>
      <p:bldP spid="51" grpId="0" autoUpdateAnimBg="0"/>
      <p:bldP spid="53" grpId="0" animBg="1" autoUpdateAnimBg="0"/>
      <p:bldP spid="28693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050925"/>
            <a:ext cx="7040562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1604963" y="374650"/>
            <a:ext cx="59340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prstClr val="black"/>
                </a:solidFill>
                <a:latin typeface="Calibri" charset="0"/>
              </a:rPr>
              <a:t>BRAF Inhibitor Shrinks Metastatic Melanoma</a:t>
            </a:r>
          </a:p>
        </p:txBody>
      </p:sp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1262063" y="6119813"/>
            <a:ext cx="66198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smtClean="0">
                <a:solidFill>
                  <a:srgbClr val="FF0000"/>
                </a:solidFill>
                <a:latin typeface="Calibri" charset="0"/>
              </a:rPr>
              <a:t>But ONLY in patients whose tumors have the BRAF mutation</a:t>
            </a: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704850" y="5499100"/>
            <a:ext cx="77343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6" tIns="45688" rIns="91376" bIns="45688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prstClr val="black"/>
                </a:solidFill>
                <a:latin typeface="Calibri" charset="0"/>
              </a:rPr>
              <a:t>BRAF Inhibitor Prolongs Survival in Patients with Metastatic Melanoma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153025" y="5135563"/>
            <a:ext cx="34909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4125" algn="l"/>
                <a:tab pos="5788025" algn="l"/>
                <a:tab pos="6511925" algn="l"/>
              </a:tabLst>
              <a:defRPr sz="1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</a:pPr>
            <a:r>
              <a:rPr lang="en-US" sz="1200" smtClean="0">
                <a:solidFill>
                  <a:prstClr val="black"/>
                </a:solidFill>
                <a:latin typeface="Calibri" charset="0"/>
              </a:rPr>
              <a:t>McDermott U et al. N Engl J Med 2011;364:340-350.</a:t>
            </a:r>
          </a:p>
        </p:txBody>
      </p:sp>
    </p:spTree>
    <p:extLst>
      <p:ext uri="{BB962C8B-B14F-4D97-AF65-F5344CB8AC3E}">
        <p14:creationId xmlns:p14="http://schemas.microsoft.com/office/powerpoint/2010/main" val="51907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09" name="AutoShape 961"/>
          <p:cNvSpPr>
            <a:spLocks noChangeArrowheads="1"/>
          </p:cNvSpPr>
          <p:nvPr/>
        </p:nvSpPr>
        <p:spPr bwMode="auto">
          <a:xfrm rot="-5400000">
            <a:off x="5383213" y="1146175"/>
            <a:ext cx="742950" cy="2092325"/>
          </a:xfrm>
          <a:prstGeom prst="downArrow">
            <a:avLst>
              <a:gd name="adj1" fmla="val 50009"/>
              <a:gd name="adj2" fmla="val 72740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745199" name="AutoShape 751"/>
          <p:cNvSpPr>
            <a:spLocks noChangeArrowheads="1"/>
          </p:cNvSpPr>
          <p:nvPr/>
        </p:nvSpPr>
        <p:spPr bwMode="auto">
          <a:xfrm rot="-5400000">
            <a:off x="5383213" y="2924175"/>
            <a:ext cx="742950" cy="2092325"/>
          </a:xfrm>
          <a:prstGeom prst="downArrow">
            <a:avLst>
              <a:gd name="adj1" fmla="val 50009"/>
              <a:gd name="adj2" fmla="val 72740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745307" name="AutoShape 859"/>
          <p:cNvSpPr>
            <a:spLocks noChangeArrowheads="1"/>
          </p:cNvSpPr>
          <p:nvPr/>
        </p:nvSpPr>
        <p:spPr bwMode="auto">
          <a:xfrm rot="-5400000">
            <a:off x="5383213" y="4710112"/>
            <a:ext cx="742950" cy="2092325"/>
          </a:xfrm>
          <a:prstGeom prst="downArrow">
            <a:avLst>
              <a:gd name="adj1" fmla="val 50009"/>
              <a:gd name="adj2" fmla="val 72740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grpSp>
        <p:nvGrpSpPr>
          <p:cNvPr id="46085" name="Group 328"/>
          <p:cNvGrpSpPr>
            <a:grpSpLocks/>
          </p:cNvGrpSpPr>
          <p:nvPr/>
        </p:nvGrpSpPr>
        <p:grpSpPr bwMode="auto">
          <a:xfrm>
            <a:off x="3251200" y="1077913"/>
            <a:ext cx="1668463" cy="1490662"/>
            <a:chOff x="2048" y="611"/>
            <a:chExt cx="1051" cy="1051"/>
          </a:xfrm>
        </p:grpSpPr>
        <p:pic>
          <p:nvPicPr>
            <p:cNvPr id="46387" name="Picture 33" descr="Small_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21046">
              <a:off x="2048" y="611"/>
              <a:ext cx="1051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388" name="Oval 327"/>
            <p:cNvSpPr>
              <a:spLocks noChangeArrowheads="1"/>
            </p:cNvSpPr>
            <p:nvPr/>
          </p:nvSpPr>
          <p:spPr bwMode="auto">
            <a:xfrm>
              <a:off x="2232" y="1132"/>
              <a:ext cx="444" cy="244"/>
            </a:xfrm>
            <a:prstGeom prst="ellipse">
              <a:avLst/>
            </a:prstGeom>
            <a:solidFill>
              <a:srgbClr val="FFDDE0"/>
            </a:solidFill>
            <a:ln w="9525">
              <a:solidFill>
                <a:srgbClr val="E271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6086" name="Group 332"/>
          <p:cNvGrpSpPr>
            <a:grpSpLocks/>
          </p:cNvGrpSpPr>
          <p:nvPr/>
        </p:nvGrpSpPr>
        <p:grpSpPr bwMode="auto">
          <a:xfrm>
            <a:off x="3251200" y="2862263"/>
            <a:ext cx="1668463" cy="1490662"/>
            <a:chOff x="2048" y="611"/>
            <a:chExt cx="1051" cy="1051"/>
          </a:xfrm>
        </p:grpSpPr>
        <p:pic>
          <p:nvPicPr>
            <p:cNvPr id="46385" name="Picture 33" descr="Small_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21046">
              <a:off x="2048" y="611"/>
              <a:ext cx="1051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386" name="Oval 334"/>
            <p:cNvSpPr>
              <a:spLocks noChangeArrowheads="1"/>
            </p:cNvSpPr>
            <p:nvPr/>
          </p:nvSpPr>
          <p:spPr bwMode="auto">
            <a:xfrm>
              <a:off x="2232" y="1132"/>
              <a:ext cx="444" cy="244"/>
            </a:xfrm>
            <a:prstGeom prst="ellipse">
              <a:avLst/>
            </a:prstGeom>
            <a:solidFill>
              <a:srgbClr val="FFDDE0"/>
            </a:solidFill>
            <a:ln w="9525">
              <a:solidFill>
                <a:srgbClr val="E271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6087" name="Group 335"/>
          <p:cNvGrpSpPr>
            <a:grpSpLocks/>
          </p:cNvGrpSpPr>
          <p:nvPr/>
        </p:nvGrpSpPr>
        <p:grpSpPr bwMode="auto">
          <a:xfrm>
            <a:off x="3251200" y="4646613"/>
            <a:ext cx="1668463" cy="1490662"/>
            <a:chOff x="2048" y="611"/>
            <a:chExt cx="1051" cy="1051"/>
          </a:xfrm>
        </p:grpSpPr>
        <p:pic>
          <p:nvPicPr>
            <p:cNvPr id="46383" name="Picture 33" descr="Small_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21046">
              <a:off x="2048" y="611"/>
              <a:ext cx="1051" cy="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384" name="Oval 337"/>
            <p:cNvSpPr>
              <a:spLocks noChangeArrowheads="1"/>
            </p:cNvSpPr>
            <p:nvPr/>
          </p:nvSpPr>
          <p:spPr bwMode="auto">
            <a:xfrm>
              <a:off x="2232" y="1132"/>
              <a:ext cx="444" cy="244"/>
            </a:xfrm>
            <a:prstGeom prst="ellipse">
              <a:avLst/>
            </a:prstGeom>
            <a:solidFill>
              <a:srgbClr val="FFDDE0"/>
            </a:solidFill>
            <a:ln w="9525">
              <a:solidFill>
                <a:srgbClr val="E271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44697" name="Text Box 249"/>
          <p:cNvSpPr txBox="1">
            <a:spLocks noChangeAspect="1" noChangeArrowheads="1"/>
          </p:cNvSpPr>
          <p:nvPr/>
        </p:nvSpPr>
        <p:spPr bwMode="auto">
          <a:xfrm>
            <a:off x="6634163" y="4241800"/>
            <a:ext cx="2282825" cy="54133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600" i="1">
                <a:solidFill>
                  <a:srgbClr val="4D4D4D"/>
                </a:solidFill>
                <a:latin typeface="Arial" charset="0"/>
              </a:rPr>
              <a:t>Malignant Cell Growth</a:t>
            </a:r>
            <a:endParaRPr lang="en-US" altLang="en-US" sz="1600" i="1">
              <a:solidFill>
                <a:srgbClr val="4D4D4D"/>
              </a:solidFill>
              <a:latin typeface="Arial" charset="0"/>
            </a:endParaRPr>
          </a:p>
        </p:txBody>
      </p:sp>
      <p:grpSp>
        <p:nvGrpSpPr>
          <p:cNvPr id="46089" name="Group 579"/>
          <p:cNvGrpSpPr>
            <a:grpSpLocks/>
          </p:cNvGrpSpPr>
          <p:nvPr/>
        </p:nvGrpSpPr>
        <p:grpSpPr bwMode="auto">
          <a:xfrm>
            <a:off x="650875" y="3068638"/>
            <a:ext cx="723900" cy="1387475"/>
            <a:chOff x="390" y="1007"/>
            <a:chExt cx="456" cy="874"/>
          </a:xfrm>
        </p:grpSpPr>
        <p:grpSp>
          <p:nvGrpSpPr>
            <p:cNvPr id="46308" name="Group 580"/>
            <p:cNvGrpSpPr>
              <a:grpSpLocks noChangeAspect="1"/>
            </p:cNvGrpSpPr>
            <p:nvPr/>
          </p:nvGrpSpPr>
          <p:grpSpPr bwMode="auto">
            <a:xfrm>
              <a:off x="390" y="1007"/>
              <a:ext cx="456" cy="874"/>
              <a:chOff x="1866" y="1498"/>
              <a:chExt cx="1368" cy="2621"/>
            </a:xfrm>
          </p:grpSpPr>
          <p:grpSp>
            <p:nvGrpSpPr>
              <p:cNvPr id="46310" name="Group 581"/>
              <p:cNvGrpSpPr>
                <a:grpSpLocks noChangeAspect="1"/>
              </p:cNvGrpSpPr>
              <p:nvPr/>
            </p:nvGrpSpPr>
            <p:grpSpPr bwMode="auto">
              <a:xfrm>
                <a:off x="1866" y="1498"/>
                <a:ext cx="1368" cy="2614"/>
                <a:chOff x="1866" y="1498"/>
                <a:chExt cx="1368" cy="2614"/>
              </a:xfrm>
            </p:grpSpPr>
            <p:grpSp>
              <p:nvGrpSpPr>
                <p:cNvPr id="46312" name="Group 582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2285"/>
                  <a:chOff x="2010" y="1498"/>
                  <a:chExt cx="1095" cy="2285"/>
                </a:xfrm>
              </p:grpSpPr>
              <p:grpSp>
                <p:nvGrpSpPr>
                  <p:cNvPr id="46345" name="Group 58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694"/>
                    <a:chOff x="2010" y="1498"/>
                    <a:chExt cx="1095" cy="1694"/>
                  </a:xfrm>
                </p:grpSpPr>
                <p:grpSp>
                  <p:nvGrpSpPr>
                    <p:cNvPr id="46350" name="Group 58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46352" name="Group 58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1313"/>
                        <a:chOff x="2010" y="1498"/>
                        <a:chExt cx="1095" cy="1313"/>
                      </a:xfrm>
                    </p:grpSpPr>
                    <p:grpSp>
                      <p:nvGrpSpPr>
                        <p:cNvPr id="46354" name="Group 58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010" y="1498"/>
                          <a:ext cx="1095" cy="965"/>
                          <a:chOff x="2010" y="1498"/>
                          <a:chExt cx="1095" cy="965"/>
                        </a:xfrm>
                      </p:grpSpPr>
                      <p:grpSp>
                        <p:nvGrpSpPr>
                          <p:cNvPr id="46360" name="Group 58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58"/>
                            <a:chOff x="2249" y="1498"/>
                            <a:chExt cx="742" cy="758"/>
                          </a:xfrm>
                        </p:grpSpPr>
                        <p:grpSp>
                          <p:nvGrpSpPr>
                            <p:cNvPr id="46365" name="Group 588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49" y="1498"/>
                              <a:ext cx="742" cy="722"/>
                              <a:chOff x="2249" y="1498"/>
                              <a:chExt cx="742" cy="722"/>
                            </a:xfrm>
                          </p:grpSpPr>
                          <p:grpSp>
                            <p:nvGrpSpPr>
                              <p:cNvPr id="46367" name="Group 589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2299" y="1498"/>
                                <a:ext cx="692" cy="592"/>
                                <a:chOff x="3187" y="1483"/>
                                <a:chExt cx="692" cy="592"/>
                              </a:xfrm>
                            </p:grpSpPr>
                            <p:grpSp>
                              <p:nvGrpSpPr>
                                <p:cNvPr id="46370" name="Group 590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637" y="1725"/>
                                  <a:ext cx="161" cy="279"/>
                                  <a:chOff x="2755" y="1740"/>
                                  <a:chExt cx="161" cy="279"/>
                                </a:xfrm>
                              </p:grpSpPr>
                              <p:sp>
                                <p:nvSpPr>
                                  <p:cNvPr id="46380" name="Freeform 591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59" y="1893"/>
                                    <a:ext cx="57" cy="37"/>
                                  </a:xfrm>
                                  <a:custGeom>
                                    <a:avLst/>
                                    <a:gdLst>
                                      <a:gd name="T0" fmla="*/ 45 w 57"/>
                                      <a:gd name="T1" fmla="*/ 0 h 37"/>
                                      <a:gd name="T2" fmla="*/ 0 w 57"/>
                                      <a:gd name="T3" fmla="*/ 33 h 37"/>
                                      <a:gd name="T4" fmla="*/ 0 60000 65536"/>
                                      <a:gd name="T5" fmla="*/ 0 60000 65536"/>
                                      <a:gd name="T6" fmla="*/ 0 w 57"/>
                                      <a:gd name="T7" fmla="*/ 0 h 37"/>
                                      <a:gd name="T8" fmla="*/ 57 w 57"/>
                                      <a:gd name="T9" fmla="*/ 37 h 37"/>
                                    </a:gdLst>
                                    <a:ahLst/>
                                    <a:cxnLst>
                                      <a:cxn ang="T4">
                                        <a:pos x="T0" y="T1"/>
                                      </a:cxn>
                                      <a:cxn ang="T5">
                                        <a:pos x="T2" y="T3"/>
                                      </a:cxn>
                                    </a:cxnLst>
                                    <a:rect l="T6" t="T7" r="T8" b="T9"/>
                                    <a:pathLst>
                                      <a:path w="57" h="37">
                                        <a:moveTo>
                                          <a:pt x="45" y="0"/>
                                        </a:moveTo>
                                        <a:cubicBezTo>
                                          <a:pt x="57" y="37"/>
                                          <a:pt x="28" y="33"/>
                                          <a:pt x="0" y="33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81" name="Oval 592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55" y="1927"/>
                                    <a:ext cx="98" cy="92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82" name="Rectangle 593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96" y="1740"/>
                                    <a:ext cx="71" cy="179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</p:grpSp>
                            <p:grpSp>
                              <p:nvGrpSpPr>
                                <p:cNvPr id="46371" name="Group 594"/>
                                <p:cNvGrpSpPr>
                                  <a:grpSpLocks noChangeAspect="1"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187" y="1483"/>
                                  <a:ext cx="692" cy="592"/>
                                  <a:chOff x="2305" y="1495"/>
                                  <a:chExt cx="692" cy="592"/>
                                </a:xfrm>
                              </p:grpSpPr>
                              <p:sp>
                                <p:nvSpPr>
                                  <p:cNvPr id="46372" name="Oval 595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305" y="1495"/>
                                    <a:ext cx="447" cy="529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73" name="Arc 596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-143156">
                                    <a:off x="2528" y="1495"/>
                                    <a:ext cx="366" cy="143"/>
                                  </a:xfrm>
                                  <a:custGeom>
                                    <a:avLst/>
                                    <a:gdLst>
                                      <a:gd name="T0" fmla="*/ 0 w 24424"/>
                                      <a:gd name="T1" fmla="*/ 0 h 21600"/>
                                      <a:gd name="T2" fmla="*/ 0 w 24424"/>
                                      <a:gd name="T3" fmla="*/ 0 h 21600"/>
                                      <a:gd name="T4" fmla="*/ 0 w 24424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24424"/>
                                      <a:gd name="T10" fmla="*/ 0 h 21600"/>
                                      <a:gd name="T11" fmla="*/ 24424 w 24424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24424" h="21600" fill="none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</a:path>
                                      <a:path w="24424" h="21600" stroke="0" extrusionOk="0">
                                        <a:moveTo>
                                          <a:pt x="0" y="185"/>
                                        </a:moveTo>
                                        <a:cubicBezTo>
                                          <a:pt x="936" y="61"/>
                                          <a:pt x="1879" y="0"/>
                                          <a:pt x="2824" y="0"/>
                                        </a:cubicBezTo>
                                        <a:cubicBezTo>
                                          <a:pt x="14753" y="0"/>
                                          <a:pt x="24424" y="9670"/>
                                          <a:pt x="24424" y="21600"/>
                                        </a:cubicBezTo>
                                        <a:lnTo>
                                          <a:pt x="2824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74" name="AutoShape 597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713" y="1620"/>
                                    <a:ext cx="195" cy="143"/>
                                  </a:xfrm>
                                  <a:prstGeom prst="roundRect">
                                    <a:avLst>
                                      <a:gd name="adj" fmla="val 27273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75" name="Arc 598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 rot="17503214" flipH="1">
                                    <a:off x="2863" y="1767"/>
                                    <a:ext cx="126" cy="143"/>
                                  </a:xfrm>
                                  <a:custGeom>
                                    <a:avLst/>
                                    <a:gdLst>
                                      <a:gd name="T0" fmla="*/ 0 w 19083"/>
                                      <a:gd name="T1" fmla="*/ 0 h 21600"/>
                                      <a:gd name="T2" fmla="*/ 0 w 19083"/>
                                      <a:gd name="T3" fmla="*/ 0 h 21600"/>
                                      <a:gd name="T4" fmla="*/ 0 w 19083"/>
                                      <a:gd name="T5" fmla="*/ 0 h 21600"/>
                                      <a:gd name="T6" fmla="*/ 0 60000 65536"/>
                                      <a:gd name="T7" fmla="*/ 0 60000 65536"/>
                                      <a:gd name="T8" fmla="*/ 0 60000 65536"/>
                                      <a:gd name="T9" fmla="*/ 0 w 19083"/>
                                      <a:gd name="T10" fmla="*/ 0 h 21600"/>
                                      <a:gd name="T11" fmla="*/ 19083 w 19083"/>
                                      <a:gd name="T12" fmla="*/ 21600 h 21600"/>
                                    </a:gdLst>
                                    <a:ahLst/>
                                    <a:cxnLst>
                                      <a:cxn ang="T6">
                                        <a:pos x="T0" y="T1"/>
                                      </a:cxn>
                                      <a:cxn ang="T7">
                                        <a:pos x="T2" y="T3"/>
                                      </a:cxn>
                                      <a:cxn ang="T8">
                                        <a:pos x="T4" y="T5"/>
                                      </a:cxn>
                                    </a:cxnLst>
                                    <a:rect l="T9" t="T10" r="T11" b="T12"/>
                                    <a:pathLst>
                                      <a:path w="19083" h="21600" fill="none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</a:path>
                                      <a:path w="19083" h="21600" stroke="0" extrusionOk="0">
                                        <a:moveTo>
                                          <a:pt x="0" y="0"/>
                                        </a:moveTo>
                                        <a:cubicBezTo>
                                          <a:pt x="7995" y="0"/>
                                          <a:pt x="15337" y="4416"/>
                                          <a:pt x="19083" y="11480"/>
                                        </a:cubicBezTo>
                                        <a:lnTo>
                                          <a:pt x="0" y="2160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noFill/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76" name="AutoShape 599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79" y="1944"/>
                                    <a:ext cx="154" cy="143"/>
                                  </a:xfrm>
                                  <a:prstGeom prst="roundRect">
                                    <a:avLst>
                                      <a:gd name="adj" fmla="val 16667"/>
                                    </a:avLst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77" name="Freeform 600"/>
                                  <p:cNvSpPr>
                                    <a:spLocks noChangeAspect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29" y="1917"/>
                                    <a:ext cx="42" cy="105"/>
                                  </a:xfrm>
                                  <a:custGeom>
                                    <a:avLst/>
                                    <a:gdLst>
                                      <a:gd name="T0" fmla="*/ 27 w 42"/>
                                      <a:gd name="T1" fmla="*/ 0 h 105"/>
                                      <a:gd name="T2" fmla="*/ 24 w 42"/>
                                      <a:gd name="T3" fmla="*/ 54 h 105"/>
                                      <a:gd name="T4" fmla="*/ 18 w 42"/>
                                      <a:gd name="T5" fmla="*/ 87 h 105"/>
                                      <a:gd name="T6" fmla="*/ 0 w 42"/>
                                      <a:gd name="T7" fmla="*/ 105 h 105"/>
                                      <a:gd name="T8" fmla="*/ 0 60000 65536"/>
                                      <a:gd name="T9" fmla="*/ 0 60000 65536"/>
                                      <a:gd name="T10" fmla="*/ 0 60000 65536"/>
                                      <a:gd name="T11" fmla="*/ 0 60000 65536"/>
                                      <a:gd name="T12" fmla="*/ 0 w 42"/>
                                      <a:gd name="T13" fmla="*/ 0 h 105"/>
                                      <a:gd name="T14" fmla="*/ 42 w 42"/>
                                      <a:gd name="T15" fmla="*/ 105 h 105"/>
                                    </a:gdLst>
                                    <a:ahLst/>
                                    <a:cxnLst>
                                      <a:cxn ang="T8">
                                        <a:pos x="T0" y="T1"/>
                                      </a:cxn>
                                      <a:cxn ang="T9">
                                        <a:pos x="T2" y="T3"/>
                                      </a:cxn>
                                      <a:cxn ang="T10">
                                        <a:pos x="T4" y="T5"/>
                                      </a:cxn>
                                      <a:cxn ang="T11">
                                        <a:pos x="T6" y="T7"/>
                                      </a:cxn>
                                    </a:cxnLst>
                                    <a:rect l="T12" t="T13" r="T14" b="T15"/>
                                    <a:pathLst>
                                      <a:path w="42" h="105">
                                        <a:moveTo>
                                          <a:pt x="27" y="0"/>
                                        </a:moveTo>
                                        <a:cubicBezTo>
                                          <a:pt x="30" y="24"/>
                                          <a:pt x="37" y="35"/>
                                          <a:pt x="24" y="54"/>
                                        </a:cubicBezTo>
                                        <a:cubicBezTo>
                                          <a:pt x="29" y="70"/>
                                          <a:pt x="42" y="81"/>
                                          <a:pt x="18" y="87"/>
                                        </a:cubicBezTo>
                                        <a:cubicBezTo>
                                          <a:pt x="12" y="95"/>
                                          <a:pt x="7" y="98"/>
                                          <a:pt x="0" y="105"/>
                                        </a:cubicBezTo>
                                      </a:path>
                                    </a:pathLst>
                                  </a:cu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78" name="Rectangle 601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0" y="1719"/>
                                    <a:ext cx="213" cy="252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  <p:sp>
                                <p:nvSpPr>
                                  <p:cNvPr id="46379" name="Oval 602"/>
                                  <p:cNvSpPr>
                                    <a:spLocks noChangeAspect="1" noChangeArrowheads="1"/>
                                  </p:cNvSpPr>
                                  <p:nvPr/>
                                </p:nvSpPr>
                                <p:spPr bwMode="auto">
                                  <a:xfrm rot="1235432">
                                    <a:off x="2741" y="1844"/>
                                    <a:ext cx="159" cy="71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4D4D4D"/>
                                  </a:solidFill>
                                  <a:ln w="9525">
                                    <a:solidFill>
                                      <a:srgbClr val="4D4D4D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>
                                    <a:lvl1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1pPr>
                                    <a:lvl2pPr marL="37931725" indent="-37474525"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2pPr>
                                    <a:lvl3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3pPr>
                                    <a:lvl4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4pPr>
                                    <a:lvl5pPr eaLnBrk="0" hangingPunct="0"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5pPr>
                                    <a:lvl6pPr marL="4572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6pPr>
                                    <a:lvl7pPr marL="9144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7pPr>
                                    <a:lvl8pPr marL="1371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8pPr>
                                    <a:lvl9pPr marL="18288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400" b="1">
                                        <a:solidFill>
                                          <a:schemeClr val="tx1"/>
                                        </a:solidFill>
                                        <a:latin typeface="Georgia" charset="0"/>
                                        <a:ea typeface="ＭＳ Ｐゴシック" charset="-128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 altLang="en-US">
                                      <a:latin typeface="Arial" charset="0"/>
                                    </a:endParaRPr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46368" name="Arc 603"/>
                              <p:cNvSpPr>
                                <a:spLocks noChangeAspect="1"/>
                              </p:cNvSpPr>
                              <p:nvPr/>
                            </p:nvSpPr>
                            <p:spPr bwMode="auto">
                              <a:xfrm rot="19205816" flipH="1">
                                <a:off x="2249" y="1973"/>
                                <a:ext cx="143" cy="214"/>
                              </a:xfrm>
                              <a:custGeom>
                                <a:avLst/>
                                <a:gdLst>
                                  <a:gd name="T0" fmla="*/ 0 w 21600"/>
                                  <a:gd name="T1" fmla="*/ 0 h 27494"/>
                                  <a:gd name="T2" fmla="*/ 0 w 21600"/>
                                  <a:gd name="T3" fmla="*/ 0 h 27494"/>
                                  <a:gd name="T4" fmla="*/ 0 w 21600"/>
                                  <a:gd name="T5" fmla="*/ 0 h 27494"/>
                                  <a:gd name="T6" fmla="*/ 0 60000 65536"/>
                                  <a:gd name="T7" fmla="*/ 0 60000 65536"/>
                                  <a:gd name="T8" fmla="*/ 0 60000 65536"/>
                                  <a:gd name="T9" fmla="*/ 0 w 21600"/>
                                  <a:gd name="T10" fmla="*/ 0 h 27494"/>
                                  <a:gd name="T11" fmla="*/ 21600 w 21600"/>
                                  <a:gd name="T12" fmla="*/ 27494 h 27494"/>
                                </a:gdLst>
                                <a:ahLst/>
                                <a:cxnLst>
                                  <a:cxn ang="T6">
                                    <a:pos x="T0" y="T1"/>
                                  </a:cxn>
                                  <a:cxn ang="T7">
                                    <a:pos x="T2" y="T3"/>
                                  </a:cxn>
                                  <a:cxn ang="T8">
                                    <a:pos x="T4" y="T5"/>
                                  </a:cxn>
                                </a:cxnLst>
                                <a:rect l="T9" t="T10" r="T11" b="T12"/>
                                <a:pathLst>
                                  <a:path w="21600" h="27494" fill="none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</a:path>
                                  <a:path w="21600" h="27494" stroke="0" extrusionOk="0">
                                    <a:moveTo>
                                      <a:pt x="0" y="0"/>
                                    </a:moveTo>
                                    <a:cubicBezTo>
                                      <a:pt x="11929" y="0"/>
                                      <a:pt x="21600" y="9670"/>
                                      <a:pt x="21600" y="21600"/>
                                    </a:cubicBezTo>
                                    <a:cubicBezTo>
                                      <a:pt x="21600" y="23593"/>
                                      <a:pt x="21324" y="25576"/>
                                      <a:pt x="20780" y="27494"/>
                                    </a:cubicBezTo>
                                    <a:lnTo>
                                      <a:pt x="0" y="2160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1pPr>
                                <a:lvl2pPr marL="37931725" indent="-37474525"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2pPr>
                                <a:lvl3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3pPr>
                                <a:lvl4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4pPr>
                                <a:lvl5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5pPr>
                                <a:lvl6pPr marL="4572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6pPr>
                                <a:lvl7pPr marL="9144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7pPr>
                                <a:lvl8pPr marL="13716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8pPr>
                                <a:lvl9pPr marL="18288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9pPr>
                              </a:lstStyle>
                              <a:p>
                                <a:pPr eaLnBrk="1" hangingPunct="1"/>
                                <a:endParaRPr lang="en-US" altLang="en-US">
                                  <a:latin typeface="Arial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369" name="Rectangle 604"/>
                              <p:cNvSpPr>
                                <a:spLocks noChangeAspect="1"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313" y="1836"/>
                                <a:ext cx="143" cy="384"/>
                              </a:xfrm>
                              <a:prstGeom prst="rect">
                                <a:avLst/>
                              </a:prstGeom>
                              <a:solidFill>
                                <a:srgbClr val="4D4D4D"/>
                              </a:solidFill>
                              <a:ln w="9525">
                                <a:solidFill>
                                  <a:srgbClr val="4D4D4D"/>
                                </a:solidFill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1pPr>
                                <a:lvl2pPr marL="37931725" indent="-37474525"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2pPr>
                                <a:lvl3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3pPr>
                                <a:lvl4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4pPr>
                                <a:lvl5pPr eaLnBrk="0" hangingPunct="0"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5pPr>
                                <a:lvl6pPr marL="4572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6pPr>
                                <a:lvl7pPr marL="9144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7pPr>
                                <a:lvl8pPr marL="13716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8pPr>
                                <a:lvl9pPr marL="1828800" eaLnBrk="0" fontAlgn="base" hangingPunct="0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  <a:defRPr sz="2400" b="1">
                                    <a:solidFill>
                                      <a:schemeClr val="tx1"/>
                                    </a:solidFill>
                                    <a:latin typeface="Georgia" charset="0"/>
                                    <a:ea typeface="ＭＳ Ｐゴシック" charset="-128"/>
                                  </a:defRPr>
                                </a:lvl9pPr>
                              </a:lstStyle>
                              <a:p>
                                <a:pPr eaLnBrk="1" hangingPunct="1"/>
                                <a:endParaRPr lang="en-US" alt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46366" name="Rectangle 60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430" y="1947"/>
                              <a:ext cx="252" cy="309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1pPr>
                              <a:lvl2pPr marL="37931725" indent="-37474525"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2pPr>
                              <a:lvl3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3pPr>
                              <a:lvl4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4pPr>
                              <a:lvl5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5pPr>
                              <a:lvl6pPr marL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6pPr>
                              <a:lvl7pPr marL="9144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7pPr>
                              <a:lvl8pPr marL="1371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8pPr>
                              <a:lvl9pPr marL="18288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 altLang="en-US">
                                <a:latin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6361" name="Arc 60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14128239" flipH="1">
                            <a:off x="2716" y="2082"/>
                            <a:ext cx="289" cy="224"/>
                          </a:xfrm>
                          <a:custGeom>
                            <a:avLst/>
                            <a:gdLst>
                              <a:gd name="T0" fmla="*/ 0 w 19121"/>
                              <a:gd name="T1" fmla="*/ 0 h 21600"/>
                              <a:gd name="T2" fmla="*/ 0 w 19121"/>
                              <a:gd name="T3" fmla="*/ 0 h 21600"/>
                              <a:gd name="T4" fmla="*/ 0 w 19121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9121"/>
                              <a:gd name="T10" fmla="*/ 0 h 21600"/>
                              <a:gd name="T11" fmla="*/ 19121 w 19121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9121" h="21600" fill="none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</a:path>
                              <a:path w="19121" h="21600" stroke="0" extrusionOk="0">
                                <a:moveTo>
                                  <a:pt x="0" y="0"/>
                                </a:moveTo>
                                <a:cubicBezTo>
                                  <a:pt x="8025" y="0"/>
                                  <a:pt x="15388" y="4449"/>
                                  <a:pt x="19121" y="11553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1pPr>
                            <a:lvl2pPr marL="37931725" indent="-37474525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2pPr>
                            <a:lvl3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3pPr>
                            <a:lvl4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4pPr>
                            <a:lvl5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5pPr>
                            <a:lvl6pPr marL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6pPr>
                            <a:lvl7pPr marL="9144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7pPr>
                            <a:lvl8pPr marL="1371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8pPr>
                            <a:lvl9pPr marL="18288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9pPr>
                          </a:lstStyle>
                          <a:p>
                            <a:pPr eaLnBrk="1" hangingPunct="1"/>
                            <a:endParaRPr lang="en-US" altLang="en-US"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46362" name="Arc 607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2940" y="2307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1pPr>
                            <a:lvl2pPr marL="37931725" indent="-37474525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2pPr>
                            <a:lvl3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3pPr>
                            <a:lvl4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4pPr>
                            <a:lvl5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5pPr>
                            <a:lvl6pPr marL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6pPr>
                            <a:lvl7pPr marL="9144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7pPr>
                            <a:lvl8pPr marL="1371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8pPr>
                            <a:lvl9pPr marL="18288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9pPr>
                          </a:lstStyle>
                          <a:p>
                            <a:pPr eaLnBrk="1" hangingPunct="1"/>
                            <a:endParaRPr lang="en-US" altLang="en-US"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46363" name="Arc 608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rot="7718965">
                            <a:off x="2050" y="2067"/>
                            <a:ext cx="204" cy="224"/>
                          </a:xfrm>
                          <a:custGeom>
                            <a:avLst/>
                            <a:gdLst>
                              <a:gd name="T0" fmla="*/ 0 w 13489"/>
                              <a:gd name="T1" fmla="*/ 0 h 21600"/>
                              <a:gd name="T2" fmla="*/ 0 w 13489"/>
                              <a:gd name="T3" fmla="*/ 0 h 21600"/>
                              <a:gd name="T4" fmla="*/ 0 w 13489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13489"/>
                              <a:gd name="T10" fmla="*/ 0 h 21600"/>
                              <a:gd name="T11" fmla="*/ 13489 w 13489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13489" h="21600" fill="none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</a:path>
                              <a:path w="13489" h="21600" stroke="0" extrusionOk="0">
                                <a:moveTo>
                                  <a:pt x="0" y="0"/>
                                </a:moveTo>
                                <a:cubicBezTo>
                                  <a:pt x="4902" y="0"/>
                                  <a:pt x="9659" y="1667"/>
                                  <a:pt x="13488" y="4729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1pPr>
                            <a:lvl2pPr marL="37931725" indent="-37474525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2pPr>
                            <a:lvl3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3pPr>
                            <a:lvl4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4pPr>
                            <a:lvl5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5pPr>
                            <a:lvl6pPr marL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6pPr>
                            <a:lvl7pPr marL="9144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7pPr>
                            <a:lvl8pPr marL="1371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8pPr>
                            <a:lvl9pPr marL="18288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9pPr>
                          </a:lstStyle>
                          <a:p>
                            <a:pPr eaLnBrk="1" hangingPunct="1"/>
                            <a:endParaRPr lang="en-US" altLang="en-US"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46364" name="Arc 60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>
                            <a:off x="2010" y="2283"/>
                            <a:ext cx="165" cy="156"/>
                          </a:xfrm>
                          <a:custGeom>
                            <a:avLst/>
                            <a:gdLst>
                              <a:gd name="T0" fmla="*/ 0 w 21600"/>
                              <a:gd name="T1" fmla="*/ 0 h 21600"/>
                              <a:gd name="T2" fmla="*/ 0 w 21600"/>
                              <a:gd name="T3" fmla="*/ 0 h 21600"/>
                              <a:gd name="T4" fmla="*/ 0 w 21600"/>
                              <a:gd name="T5" fmla="*/ 0 h 21600"/>
                              <a:gd name="T6" fmla="*/ 0 60000 65536"/>
                              <a:gd name="T7" fmla="*/ 0 60000 65536"/>
                              <a:gd name="T8" fmla="*/ 0 60000 65536"/>
                              <a:gd name="T9" fmla="*/ 0 w 21600"/>
                              <a:gd name="T10" fmla="*/ 0 h 21600"/>
                              <a:gd name="T11" fmla="*/ 21600 w 21600"/>
                              <a:gd name="T12" fmla="*/ 21600 h 21600"/>
                            </a:gdLst>
                            <a:ahLst/>
                            <a:cxnLst>
                              <a:cxn ang="T6">
                                <a:pos x="T0" y="T1"/>
                              </a:cxn>
                              <a:cxn ang="T7">
                                <a:pos x="T2" y="T3"/>
                              </a:cxn>
                              <a:cxn ang="T8">
                                <a:pos x="T4" y="T5"/>
                              </a:cxn>
                            </a:cxnLst>
                            <a:rect l="T9" t="T10" r="T11" b="T12"/>
                            <a:pathLst>
                              <a:path w="21600" h="21600" fill="none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0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1pPr>
                            <a:lvl2pPr marL="37931725" indent="-37474525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2pPr>
                            <a:lvl3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3pPr>
                            <a:lvl4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4pPr>
                            <a:lvl5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5pPr>
                            <a:lvl6pPr marL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6pPr>
                            <a:lvl7pPr marL="9144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7pPr>
                            <a:lvl8pPr marL="1371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8pPr>
                            <a:lvl9pPr marL="18288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9pPr>
                          </a:lstStyle>
                          <a:p>
                            <a:pPr eaLnBrk="1" hangingPunct="1"/>
                            <a:endParaRPr lang="en-US" altLang="en-US">
                              <a:latin typeface="Arial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46355" name="Rectangle 6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166" y="2301"/>
                          <a:ext cx="735" cy="510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356" name="Rectangle 61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268" y="2211"/>
                          <a:ext cx="471" cy="131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357" name="AutoShape 61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90338" flipH="1">
                          <a:off x="2169" y="2166"/>
                          <a:ext cx="143" cy="143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358" name="AutoShape 61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323121">
                          <a:off x="2691" y="2144"/>
                          <a:ext cx="143" cy="156"/>
                        </a:xfrm>
                        <a:prstGeom prst="rtTriangl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359" name="Oval 61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766" y="2274"/>
                          <a:ext cx="116" cy="98"/>
                        </a:xfrm>
                        <a:prstGeom prst="ellipse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6353" name="Rectangle 61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865" y="2307"/>
                        <a:ext cx="71" cy="45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351" name="AutoShape 61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81" y="2796"/>
                      <a:ext cx="732" cy="3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2862 w 21600"/>
                        <a:gd name="T13" fmla="*/ 2836 h 21600"/>
                        <a:gd name="T14" fmla="*/ 18738 w 21600"/>
                        <a:gd name="T15" fmla="*/ 18764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25" y="21600"/>
                          </a:lnTo>
                          <a:lnTo>
                            <a:pt x="19475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346" name="Group 6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15" y="3108"/>
                    <a:ext cx="864" cy="675"/>
                    <a:chOff x="2115" y="3108"/>
                    <a:chExt cx="864" cy="675"/>
                  </a:xfrm>
                </p:grpSpPr>
                <p:sp>
                  <p:nvSpPr>
                    <p:cNvPr id="46347" name="AutoShape 618"/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2115" y="3108"/>
                      <a:ext cx="864" cy="669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450 w 21600"/>
                        <a:gd name="T13" fmla="*/ 3455 h 21600"/>
                        <a:gd name="T14" fmla="*/ 18150 w 21600"/>
                        <a:gd name="T15" fmla="*/ 1814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3300" y="21600"/>
                          </a:lnTo>
                          <a:lnTo>
                            <a:pt x="183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48" name="Arc 619"/>
                    <p:cNvSpPr>
                      <a:spLocks noChangeAspect="1"/>
                    </p:cNvSpPr>
                    <p:nvPr/>
                  </p:nvSpPr>
                  <p:spPr bwMode="auto">
                    <a:xfrm rot="219409" flipH="1">
                      <a:off x="2128" y="3148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49" name="Arc 620"/>
                    <p:cNvSpPr>
                      <a:spLocks noChangeAspect="1"/>
                    </p:cNvSpPr>
                    <p:nvPr/>
                  </p:nvSpPr>
                  <p:spPr bwMode="auto">
                    <a:xfrm rot="-219409">
                      <a:off x="2827" y="3157"/>
                      <a:ext cx="143" cy="626"/>
                    </a:xfrm>
                    <a:custGeom>
                      <a:avLst/>
                      <a:gdLst>
                        <a:gd name="T0" fmla="*/ 0 w 21600"/>
                        <a:gd name="T1" fmla="*/ 0 h 20202"/>
                        <a:gd name="T2" fmla="*/ 0 w 21600"/>
                        <a:gd name="T3" fmla="*/ 0 h 20202"/>
                        <a:gd name="T4" fmla="*/ 0 w 21600"/>
                        <a:gd name="T5" fmla="*/ 0 h 2020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0202"/>
                        <a:gd name="T11" fmla="*/ 21600 w 21600"/>
                        <a:gd name="T12" fmla="*/ 20202 h 2020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0202" fill="none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</a:path>
                        <a:path w="21600" h="20202" stroke="0" extrusionOk="0">
                          <a:moveTo>
                            <a:pt x="7645" y="0"/>
                          </a:moveTo>
                          <a:cubicBezTo>
                            <a:pt x="16044" y="3179"/>
                            <a:pt x="21600" y="11222"/>
                            <a:pt x="21600" y="20202"/>
                          </a:cubicBezTo>
                          <a:lnTo>
                            <a:pt x="0" y="20202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46313" name="Group 621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46330" name="Group 6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46337" name="Group 62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46340" name="Group 6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46343" name="AutoShape 6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344" name="Rectangle 6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6341" name="AutoShape 62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342" name="AutoShape 62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338" name="AutoShape 62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39" name="Arc 630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331" name="Group 6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46334" name="Arc 632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35" name="Arc 633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36" name="AutoShape 6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332" name="AutoShape 6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333" name="Oval 636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46314" name="Group 637"/>
                <p:cNvGrpSpPr>
                  <a:grpSpLocks noChangeAspect="1"/>
                </p:cNvGrpSpPr>
                <p:nvPr/>
              </p:nvGrpSpPr>
              <p:grpSpPr bwMode="auto">
                <a:xfrm flipH="1">
                  <a:off x="1866" y="2427"/>
                  <a:ext cx="348" cy="1670"/>
                  <a:chOff x="2886" y="2442"/>
                  <a:chExt cx="348" cy="1670"/>
                </a:xfrm>
              </p:grpSpPr>
              <p:grpSp>
                <p:nvGrpSpPr>
                  <p:cNvPr id="46315" name="Group 6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48" cy="1433"/>
                    <a:chOff x="2886" y="2442"/>
                    <a:chExt cx="348" cy="1433"/>
                  </a:xfrm>
                </p:grpSpPr>
                <p:grpSp>
                  <p:nvGrpSpPr>
                    <p:cNvPr id="46322" name="Group 63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315" cy="1199"/>
                      <a:chOff x="2886" y="2442"/>
                      <a:chExt cx="315" cy="1199"/>
                    </a:xfrm>
                  </p:grpSpPr>
                  <p:grpSp>
                    <p:nvGrpSpPr>
                      <p:cNvPr id="46325" name="Group 64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886" y="2442"/>
                        <a:ext cx="219" cy="657"/>
                        <a:chOff x="2886" y="2442"/>
                        <a:chExt cx="219" cy="657"/>
                      </a:xfrm>
                    </p:grpSpPr>
                    <p:sp>
                      <p:nvSpPr>
                        <p:cNvPr id="46328" name="AutoShape 64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2931" y="2442"/>
                          <a:ext cx="174" cy="657"/>
                        </a:xfrm>
                        <a:prstGeom prst="roundRect">
                          <a:avLst>
                            <a:gd name="adj" fmla="val 16667"/>
                          </a:avLst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329" name="Rectangle 64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-1270188">
                          <a:off x="2886" y="2640"/>
                          <a:ext cx="92" cy="378"/>
                        </a:xfrm>
                        <a:prstGeom prst="rect">
                          <a:avLst/>
                        </a:pr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6326" name="AutoShape 6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65678">
                        <a:off x="2963" y="3049"/>
                        <a:ext cx="172" cy="276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327" name="AutoShape 6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823715">
                        <a:off x="3032" y="3281"/>
                        <a:ext cx="169" cy="36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3834 w 21600"/>
                          <a:gd name="T13" fmla="*/ 3840 h 21600"/>
                          <a:gd name="T14" fmla="*/ 17766 w 21600"/>
                          <a:gd name="T15" fmla="*/ 1776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4049" y="21600"/>
                            </a:lnTo>
                            <a:lnTo>
                              <a:pt x="17551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323" name="AutoShape 64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438345" flipV="1">
                      <a:off x="3068" y="3639"/>
                      <a:ext cx="142" cy="23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042 w 21600"/>
                        <a:gd name="T13" fmla="*/ 3112 h 21600"/>
                        <a:gd name="T14" fmla="*/ 18558 w 21600"/>
                        <a:gd name="T15" fmla="*/ 18488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544" y="21600"/>
                          </a:lnTo>
                          <a:lnTo>
                            <a:pt x="19056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24" name="Arc 646"/>
                    <p:cNvSpPr>
                      <a:spLocks noChangeAspect="1"/>
                    </p:cNvSpPr>
                    <p:nvPr/>
                  </p:nvSpPr>
                  <p:spPr bwMode="auto">
                    <a:xfrm rot="2707761">
                      <a:off x="3122" y="3590"/>
                      <a:ext cx="109" cy="115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0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316" name="Group 64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16" y="3883"/>
                    <a:ext cx="164" cy="229"/>
                    <a:chOff x="3016" y="3883"/>
                    <a:chExt cx="164" cy="229"/>
                  </a:xfrm>
                </p:grpSpPr>
                <p:sp>
                  <p:nvSpPr>
                    <p:cNvPr id="46319" name="Arc 648"/>
                    <p:cNvSpPr>
                      <a:spLocks noChangeAspect="1"/>
                    </p:cNvSpPr>
                    <p:nvPr/>
                  </p:nvSpPr>
                  <p:spPr bwMode="auto">
                    <a:xfrm rot="748534">
                      <a:off x="3122" y="3883"/>
                      <a:ext cx="58" cy="225"/>
                    </a:xfrm>
                    <a:custGeom>
                      <a:avLst/>
                      <a:gdLst>
                        <a:gd name="T0" fmla="*/ 0 w 21600"/>
                        <a:gd name="T1" fmla="*/ 0 h 21952"/>
                        <a:gd name="T2" fmla="*/ 0 w 21600"/>
                        <a:gd name="T3" fmla="*/ 0 h 21952"/>
                        <a:gd name="T4" fmla="*/ 0 w 21600"/>
                        <a:gd name="T5" fmla="*/ 0 h 21952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952"/>
                        <a:gd name="T11" fmla="*/ 21600 w 21600"/>
                        <a:gd name="T12" fmla="*/ 21952 h 2195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952" fill="none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</a:path>
                        <a:path w="21600" h="21952" stroke="0" extrusionOk="0">
                          <a:moveTo>
                            <a:pt x="14636" y="-1"/>
                          </a:moveTo>
                          <a:cubicBezTo>
                            <a:pt x="19074" y="4089"/>
                            <a:pt x="21600" y="9849"/>
                            <a:pt x="21600" y="15885"/>
                          </a:cubicBezTo>
                          <a:cubicBezTo>
                            <a:pt x="21600" y="17938"/>
                            <a:pt x="21307" y="19981"/>
                            <a:pt x="20730" y="21952"/>
                          </a:cubicBezTo>
                          <a:lnTo>
                            <a:pt x="0" y="15885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20" name="Arc 649"/>
                    <p:cNvSpPr>
                      <a:spLocks noChangeAspect="1"/>
                    </p:cNvSpPr>
                    <p:nvPr/>
                  </p:nvSpPr>
                  <p:spPr bwMode="auto">
                    <a:xfrm rot="1569275">
                      <a:off x="3016" y="3901"/>
                      <a:ext cx="124" cy="197"/>
                    </a:xfrm>
                    <a:custGeom>
                      <a:avLst/>
                      <a:gdLst>
                        <a:gd name="T0" fmla="*/ 0 w 21576"/>
                        <a:gd name="T1" fmla="*/ 0 h 21139"/>
                        <a:gd name="T2" fmla="*/ 0 w 21576"/>
                        <a:gd name="T3" fmla="*/ 0 h 21139"/>
                        <a:gd name="T4" fmla="*/ 0 w 21576"/>
                        <a:gd name="T5" fmla="*/ 0 h 21139"/>
                        <a:gd name="T6" fmla="*/ 0 60000 65536"/>
                        <a:gd name="T7" fmla="*/ 0 60000 65536"/>
                        <a:gd name="T8" fmla="*/ 0 60000 65536"/>
                        <a:gd name="T9" fmla="*/ 0 w 21576"/>
                        <a:gd name="T10" fmla="*/ 0 h 21139"/>
                        <a:gd name="T11" fmla="*/ 21576 w 21576"/>
                        <a:gd name="T12" fmla="*/ 21139 h 2113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576" h="21139" fill="none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</a:path>
                        <a:path w="21576" h="21139" stroke="0" extrusionOk="0">
                          <a:moveTo>
                            <a:pt x="4437" y="-1"/>
                          </a:moveTo>
                          <a:cubicBezTo>
                            <a:pt x="14069" y="2021"/>
                            <a:pt x="21117" y="10299"/>
                            <a:pt x="21576" y="20130"/>
                          </a:cubicBezTo>
                          <a:lnTo>
                            <a:pt x="0" y="21139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321" name="AutoShape 65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090" y="4041"/>
                      <a:ext cx="58" cy="71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317" name="AutoShap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84" y="3855"/>
                    <a:ext cx="104" cy="14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318" name="Oval 652"/>
                  <p:cNvSpPr>
                    <a:spLocks noChangeAspect="1" noChangeArrowheads="1"/>
                  </p:cNvSpPr>
                  <p:nvPr/>
                </p:nvSpPr>
                <p:spPr bwMode="auto">
                  <a:xfrm rot="-4378768">
                    <a:off x="2967" y="3895"/>
                    <a:ext cx="168" cy="43"/>
                  </a:xfrm>
                  <a:prstGeom prst="ellipse">
                    <a:avLst/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46311" name="AutoShape 653"/>
              <p:cNvSpPr>
                <a:spLocks noChangeAspect="1" noChangeArrowheads="1"/>
              </p:cNvSpPr>
              <p:nvPr/>
            </p:nvSpPr>
            <p:spPr bwMode="auto">
              <a:xfrm>
                <a:off x="2103" y="3759"/>
                <a:ext cx="888" cy="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238 w 21600"/>
                  <a:gd name="T13" fmla="*/ 2220 h 21600"/>
                  <a:gd name="T14" fmla="*/ 19362 w 21600"/>
                  <a:gd name="T15" fmla="*/ 193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76" y="21600"/>
                    </a:lnTo>
                    <a:lnTo>
                      <a:pt x="2072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solidFill>
                  <a:srgbClr val="4D4D4D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2pPr>
                <a:lvl3pPr eaLnBrk="0" hangingPunct="0"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3pPr>
                <a:lvl4pPr eaLnBrk="0" hangingPunct="0"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4pPr>
                <a:lvl5pPr eaLnBrk="0" hangingPunct="0"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Georgi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US" altLang="en-US">
                  <a:latin typeface="Arial" charset="0"/>
                </a:endParaRPr>
              </a:p>
            </p:txBody>
          </p:sp>
        </p:grpSp>
        <p:sp>
          <p:nvSpPr>
            <p:cNvPr id="46309" name="Oval 654"/>
            <p:cNvSpPr>
              <a:spLocks noChangeAspect="1" noChangeArrowheads="1"/>
            </p:cNvSpPr>
            <p:nvPr/>
          </p:nvSpPr>
          <p:spPr bwMode="auto">
            <a:xfrm>
              <a:off x="617" y="1395"/>
              <a:ext cx="79" cy="76"/>
            </a:xfrm>
            <a:prstGeom prst="ellipse">
              <a:avLst/>
            </a:prstGeom>
            <a:solidFill>
              <a:srgbClr val="681816"/>
            </a:solidFill>
            <a:ln w="9525">
              <a:solidFill>
                <a:srgbClr val="9F221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</p:grpSp>
      <p:sp>
        <p:nvSpPr>
          <p:cNvPr id="46090" name="Text Box 334"/>
          <p:cNvSpPr txBox="1">
            <a:spLocks noChangeAspect="1" noChangeArrowheads="1"/>
          </p:cNvSpPr>
          <p:nvPr/>
        </p:nvSpPr>
        <p:spPr bwMode="auto">
          <a:xfrm>
            <a:off x="579438" y="2819400"/>
            <a:ext cx="1041400" cy="2905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600" i="1">
                <a:solidFill>
                  <a:srgbClr val="4D4D4D"/>
                </a:solidFill>
                <a:latin typeface="Arial" charset="0"/>
              </a:rPr>
              <a:t>Patient B</a:t>
            </a:r>
            <a:endParaRPr lang="en-US" altLang="en-US" sz="1600" i="1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46091" name="Line 498"/>
          <p:cNvSpPr>
            <a:spLocks noChangeShapeType="1"/>
          </p:cNvSpPr>
          <p:nvPr/>
        </p:nvSpPr>
        <p:spPr bwMode="auto">
          <a:xfrm>
            <a:off x="385763" y="2798763"/>
            <a:ext cx="8161337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499"/>
          <p:cNvSpPr>
            <a:spLocks noChangeShapeType="1"/>
          </p:cNvSpPr>
          <p:nvPr/>
        </p:nvSpPr>
        <p:spPr bwMode="auto">
          <a:xfrm>
            <a:off x="385763" y="4575175"/>
            <a:ext cx="81915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5180" name="AutoShape 732"/>
          <p:cNvSpPr>
            <a:spLocks noChangeArrowheads="1"/>
          </p:cNvSpPr>
          <p:nvPr/>
        </p:nvSpPr>
        <p:spPr bwMode="auto">
          <a:xfrm rot="-5400000">
            <a:off x="1979613" y="3330575"/>
            <a:ext cx="742950" cy="1279525"/>
          </a:xfrm>
          <a:prstGeom prst="downArrow">
            <a:avLst>
              <a:gd name="adj1" fmla="val 50000"/>
              <a:gd name="adj2" fmla="val 88862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grpSp>
        <p:nvGrpSpPr>
          <p:cNvPr id="29" name="Group 744"/>
          <p:cNvGrpSpPr>
            <a:grpSpLocks/>
          </p:cNvGrpSpPr>
          <p:nvPr/>
        </p:nvGrpSpPr>
        <p:grpSpPr bwMode="auto">
          <a:xfrm>
            <a:off x="6943725" y="2838450"/>
            <a:ext cx="1571625" cy="1387475"/>
            <a:chOff x="4164" y="602"/>
            <a:chExt cx="1347" cy="1190"/>
          </a:xfrm>
        </p:grpSpPr>
        <p:pic>
          <p:nvPicPr>
            <p:cNvPr id="46302" name="Picture 745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248" y="768"/>
              <a:ext cx="583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303" name="Picture 746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164" y="1116"/>
              <a:ext cx="583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304" name="Picture 747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928" y="942"/>
              <a:ext cx="583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305" name="Picture 748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482" y="912"/>
              <a:ext cx="583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306" name="Picture 749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626" y="1206"/>
              <a:ext cx="583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307" name="Picture 750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638" y="602"/>
              <a:ext cx="583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1065"/>
          <p:cNvGrpSpPr>
            <a:grpSpLocks/>
          </p:cNvGrpSpPr>
          <p:nvPr/>
        </p:nvGrpSpPr>
        <p:grpSpPr bwMode="auto">
          <a:xfrm>
            <a:off x="5624513" y="3071813"/>
            <a:ext cx="1057275" cy="1328737"/>
            <a:chOff x="3519" y="2141"/>
            <a:chExt cx="666" cy="837"/>
          </a:xfrm>
        </p:grpSpPr>
        <p:sp>
          <p:nvSpPr>
            <p:cNvPr id="46298" name="Oval 250"/>
            <p:cNvSpPr>
              <a:spLocks noChangeAspect="1" noChangeArrowheads="1"/>
            </p:cNvSpPr>
            <p:nvPr/>
          </p:nvSpPr>
          <p:spPr bwMode="auto">
            <a:xfrm>
              <a:off x="3519" y="2141"/>
              <a:ext cx="110" cy="164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  <p:sp>
          <p:nvSpPr>
            <p:cNvPr id="46299" name="Text Box 251"/>
            <p:cNvSpPr txBox="1">
              <a:spLocks noChangeAspect="1" noChangeArrowheads="1"/>
            </p:cNvSpPr>
            <p:nvPr/>
          </p:nvSpPr>
          <p:spPr bwMode="auto">
            <a:xfrm>
              <a:off x="3536" y="2141"/>
              <a:ext cx="649" cy="2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 i="1">
                  <a:solidFill>
                    <a:srgbClr val="4D4D4D"/>
                  </a:solidFill>
                  <a:latin typeface="Arial" charset="0"/>
                </a:rPr>
                <a:t>Drug B</a:t>
              </a:r>
              <a:endParaRPr lang="en-US" altLang="en-US" sz="1600" i="1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46300" name="Line 253"/>
            <p:cNvSpPr>
              <a:spLocks noChangeAspect="1" noChangeShapeType="1"/>
            </p:cNvSpPr>
            <p:nvPr/>
          </p:nvSpPr>
          <p:spPr bwMode="auto">
            <a:xfrm>
              <a:off x="3696" y="2311"/>
              <a:ext cx="0" cy="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01" name="Text Box 752"/>
            <p:cNvSpPr txBox="1">
              <a:spLocks noChangeArrowheads="1"/>
            </p:cNvSpPr>
            <p:nvPr/>
          </p:nvSpPr>
          <p:spPr bwMode="auto">
            <a:xfrm>
              <a:off x="3524" y="2459"/>
              <a:ext cx="37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4800">
                  <a:solidFill>
                    <a:srgbClr val="681816"/>
                  </a:solidFill>
                  <a:latin typeface="Arial" charset="0"/>
                </a:rPr>
                <a:t>X</a:t>
              </a:r>
            </a:p>
          </p:txBody>
        </p:sp>
      </p:grpSp>
      <p:pic>
        <p:nvPicPr>
          <p:cNvPr id="46096" name="Picture 753" descr="DNA-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6" t="-21819" r="15216" b="-3641"/>
          <a:stretch>
            <a:fillRect/>
          </a:stretch>
        </p:blipFill>
        <p:spPr bwMode="auto">
          <a:xfrm>
            <a:off x="3563938" y="3621088"/>
            <a:ext cx="6746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1069"/>
          <p:cNvGrpSpPr>
            <a:grpSpLocks/>
          </p:cNvGrpSpPr>
          <p:nvPr/>
        </p:nvGrpSpPr>
        <p:grpSpPr bwMode="auto">
          <a:xfrm>
            <a:off x="2578100" y="2840038"/>
            <a:ext cx="2197100" cy="1157287"/>
            <a:chOff x="1600" y="1995"/>
            <a:chExt cx="1384" cy="729"/>
          </a:xfrm>
        </p:grpSpPr>
        <p:sp>
          <p:nvSpPr>
            <p:cNvPr id="46293" name="Text Box 173"/>
            <p:cNvSpPr txBox="1">
              <a:spLocks noChangeAspect="1" noChangeArrowheads="1"/>
            </p:cNvSpPr>
            <p:nvPr/>
          </p:nvSpPr>
          <p:spPr bwMode="auto">
            <a:xfrm>
              <a:off x="1600" y="1995"/>
              <a:ext cx="777" cy="18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 i="1">
                  <a:solidFill>
                    <a:srgbClr val="4D4D4D"/>
                  </a:solidFill>
                  <a:latin typeface="Arial" charset="0"/>
                </a:rPr>
                <a:t>Mutation B</a:t>
              </a:r>
              <a:endParaRPr lang="en-US" altLang="en-US" sz="1600" i="1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46294" name="Text Box 245"/>
            <p:cNvSpPr txBox="1">
              <a:spLocks noChangeAspect="1" noChangeArrowheads="1"/>
            </p:cNvSpPr>
            <p:nvPr/>
          </p:nvSpPr>
          <p:spPr bwMode="auto">
            <a:xfrm>
              <a:off x="2766" y="2530"/>
              <a:ext cx="218" cy="1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>
                  <a:latin typeface="Arial" charset="0"/>
                </a:rPr>
                <a:t>B</a:t>
              </a:r>
              <a:endParaRPr lang="en-US" altLang="en-US" sz="1600">
                <a:latin typeface="Arial" charset="0"/>
              </a:endParaRPr>
            </a:p>
          </p:txBody>
        </p:sp>
        <p:sp>
          <p:nvSpPr>
            <p:cNvPr id="46295" name="Line 246"/>
            <p:cNvSpPr>
              <a:spLocks noChangeAspect="1" noChangeShapeType="1"/>
            </p:cNvSpPr>
            <p:nvPr/>
          </p:nvSpPr>
          <p:spPr bwMode="auto">
            <a:xfrm>
              <a:off x="2387" y="2542"/>
              <a:ext cx="352" cy="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96" name="Line 247"/>
            <p:cNvSpPr>
              <a:spLocks noChangeAspect="1" noChangeShapeType="1"/>
            </p:cNvSpPr>
            <p:nvPr/>
          </p:nvSpPr>
          <p:spPr bwMode="auto">
            <a:xfrm>
              <a:off x="2096" y="2153"/>
              <a:ext cx="219" cy="3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97" name="AutoShape 244"/>
            <p:cNvSpPr>
              <a:spLocks noChangeAspect="1" noChangeArrowheads="1"/>
            </p:cNvSpPr>
            <p:nvPr/>
          </p:nvSpPr>
          <p:spPr bwMode="auto">
            <a:xfrm>
              <a:off x="2322" y="2485"/>
              <a:ext cx="116" cy="116"/>
            </a:xfrm>
            <a:prstGeom prst="irregularSeal1">
              <a:avLst/>
            </a:prstGeom>
            <a:solidFill>
              <a:srgbClr val="00FFFF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</p:grpSp>
      <p:sp>
        <p:nvSpPr>
          <p:cNvPr id="745305" name="Text Box 857"/>
          <p:cNvSpPr txBox="1">
            <a:spLocks noChangeAspect="1" noChangeArrowheads="1"/>
          </p:cNvSpPr>
          <p:nvPr/>
        </p:nvSpPr>
        <p:spPr bwMode="auto">
          <a:xfrm>
            <a:off x="6634163" y="6027738"/>
            <a:ext cx="2282825" cy="54133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600" i="1">
                <a:solidFill>
                  <a:srgbClr val="4D4D4D"/>
                </a:solidFill>
                <a:latin typeface="Arial" charset="0"/>
              </a:rPr>
              <a:t>Malignant Cell Growth</a:t>
            </a:r>
            <a:endParaRPr lang="en-US" altLang="en-US" sz="1600" i="1">
              <a:solidFill>
                <a:srgbClr val="4D4D4D"/>
              </a:solidFill>
              <a:latin typeface="Arial" charset="0"/>
            </a:endParaRPr>
          </a:p>
        </p:txBody>
      </p:sp>
      <p:grpSp>
        <p:nvGrpSpPr>
          <p:cNvPr id="46099" name="Group 862"/>
          <p:cNvGrpSpPr>
            <a:grpSpLocks noChangeAspect="1"/>
          </p:cNvGrpSpPr>
          <p:nvPr/>
        </p:nvGrpSpPr>
        <p:grpSpPr bwMode="auto">
          <a:xfrm>
            <a:off x="650875" y="4854575"/>
            <a:ext cx="723900" cy="1387475"/>
            <a:chOff x="1866" y="1498"/>
            <a:chExt cx="1368" cy="2621"/>
          </a:xfrm>
        </p:grpSpPr>
        <p:grpSp>
          <p:nvGrpSpPr>
            <p:cNvPr id="46220" name="Group 863"/>
            <p:cNvGrpSpPr>
              <a:grpSpLocks noChangeAspect="1"/>
            </p:cNvGrpSpPr>
            <p:nvPr/>
          </p:nvGrpSpPr>
          <p:grpSpPr bwMode="auto">
            <a:xfrm>
              <a:off x="1866" y="1498"/>
              <a:ext cx="1368" cy="2614"/>
              <a:chOff x="1866" y="1498"/>
              <a:chExt cx="1368" cy="2614"/>
            </a:xfrm>
          </p:grpSpPr>
          <p:grpSp>
            <p:nvGrpSpPr>
              <p:cNvPr id="46222" name="Group 864"/>
              <p:cNvGrpSpPr>
                <a:grpSpLocks noChangeAspect="1"/>
              </p:cNvGrpSpPr>
              <p:nvPr/>
            </p:nvGrpSpPr>
            <p:grpSpPr bwMode="auto">
              <a:xfrm>
                <a:off x="2010" y="1498"/>
                <a:ext cx="1095" cy="2285"/>
                <a:chOff x="2010" y="1498"/>
                <a:chExt cx="1095" cy="2285"/>
              </a:xfrm>
            </p:grpSpPr>
            <p:grpSp>
              <p:nvGrpSpPr>
                <p:cNvPr id="46255" name="Group 865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1694"/>
                  <a:chOff x="2010" y="1498"/>
                  <a:chExt cx="1095" cy="1694"/>
                </a:xfrm>
              </p:grpSpPr>
              <p:grpSp>
                <p:nvGrpSpPr>
                  <p:cNvPr id="46260" name="Group 86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313"/>
                    <a:chOff x="2010" y="1498"/>
                    <a:chExt cx="1095" cy="1313"/>
                  </a:xfrm>
                </p:grpSpPr>
                <p:grpSp>
                  <p:nvGrpSpPr>
                    <p:cNvPr id="46262" name="Group 86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46264" name="Group 86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965"/>
                        <a:chOff x="2010" y="1498"/>
                        <a:chExt cx="1095" cy="965"/>
                      </a:xfrm>
                    </p:grpSpPr>
                    <p:grpSp>
                      <p:nvGrpSpPr>
                        <p:cNvPr id="46270" name="Group 86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49" y="1498"/>
                          <a:ext cx="742" cy="758"/>
                          <a:chOff x="2249" y="1498"/>
                          <a:chExt cx="742" cy="758"/>
                        </a:xfrm>
                      </p:grpSpPr>
                      <p:grpSp>
                        <p:nvGrpSpPr>
                          <p:cNvPr id="46275" name="Group 87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22"/>
                            <a:chOff x="2249" y="1498"/>
                            <a:chExt cx="742" cy="722"/>
                          </a:xfrm>
                        </p:grpSpPr>
                        <p:grpSp>
                          <p:nvGrpSpPr>
                            <p:cNvPr id="46277" name="Group 871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99" y="1498"/>
                              <a:ext cx="692" cy="592"/>
                              <a:chOff x="3187" y="1483"/>
                              <a:chExt cx="692" cy="592"/>
                            </a:xfrm>
                          </p:grpSpPr>
                          <p:grpSp>
                            <p:nvGrpSpPr>
                              <p:cNvPr id="46280" name="Group 872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3637" y="1725"/>
                                <a:ext cx="161" cy="279"/>
                                <a:chOff x="2755" y="1740"/>
                                <a:chExt cx="161" cy="279"/>
                              </a:xfrm>
                            </p:grpSpPr>
                            <p:sp>
                              <p:nvSpPr>
                                <p:cNvPr id="46290" name="Freeform 873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2859" y="1893"/>
                                  <a:ext cx="57" cy="37"/>
                                </a:xfrm>
                                <a:custGeom>
                                  <a:avLst/>
                                  <a:gdLst>
                                    <a:gd name="T0" fmla="*/ 45 w 57"/>
                                    <a:gd name="T1" fmla="*/ 0 h 37"/>
                                    <a:gd name="T2" fmla="*/ 0 w 57"/>
                                    <a:gd name="T3" fmla="*/ 33 h 37"/>
                                    <a:gd name="T4" fmla="*/ 0 60000 65536"/>
                                    <a:gd name="T5" fmla="*/ 0 60000 65536"/>
                                    <a:gd name="T6" fmla="*/ 0 w 57"/>
                                    <a:gd name="T7" fmla="*/ 0 h 37"/>
                                    <a:gd name="T8" fmla="*/ 57 w 57"/>
                                    <a:gd name="T9" fmla="*/ 37 h 37"/>
                                  </a:gdLst>
                                  <a:ahLst/>
                                  <a:cxnLst>
                                    <a:cxn ang="T4">
                                      <a:pos x="T0" y="T1"/>
                                    </a:cxn>
                                    <a:cxn ang="T5">
                                      <a:pos x="T2" y="T3"/>
                                    </a:cxn>
                                  </a:cxnLst>
                                  <a:rect l="T6" t="T7" r="T8" b="T9"/>
                                  <a:pathLst>
                                    <a:path w="57" h="37">
                                      <a:moveTo>
                                        <a:pt x="45" y="0"/>
                                      </a:moveTo>
                                      <a:cubicBezTo>
                                        <a:pt x="57" y="37"/>
                                        <a:pt x="28" y="33"/>
                                        <a:pt x="0" y="3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91" name="Oval 874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55" y="1927"/>
                                  <a:ext cx="98" cy="9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92" name="Rectangle 875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96" y="1740"/>
                                  <a:ext cx="71" cy="179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46281" name="Group 876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3187" y="1483"/>
                                <a:ext cx="692" cy="592"/>
                                <a:chOff x="2305" y="1495"/>
                                <a:chExt cx="692" cy="592"/>
                              </a:xfrm>
                            </p:grpSpPr>
                            <p:sp>
                              <p:nvSpPr>
                                <p:cNvPr id="46282" name="Oval 877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305" y="1495"/>
                                  <a:ext cx="447" cy="529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83" name="Arc 878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-143156">
                                  <a:off x="2528" y="1495"/>
                                  <a:ext cx="366" cy="143"/>
                                </a:xfrm>
                                <a:custGeom>
                                  <a:avLst/>
                                  <a:gdLst>
                                    <a:gd name="T0" fmla="*/ 0 w 24424"/>
                                    <a:gd name="T1" fmla="*/ 0 h 21600"/>
                                    <a:gd name="T2" fmla="*/ 0 w 24424"/>
                                    <a:gd name="T3" fmla="*/ 0 h 21600"/>
                                    <a:gd name="T4" fmla="*/ 0 w 24424"/>
                                    <a:gd name="T5" fmla="*/ 0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24424"/>
                                    <a:gd name="T10" fmla="*/ 0 h 21600"/>
                                    <a:gd name="T11" fmla="*/ 24424 w 24424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24424" h="21600" fill="none" extrusionOk="0">
                                      <a:moveTo>
                                        <a:pt x="0" y="185"/>
                                      </a:moveTo>
                                      <a:cubicBezTo>
                                        <a:pt x="936" y="61"/>
                                        <a:pt x="1879" y="0"/>
                                        <a:pt x="2824" y="0"/>
                                      </a:cubicBezTo>
                                      <a:cubicBezTo>
                                        <a:pt x="14753" y="0"/>
                                        <a:pt x="24424" y="9670"/>
                                        <a:pt x="24424" y="21600"/>
                                      </a:cubicBezTo>
                                    </a:path>
                                    <a:path w="24424" h="21600" stroke="0" extrusionOk="0">
                                      <a:moveTo>
                                        <a:pt x="0" y="185"/>
                                      </a:moveTo>
                                      <a:cubicBezTo>
                                        <a:pt x="936" y="61"/>
                                        <a:pt x="1879" y="0"/>
                                        <a:pt x="2824" y="0"/>
                                      </a:cubicBezTo>
                                      <a:cubicBezTo>
                                        <a:pt x="14753" y="0"/>
                                        <a:pt x="24424" y="9670"/>
                                        <a:pt x="24424" y="21600"/>
                                      </a:cubicBezTo>
                                      <a:lnTo>
                                        <a:pt x="2824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84" name="AutoShape 879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13" y="1620"/>
                                  <a:ext cx="195" cy="143"/>
                                </a:xfrm>
                                <a:prstGeom prst="roundRect">
                                  <a:avLst>
                                    <a:gd name="adj" fmla="val 27273"/>
                                  </a:avLst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85" name="Arc 880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7503214" flipH="1">
                                  <a:off x="2863" y="1767"/>
                                  <a:ext cx="126" cy="143"/>
                                </a:xfrm>
                                <a:custGeom>
                                  <a:avLst/>
                                  <a:gdLst>
                                    <a:gd name="T0" fmla="*/ 0 w 19083"/>
                                    <a:gd name="T1" fmla="*/ 0 h 21600"/>
                                    <a:gd name="T2" fmla="*/ 0 w 19083"/>
                                    <a:gd name="T3" fmla="*/ 0 h 21600"/>
                                    <a:gd name="T4" fmla="*/ 0 w 19083"/>
                                    <a:gd name="T5" fmla="*/ 0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19083"/>
                                    <a:gd name="T10" fmla="*/ 0 h 21600"/>
                                    <a:gd name="T11" fmla="*/ 19083 w 19083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19083" h="21600" fill="none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7995" y="0"/>
                                        <a:pt x="15337" y="4416"/>
                                        <a:pt x="19083" y="11480"/>
                                      </a:cubicBezTo>
                                    </a:path>
                                    <a:path w="19083" h="21600" stroke="0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7995" y="0"/>
                                        <a:pt x="15337" y="4416"/>
                                        <a:pt x="19083" y="1148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86" name="AutoShape 881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679" y="1944"/>
                                  <a:ext cx="154" cy="143"/>
                                </a:xfrm>
                                <a:prstGeom prst="roundRect">
                                  <a:avLst>
                                    <a:gd name="adj" fmla="val 16667"/>
                                  </a:avLst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87" name="Freeform 88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2829" y="1917"/>
                                  <a:ext cx="42" cy="105"/>
                                </a:xfrm>
                                <a:custGeom>
                                  <a:avLst/>
                                  <a:gdLst>
                                    <a:gd name="T0" fmla="*/ 27 w 42"/>
                                    <a:gd name="T1" fmla="*/ 0 h 105"/>
                                    <a:gd name="T2" fmla="*/ 24 w 42"/>
                                    <a:gd name="T3" fmla="*/ 54 h 105"/>
                                    <a:gd name="T4" fmla="*/ 18 w 42"/>
                                    <a:gd name="T5" fmla="*/ 87 h 105"/>
                                    <a:gd name="T6" fmla="*/ 0 w 42"/>
                                    <a:gd name="T7" fmla="*/ 105 h 105"/>
                                    <a:gd name="T8" fmla="*/ 0 60000 65536"/>
                                    <a:gd name="T9" fmla="*/ 0 60000 65536"/>
                                    <a:gd name="T10" fmla="*/ 0 60000 65536"/>
                                    <a:gd name="T11" fmla="*/ 0 60000 65536"/>
                                    <a:gd name="T12" fmla="*/ 0 w 42"/>
                                    <a:gd name="T13" fmla="*/ 0 h 105"/>
                                    <a:gd name="T14" fmla="*/ 42 w 42"/>
                                    <a:gd name="T15" fmla="*/ 105 h 105"/>
                                  </a:gdLst>
                                  <a:ahLst/>
                                  <a:cxnLst>
                                    <a:cxn ang="T8">
                                      <a:pos x="T0" y="T1"/>
                                    </a:cxn>
                                    <a:cxn ang="T9">
                                      <a:pos x="T2" y="T3"/>
                                    </a:cxn>
                                    <a:cxn ang="T10">
                                      <a:pos x="T4" y="T5"/>
                                    </a:cxn>
                                    <a:cxn ang="T11">
                                      <a:pos x="T6" y="T7"/>
                                    </a:cxn>
                                  </a:cxnLst>
                                  <a:rect l="T12" t="T13" r="T14" b="T15"/>
                                  <a:pathLst>
                                    <a:path w="42" h="105">
                                      <a:moveTo>
                                        <a:pt x="27" y="0"/>
                                      </a:moveTo>
                                      <a:cubicBezTo>
                                        <a:pt x="30" y="24"/>
                                        <a:pt x="37" y="35"/>
                                        <a:pt x="24" y="54"/>
                                      </a:cubicBezTo>
                                      <a:cubicBezTo>
                                        <a:pt x="29" y="70"/>
                                        <a:pt x="42" y="81"/>
                                        <a:pt x="18" y="87"/>
                                      </a:cubicBezTo>
                                      <a:cubicBezTo>
                                        <a:pt x="12" y="95"/>
                                        <a:pt x="7" y="98"/>
                                        <a:pt x="0" y="105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88" name="Rectangle 883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640" y="1719"/>
                                  <a:ext cx="213" cy="252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89" name="Oval 884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 rot="1235432">
                                  <a:off x="2741" y="1844"/>
                                  <a:ext cx="159" cy="71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46278" name="Arc 885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9205816" flipH="1">
                              <a:off x="2249" y="1973"/>
                              <a:ext cx="143" cy="214"/>
                            </a:xfrm>
                            <a:custGeom>
                              <a:avLst/>
                              <a:gdLst>
                                <a:gd name="T0" fmla="*/ 0 w 21600"/>
                                <a:gd name="T1" fmla="*/ 0 h 27494"/>
                                <a:gd name="T2" fmla="*/ 0 w 21600"/>
                                <a:gd name="T3" fmla="*/ 0 h 27494"/>
                                <a:gd name="T4" fmla="*/ 0 w 21600"/>
                                <a:gd name="T5" fmla="*/ 0 h 27494"/>
                                <a:gd name="T6" fmla="*/ 0 60000 65536"/>
                                <a:gd name="T7" fmla="*/ 0 60000 65536"/>
                                <a:gd name="T8" fmla="*/ 0 60000 65536"/>
                                <a:gd name="T9" fmla="*/ 0 w 21600"/>
                                <a:gd name="T10" fmla="*/ 0 h 27494"/>
                                <a:gd name="T11" fmla="*/ 21600 w 21600"/>
                                <a:gd name="T12" fmla="*/ 27494 h 27494"/>
                              </a:gdLst>
                              <a:ahLst/>
                              <a:cxnLst>
                                <a:cxn ang="T6">
                                  <a:pos x="T0" y="T1"/>
                                </a:cxn>
                                <a:cxn ang="T7">
                                  <a:pos x="T2" y="T3"/>
                                </a:cxn>
                                <a:cxn ang="T8">
                                  <a:pos x="T4" y="T5"/>
                                </a:cxn>
                              </a:cxnLst>
                              <a:rect l="T9" t="T10" r="T11" b="T12"/>
                              <a:pathLst>
                                <a:path w="21600" h="27494" fill="none" extrusionOk="0">
                                  <a:moveTo>
                                    <a:pt x="0" y="0"/>
                                  </a:moveTo>
                                  <a:cubicBezTo>
                                    <a:pt x="11929" y="0"/>
                                    <a:pt x="21600" y="9670"/>
                                    <a:pt x="21600" y="21600"/>
                                  </a:cubicBezTo>
                                  <a:cubicBezTo>
                                    <a:pt x="21600" y="23593"/>
                                    <a:pt x="21324" y="25576"/>
                                    <a:pt x="20780" y="27494"/>
                                  </a:cubicBezTo>
                                </a:path>
                                <a:path w="21600" h="27494" stroke="0" extrusionOk="0">
                                  <a:moveTo>
                                    <a:pt x="0" y="0"/>
                                  </a:moveTo>
                                  <a:cubicBezTo>
                                    <a:pt x="11929" y="0"/>
                                    <a:pt x="21600" y="9670"/>
                                    <a:pt x="21600" y="21600"/>
                                  </a:cubicBezTo>
                                  <a:cubicBezTo>
                                    <a:pt x="21600" y="23593"/>
                                    <a:pt x="21324" y="25576"/>
                                    <a:pt x="20780" y="27494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1pPr>
                              <a:lvl2pPr marL="37931725" indent="-37474525"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2pPr>
                              <a:lvl3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3pPr>
                              <a:lvl4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4pPr>
                              <a:lvl5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5pPr>
                              <a:lvl6pPr marL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6pPr>
                              <a:lvl7pPr marL="9144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7pPr>
                              <a:lvl8pPr marL="1371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8pPr>
                              <a:lvl9pPr marL="18288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 altLang="en-US">
                                <a:latin typeface="Arial" charset="0"/>
                              </a:endParaRPr>
                            </a:p>
                          </p:txBody>
                        </p:sp>
                        <p:sp>
                          <p:nvSpPr>
                            <p:cNvPr id="46279" name="Rectangle 88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313" y="1836"/>
                              <a:ext cx="143" cy="384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1pPr>
                              <a:lvl2pPr marL="37931725" indent="-37474525"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2pPr>
                              <a:lvl3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3pPr>
                              <a:lvl4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4pPr>
                              <a:lvl5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5pPr>
                              <a:lvl6pPr marL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6pPr>
                              <a:lvl7pPr marL="9144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7pPr>
                              <a:lvl8pPr marL="1371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8pPr>
                              <a:lvl9pPr marL="18288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 altLang="en-US">
                                <a:latin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6276" name="Rectangle 88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2430" y="1947"/>
                            <a:ext cx="252" cy="309"/>
                          </a:xfrm>
                          <a:prstGeom prst="rect">
                            <a:avLst/>
                          </a:pr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1pPr>
                            <a:lvl2pPr marL="37931725" indent="-37474525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2pPr>
                            <a:lvl3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3pPr>
                            <a:lvl4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4pPr>
                            <a:lvl5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5pPr>
                            <a:lvl6pPr marL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6pPr>
                            <a:lvl7pPr marL="9144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7pPr>
                            <a:lvl8pPr marL="1371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8pPr>
                            <a:lvl9pPr marL="18288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9pPr>
                          </a:lstStyle>
                          <a:p>
                            <a:pPr eaLnBrk="1" hangingPunct="1"/>
                            <a:endParaRPr lang="en-US" altLang="en-US">
                              <a:latin typeface="Arial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46271" name="Arc 88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4128239" flipH="1">
                          <a:off x="2716" y="2082"/>
                          <a:ext cx="289" cy="224"/>
                        </a:xfrm>
                        <a:custGeom>
                          <a:avLst/>
                          <a:gdLst>
                            <a:gd name="T0" fmla="*/ 0 w 19121"/>
                            <a:gd name="T1" fmla="*/ 0 h 21600"/>
                            <a:gd name="T2" fmla="*/ 0 w 19121"/>
                            <a:gd name="T3" fmla="*/ 0 h 21600"/>
                            <a:gd name="T4" fmla="*/ 0 w 19121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19121"/>
                            <a:gd name="T10" fmla="*/ 0 h 21600"/>
                            <a:gd name="T11" fmla="*/ 19121 w 19121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9121" h="21600" fill="none" extrusionOk="0">
                              <a:moveTo>
                                <a:pt x="0" y="0"/>
                              </a:moveTo>
                              <a:cubicBezTo>
                                <a:pt x="8025" y="0"/>
                                <a:pt x="15388" y="4449"/>
                                <a:pt x="19121" y="11553"/>
                              </a:cubicBezTo>
                            </a:path>
                            <a:path w="19121" h="21600" stroke="0" extrusionOk="0">
                              <a:moveTo>
                                <a:pt x="0" y="0"/>
                              </a:moveTo>
                              <a:cubicBezTo>
                                <a:pt x="8025" y="0"/>
                                <a:pt x="15388" y="4449"/>
                                <a:pt x="19121" y="11553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272" name="Arc 88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940" y="2307"/>
                          <a:ext cx="165" cy="156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21600"/>
                            <a:gd name="T10" fmla="*/ 0 h 21600"/>
                            <a:gd name="T11" fmla="*/ 21600 w 21600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600" h="21600" fill="none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273" name="Arc 89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7718965">
                          <a:off x="2050" y="2067"/>
                          <a:ext cx="204" cy="224"/>
                        </a:xfrm>
                        <a:custGeom>
                          <a:avLst/>
                          <a:gdLst>
                            <a:gd name="T0" fmla="*/ 0 w 13489"/>
                            <a:gd name="T1" fmla="*/ 0 h 21600"/>
                            <a:gd name="T2" fmla="*/ 0 w 13489"/>
                            <a:gd name="T3" fmla="*/ 0 h 21600"/>
                            <a:gd name="T4" fmla="*/ 0 w 13489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13489"/>
                            <a:gd name="T10" fmla="*/ 0 h 21600"/>
                            <a:gd name="T11" fmla="*/ 13489 w 13489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3489" h="21600" fill="none" extrusionOk="0">
                              <a:moveTo>
                                <a:pt x="0" y="0"/>
                              </a:moveTo>
                              <a:cubicBezTo>
                                <a:pt x="4902" y="0"/>
                                <a:pt x="9659" y="1667"/>
                                <a:pt x="13488" y="4729"/>
                              </a:cubicBezTo>
                            </a:path>
                            <a:path w="13489" h="21600" stroke="0" extrusionOk="0">
                              <a:moveTo>
                                <a:pt x="0" y="0"/>
                              </a:moveTo>
                              <a:cubicBezTo>
                                <a:pt x="4902" y="0"/>
                                <a:pt x="9659" y="1667"/>
                                <a:pt x="13488" y="4729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274" name="Arc 8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H="1">
                          <a:off x="2010" y="2283"/>
                          <a:ext cx="165" cy="156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21600"/>
                            <a:gd name="T10" fmla="*/ 0 h 21600"/>
                            <a:gd name="T11" fmla="*/ 21600 w 21600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600" h="21600" fill="none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6265" name="Rectangle 89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166" y="2301"/>
                        <a:ext cx="735" cy="51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266" name="Rectangle 89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268" y="2211"/>
                        <a:ext cx="471" cy="131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267" name="AutoShape 8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290338" flipH="1">
                        <a:off x="2169" y="2166"/>
                        <a:ext cx="143" cy="143"/>
                      </a:xfrm>
                      <a:prstGeom prst="rtTriangl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268" name="AutoShape 8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323121">
                        <a:off x="2691" y="2144"/>
                        <a:ext cx="143" cy="156"/>
                      </a:xfrm>
                      <a:prstGeom prst="rtTriangl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269" name="Oval 8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66" y="2274"/>
                        <a:ext cx="116" cy="98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263" name="Rectangle 8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65" y="2307"/>
                      <a:ext cx="71" cy="450"/>
                    </a:xfrm>
                    <a:prstGeom prst="rect">
                      <a:avLst/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261" name="AutoShape 8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81" y="2796"/>
                    <a:ext cx="732" cy="3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862 w 21600"/>
                      <a:gd name="T13" fmla="*/ 2836 h 21600"/>
                      <a:gd name="T14" fmla="*/ 18738 w 21600"/>
                      <a:gd name="T15" fmla="*/ 187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125" y="21600"/>
                        </a:lnTo>
                        <a:lnTo>
                          <a:pt x="1947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46256" name="Group 899"/>
                <p:cNvGrpSpPr>
                  <a:grpSpLocks noChangeAspect="1"/>
                </p:cNvGrpSpPr>
                <p:nvPr/>
              </p:nvGrpSpPr>
              <p:grpSpPr bwMode="auto">
                <a:xfrm>
                  <a:off x="2115" y="3108"/>
                  <a:ext cx="864" cy="675"/>
                  <a:chOff x="2115" y="3108"/>
                  <a:chExt cx="864" cy="675"/>
                </a:xfrm>
              </p:grpSpPr>
              <p:sp>
                <p:nvSpPr>
                  <p:cNvPr id="46257" name="AutoShape 9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115" y="3108"/>
                    <a:ext cx="864" cy="66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450 w 21600"/>
                      <a:gd name="T13" fmla="*/ 3455 h 21600"/>
                      <a:gd name="T14" fmla="*/ 18150 w 21600"/>
                      <a:gd name="T15" fmla="*/ 1814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3300" y="21600"/>
                        </a:lnTo>
                        <a:lnTo>
                          <a:pt x="183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58" name="Arc 901"/>
                  <p:cNvSpPr>
                    <a:spLocks noChangeAspect="1"/>
                  </p:cNvSpPr>
                  <p:nvPr/>
                </p:nvSpPr>
                <p:spPr bwMode="auto">
                  <a:xfrm rot="219409" flipH="1">
                    <a:off x="2128" y="3148"/>
                    <a:ext cx="143" cy="626"/>
                  </a:xfrm>
                  <a:custGeom>
                    <a:avLst/>
                    <a:gdLst>
                      <a:gd name="T0" fmla="*/ 0 w 21600"/>
                      <a:gd name="T1" fmla="*/ 0 h 20202"/>
                      <a:gd name="T2" fmla="*/ 0 w 21600"/>
                      <a:gd name="T3" fmla="*/ 0 h 20202"/>
                      <a:gd name="T4" fmla="*/ 0 w 21600"/>
                      <a:gd name="T5" fmla="*/ 0 h 2020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202"/>
                      <a:gd name="T11" fmla="*/ 21600 w 21600"/>
                      <a:gd name="T12" fmla="*/ 20202 h 202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202" fill="none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</a:path>
                      <a:path w="21600" h="20202" stroke="0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  <a:lnTo>
                          <a:pt x="0" y="20202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59" name="Arc 902"/>
                  <p:cNvSpPr>
                    <a:spLocks noChangeAspect="1"/>
                  </p:cNvSpPr>
                  <p:nvPr/>
                </p:nvSpPr>
                <p:spPr bwMode="auto">
                  <a:xfrm rot="-219409">
                    <a:off x="2827" y="3157"/>
                    <a:ext cx="143" cy="626"/>
                  </a:xfrm>
                  <a:custGeom>
                    <a:avLst/>
                    <a:gdLst>
                      <a:gd name="T0" fmla="*/ 0 w 21600"/>
                      <a:gd name="T1" fmla="*/ 0 h 20202"/>
                      <a:gd name="T2" fmla="*/ 0 w 21600"/>
                      <a:gd name="T3" fmla="*/ 0 h 20202"/>
                      <a:gd name="T4" fmla="*/ 0 w 21600"/>
                      <a:gd name="T5" fmla="*/ 0 h 2020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202"/>
                      <a:gd name="T11" fmla="*/ 21600 w 21600"/>
                      <a:gd name="T12" fmla="*/ 20202 h 202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202" fill="none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</a:path>
                      <a:path w="21600" h="20202" stroke="0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  <a:lnTo>
                          <a:pt x="0" y="20202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46223" name="Group 903"/>
              <p:cNvGrpSpPr>
                <a:grpSpLocks noChangeAspect="1"/>
              </p:cNvGrpSpPr>
              <p:nvPr/>
            </p:nvGrpSpPr>
            <p:grpSpPr bwMode="auto">
              <a:xfrm>
                <a:off x="2886" y="2442"/>
                <a:ext cx="348" cy="1670"/>
                <a:chOff x="2886" y="2442"/>
                <a:chExt cx="348" cy="1670"/>
              </a:xfrm>
            </p:grpSpPr>
            <p:grpSp>
              <p:nvGrpSpPr>
                <p:cNvPr id="46240" name="Group 904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433"/>
                  <a:chOff x="2886" y="2442"/>
                  <a:chExt cx="348" cy="1433"/>
                </a:xfrm>
              </p:grpSpPr>
              <p:grpSp>
                <p:nvGrpSpPr>
                  <p:cNvPr id="46247" name="Group 90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15" cy="1199"/>
                    <a:chOff x="2886" y="2442"/>
                    <a:chExt cx="315" cy="1199"/>
                  </a:xfrm>
                </p:grpSpPr>
                <p:grpSp>
                  <p:nvGrpSpPr>
                    <p:cNvPr id="46250" name="Group 90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219" cy="657"/>
                      <a:chOff x="2886" y="2442"/>
                      <a:chExt cx="219" cy="657"/>
                    </a:xfrm>
                  </p:grpSpPr>
                  <p:sp>
                    <p:nvSpPr>
                      <p:cNvPr id="46253" name="AutoShape 90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931" y="2442"/>
                        <a:ext cx="174" cy="657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254" name="Rectangle 90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1270188">
                        <a:off x="2886" y="2640"/>
                        <a:ext cx="92" cy="378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251" name="AutoShape 909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65678">
                      <a:off x="2963" y="3049"/>
                      <a:ext cx="172" cy="27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252" name="AutoShape 91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23715">
                      <a:off x="3032" y="3281"/>
                      <a:ext cx="169" cy="36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834 w 21600"/>
                        <a:gd name="T13" fmla="*/ 3840 h 21600"/>
                        <a:gd name="T14" fmla="*/ 17766 w 21600"/>
                        <a:gd name="T15" fmla="*/ 1776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4049" y="21600"/>
                          </a:lnTo>
                          <a:lnTo>
                            <a:pt x="17551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248" name="AutoShape 911"/>
                  <p:cNvSpPr>
                    <a:spLocks noChangeAspect="1" noChangeArrowheads="1"/>
                  </p:cNvSpPr>
                  <p:nvPr/>
                </p:nvSpPr>
                <p:spPr bwMode="auto">
                  <a:xfrm rot="438345" flipV="1">
                    <a:off x="3068" y="3639"/>
                    <a:ext cx="142" cy="2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042 w 21600"/>
                      <a:gd name="T13" fmla="*/ 3112 h 21600"/>
                      <a:gd name="T14" fmla="*/ 18558 w 21600"/>
                      <a:gd name="T15" fmla="*/ 1848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544" y="21600"/>
                        </a:lnTo>
                        <a:lnTo>
                          <a:pt x="19056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49" name="Arc 912"/>
                  <p:cNvSpPr>
                    <a:spLocks noChangeAspect="1"/>
                  </p:cNvSpPr>
                  <p:nvPr/>
                </p:nvSpPr>
                <p:spPr bwMode="auto">
                  <a:xfrm rot="2707761">
                    <a:off x="3122" y="3590"/>
                    <a:ext cx="109" cy="1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46241" name="Group 913"/>
                <p:cNvGrpSpPr>
                  <a:grpSpLocks noChangeAspect="1"/>
                </p:cNvGrpSpPr>
                <p:nvPr/>
              </p:nvGrpSpPr>
              <p:grpSpPr bwMode="auto">
                <a:xfrm>
                  <a:off x="3016" y="3883"/>
                  <a:ext cx="164" cy="229"/>
                  <a:chOff x="3016" y="3883"/>
                  <a:chExt cx="164" cy="229"/>
                </a:xfrm>
              </p:grpSpPr>
              <p:sp>
                <p:nvSpPr>
                  <p:cNvPr id="46244" name="Arc 914"/>
                  <p:cNvSpPr>
                    <a:spLocks noChangeAspect="1"/>
                  </p:cNvSpPr>
                  <p:nvPr/>
                </p:nvSpPr>
                <p:spPr bwMode="auto">
                  <a:xfrm rot="748534">
                    <a:off x="3122" y="3883"/>
                    <a:ext cx="58" cy="225"/>
                  </a:xfrm>
                  <a:custGeom>
                    <a:avLst/>
                    <a:gdLst>
                      <a:gd name="T0" fmla="*/ 0 w 21600"/>
                      <a:gd name="T1" fmla="*/ 0 h 21952"/>
                      <a:gd name="T2" fmla="*/ 0 w 21600"/>
                      <a:gd name="T3" fmla="*/ 0 h 21952"/>
                      <a:gd name="T4" fmla="*/ 0 w 21600"/>
                      <a:gd name="T5" fmla="*/ 0 h 2195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52"/>
                      <a:gd name="T11" fmla="*/ 21600 w 21600"/>
                      <a:gd name="T12" fmla="*/ 21952 h 21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52" fill="none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</a:path>
                      <a:path w="21600" h="21952" stroke="0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  <a:lnTo>
                          <a:pt x="0" y="15885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45" name="Arc 915"/>
                  <p:cNvSpPr>
                    <a:spLocks noChangeAspect="1"/>
                  </p:cNvSpPr>
                  <p:nvPr/>
                </p:nvSpPr>
                <p:spPr bwMode="auto">
                  <a:xfrm rot="1569275">
                    <a:off x="3016" y="3901"/>
                    <a:ext cx="124" cy="197"/>
                  </a:xfrm>
                  <a:custGeom>
                    <a:avLst/>
                    <a:gdLst>
                      <a:gd name="T0" fmla="*/ 0 w 21576"/>
                      <a:gd name="T1" fmla="*/ 0 h 21139"/>
                      <a:gd name="T2" fmla="*/ 0 w 21576"/>
                      <a:gd name="T3" fmla="*/ 0 h 21139"/>
                      <a:gd name="T4" fmla="*/ 0 w 21576"/>
                      <a:gd name="T5" fmla="*/ 0 h 21139"/>
                      <a:gd name="T6" fmla="*/ 0 60000 65536"/>
                      <a:gd name="T7" fmla="*/ 0 60000 65536"/>
                      <a:gd name="T8" fmla="*/ 0 60000 65536"/>
                      <a:gd name="T9" fmla="*/ 0 w 21576"/>
                      <a:gd name="T10" fmla="*/ 0 h 21139"/>
                      <a:gd name="T11" fmla="*/ 21576 w 21576"/>
                      <a:gd name="T12" fmla="*/ 21139 h 211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76" h="21139" fill="none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</a:path>
                      <a:path w="21576" h="21139" stroke="0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  <a:lnTo>
                          <a:pt x="0" y="2113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46" name="AutoShape 9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0" y="4041"/>
                    <a:ext cx="58" cy="7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sp>
              <p:nvSpPr>
                <p:cNvPr id="46242" name="AutoShape 9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84" y="3855"/>
                  <a:ext cx="104" cy="14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  <p:sp>
              <p:nvSpPr>
                <p:cNvPr id="46243" name="Oval 918"/>
                <p:cNvSpPr>
                  <a:spLocks noChangeAspect="1" noChangeArrowheads="1"/>
                </p:cNvSpPr>
                <p:nvPr/>
              </p:nvSpPr>
              <p:spPr bwMode="auto">
                <a:xfrm rot="-4378768">
                  <a:off x="2967" y="3895"/>
                  <a:ext cx="168" cy="43"/>
                </a:xfrm>
                <a:prstGeom prst="ellipse">
                  <a:avLst/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</p:grpSp>
          <p:grpSp>
            <p:nvGrpSpPr>
              <p:cNvPr id="46224" name="Group 919"/>
              <p:cNvGrpSpPr>
                <a:grpSpLocks noChangeAspect="1"/>
              </p:cNvGrpSpPr>
              <p:nvPr/>
            </p:nvGrpSpPr>
            <p:grpSpPr bwMode="auto">
              <a:xfrm flipH="1">
                <a:off x="1866" y="2427"/>
                <a:ext cx="348" cy="1670"/>
                <a:chOff x="2886" y="2442"/>
                <a:chExt cx="348" cy="1670"/>
              </a:xfrm>
            </p:grpSpPr>
            <p:grpSp>
              <p:nvGrpSpPr>
                <p:cNvPr id="46225" name="Group 920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433"/>
                  <a:chOff x="2886" y="2442"/>
                  <a:chExt cx="348" cy="1433"/>
                </a:xfrm>
              </p:grpSpPr>
              <p:grpSp>
                <p:nvGrpSpPr>
                  <p:cNvPr id="46232" name="Group 92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15" cy="1199"/>
                    <a:chOff x="2886" y="2442"/>
                    <a:chExt cx="315" cy="1199"/>
                  </a:xfrm>
                </p:grpSpPr>
                <p:grpSp>
                  <p:nvGrpSpPr>
                    <p:cNvPr id="46235" name="Group 92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219" cy="657"/>
                      <a:chOff x="2886" y="2442"/>
                      <a:chExt cx="219" cy="657"/>
                    </a:xfrm>
                  </p:grpSpPr>
                  <p:sp>
                    <p:nvSpPr>
                      <p:cNvPr id="46238" name="AutoShape 92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931" y="2442"/>
                        <a:ext cx="174" cy="657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239" name="Rectangle 92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1270188">
                        <a:off x="2886" y="2640"/>
                        <a:ext cx="92" cy="378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236" name="AutoShape 92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65678">
                      <a:off x="2963" y="3049"/>
                      <a:ext cx="172" cy="27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237" name="AutoShape 92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23715">
                      <a:off x="3032" y="3281"/>
                      <a:ext cx="169" cy="36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834 w 21600"/>
                        <a:gd name="T13" fmla="*/ 3840 h 21600"/>
                        <a:gd name="T14" fmla="*/ 17766 w 21600"/>
                        <a:gd name="T15" fmla="*/ 1776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4049" y="21600"/>
                          </a:lnTo>
                          <a:lnTo>
                            <a:pt x="17551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233" name="AutoShape 927"/>
                  <p:cNvSpPr>
                    <a:spLocks noChangeAspect="1" noChangeArrowheads="1"/>
                  </p:cNvSpPr>
                  <p:nvPr/>
                </p:nvSpPr>
                <p:spPr bwMode="auto">
                  <a:xfrm rot="438345" flipV="1">
                    <a:off x="3068" y="3639"/>
                    <a:ext cx="142" cy="2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042 w 21600"/>
                      <a:gd name="T13" fmla="*/ 3112 h 21600"/>
                      <a:gd name="T14" fmla="*/ 18558 w 21600"/>
                      <a:gd name="T15" fmla="*/ 1848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544" y="21600"/>
                        </a:lnTo>
                        <a:lnTo>
                          <a:pt x="19056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34" name="Arc 928"/>
                  <p:cNvSpPr>
                    <a:spLocks noChangeAspect="1"/>
                  </p:cNvSpPr>
                  <p:nvPr/>
                </p:nvSpPr>
                <p:spPr bwMode="auto">
                  <a:xfrm rot="2707761">
                    <a:off x="3122" y="3590"/>
                    <a:ext cx="109" cy="1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46226" name="Group 929"/>
                <p:cNvGrpSpPr>
                  <a:grpSpLocks noChangeAspect="1"/>
                </p:cNvGrpSpPr>
                <p:nvPr/>
              </p:nvGrpSpPr>
              <p:grpSpPr bwMode="auto">
                <a:xfrm>
                  <a:off x="3016" y="3883"/>
                  <a:ext cx="164" cy="229"/>
                  <a:chOff x="3016" y="3883"/>
                  <a:chExt cx="164" cy="229"/>
                </a:xfrm>
              </p:grpSpPr>
              <p:sp>
                <p:nvSpPr>
                  <p:cNvPr id="46229" name="Arc 930"/>
                  <p:cNvSpPr>
                    <a:spLocks noChangeAspect="1"/>
                  </p:cNvSpPr>
                  <p:nvPr/>
                </p:nvSpPr>
                <p:spPr bwMode="auto">
                  <a:xfrm rot="748534">
                    <a:off x="3122" y="3883"/>
                    <a:ext cx="58" cy="225"/>
                  </a:xfrm>
                  <a:custGeom>
                    <a:avLst/>
                    <a:gdLst>
                      <a:gd name="T0" fmla="*/ 0 w 21600"/>
                      <a:gd name="T1" fmla="*/ 0 h 21952"/>
                      <a:gd name="T2" fmla="*/ 0 w 21600"/>
                      <a:gd name="T3" fmla="*/ 0 h 21952"/>
                      <a:gd name="T4" fmla="*/ 0 w 21600"/>
                      <a:gd name="T5" fmla="*/ 0 h 2195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52"/>
                      <a:gd name="T11" fmla="*/ 21600 w 21600"/>
                      <a:gd name="T12" fmla="*/ 21952 h 21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52" fill="none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</a:path>
                      <a:path w="21600" h="21952" stroke="0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  <a:lnTo>
                          <a:pt x="0" y="15885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30" name="Arc 931"/>
                  <p:cNvSpPr>
                    <a:spLocks noChangeAspect="1"/>
                  </p:cNvSpPr>
                  <p:nvPr/>
                </p:nvSpPr>
                <p:spPr bwMode="auto">
                  <a:xfrm rot="1569275">
                    <a:off x="3016" y="3901"/>
                    <a:ext cx="124" cy="197"/>
                  </a:xfrm>
                  <a:custGeom>
                    <a:avLst/>
                    <a:gdLst>
                      <a:gd name="T0" fmla="*/ 0 w 21576"/>
                      <a:gd name="T1" fmla="*/ 0 h 21139"/>
                      <a:gd name="T2" fmla="*/ 0 w 21576"/>
                      <a:gd name="T3" fmla="*/ 0 h 21139"/>
                      <a:gd name="T4" fmla="*/ 0 w 21576"/>
                      <a:gd name="T5" fmla="*/ 0 h 21139"/>
                      <a:gd name="T6" fmla="*/ 0 60000 65536"/>
                      <a:gd name="T7" fmla="*/ 0 60000 65536"/>
                      <a:gd name="T8" fmla="*/ 0 60000 65536"/>
                      <a:gd name="T9" fmla="*/ 0 w 21576"/>
                      <a:gd name="T10" fmla="*/ 0 h 21139"/>
                      <a:gd name="T11" fmla="*/ 21576 w 21576"/>
                      <a:gd name="T12" fmla="*/ 21139 h 211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76" h="21139" fill="none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</a:path>
                      <a:path w="21576" h="21139" stroke="0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  <a:lnTo>
                          <a:pt x="0" y="2113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231" name="AutoShape 9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0" y="4041"/>
                    <a:ext cx="58" cy="7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sp>
              <p:nvSpPr>
                <p:cNvPr id="46227" name="AutoShape 9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84" y="3855"/>
                  <a:ext cx="104" cy="14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  <p:sp>
              <p:nvSpPr>
                <p:cNvPr id="46228" name="Oval 934"/>
                <p:cNvSpPr>
                  <a:spLocks noChangeAspect="1" noChangeArrowheads="1"/>
                </p:cNvSpPr>
                <p:nvPr/>
              </p:nvSpPr>
              <p:spPr bwMode="auto">
                <a:xfrm rot="-4378768">
                  <a:off x="2967" y="3895"/>
                  <a:ext cx="168" cy="43"/>
                </a:xfrm>
                <a:prstGeom prst="ellipse">
                  <a:avLst/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</p:grpSp>
        </p:grpSp>
        <p:sp>
          <p:nvSpPr>
            <p:cNvPr id="46221" name="AutoShape 935"/>
            <p:cNvSpPr>
              <a:spLocks noChangeAspect="1" noChangeArrowheads="1"/>
            </p:cNvSpPr>
            <p:nvPr/>
          </p:nvSpPr>
          <p:spPr bwMode="auto">
            <a:xfrm>
              <a:off x="2103" y="3759"/>
              <a:ext cx="888" cy="3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38 w 21600"/>
                <a:gd name="T13" fmla="*/ 2220 h 21600"/>
                <a:gd name="T14" fmla="*/ 19362 w 21600"/>
                <a:gd name="T15" fmla="*/ 193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76" y="21600"/>
                  </a:lnTo>
                  <a:lnTo>
                    <a:pt x="207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</p:grpSp>
      <p:sp>
        <p:nvSpPr>
          <p:cNvPr id="46100" name="Oval 936"/>
          <p:cNvSpPr>
            <a:spLocks noChangeAspect="1" noChangeArrowheads="1"/>
          </p:cNvSpPr>
          <p:nvPr/>
        </p:nvSpPr>
        <p:spPr bwMode="auto">
          <a:xfrm>
            <a:off x="1011238" y="5470525"/>
            <a:ext cx="125412" cy="120650"/>
          </a:xfrm>
          <a:prstGeom prst="ellipse">
            <a:avLst/>
          </a:prstGeom>
          <a:solidFill>
            <a:srgbClr val="681816"/>
          </a:solidFill>
          <a:ln w="9525">
            <a:solidFill>
              <a:srgbClr val="9F2214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46101" name="Text Box 944"/>
          <p:cNvSpPr txBox="1">
            <a:spLocks noChangeAspect="1" noChangeArrowheads="1"/>
          </p:cNvSpPr>
          <p:nvPr/>
        </p:nvSpPr>
        <p:spPr bwMode="auto">
          <a:xfrm>
            <a:off x="579438" y="4605338"/>
            <a:ext cx="1041400" cy="2905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600" i="1">
                <a:solidFill>
                  <a:srgbClr val="4D4D4D"/>
                </a:solidFill>
                <a:latin typeface="Arial" charset="0"/>
              </a:rPr>
              <a:t>Patient C</a:t>
            </a:r>
            <a:endParaRPr lang="en-US" altLang="en-US" sz="1600" i="1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745395" name="AutoShape 947"/>
          <p:cNvSpPr>
            <a:spLocks noChangeArrowheads="1"/>
          </p:cNvSpPr>
          <p:nvPr/>
        </p:nvSpPr>
        <p:spPr bwMode="auto">
          <a:xfrm rot="-5400000">
            <a:off x="1979613" y="5116512"/>
            <a:ext cx="742950" cy="1279525"/>
          </a:xfrm>
          <a:prstGeom prst="downArrow">
            <a:avLst>
              <a:gd name="adj1" fmla="val 50000"/>
              <a:gd name="adj2" fmla="val 88862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grpSp>
        <p:nvGrpSpPr>
          <p:cNvPr id="745162" name="Group 1067"/>
          <p:cNvGrpSpPr>
            <a:grpSpLocks/>
          </p:cNvGrpSpPr>
          <p:nvPr/>
        </p:nvGrpSpPr>
        <p:grpSpPr bwMode="auto">
          <a:xfrm>
            <a:off x="6943725" y="4624388"/>
            <a:ext cx="1571625" cy="1387475"/>
            <a:chOff x="4350" y="3119"/>
            <a:chExt cx="990" cy="874"/>
          </a:xfrm>
        </p:grpSpPr>
        <p:pic>
          <p:nvPicPr>
            <p:cNvPr id="46214" name="Picture 949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412" y="3241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15" name="Picture 950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350" y="3497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16" name="Picture 951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912" y="3369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17" name="Picture 952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584" y="3347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18" name="Picture 953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690" y="3563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19" name="Picture 954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698" y="3119"/>
              <a:ext cx="429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5163" name="Group 1064"/>
          <p:cNvGrpSpPr>
            <a:grpSpLocks/>
          </p:cNvGrpSpPr>
          <p:nvPr/>
        </p:nvGrpSpPr>
        <p:grpSpPr bwMode="auto">
          <a:xfrm>
            <a:off x="5624513" y="4857750"/>
            <a:ext cx="1057275" cy="1328738"/>
            <a:chOff x="3519" y="3266"/>
            <a:chExt cx="666" cy="837"/>
          </a:xfrm>
        </p:grpSpPr>
        <p:sp>
          <p:nvSpPr>
            <p:cNvPr id="46210" name="Oval 941"/>
            <p:cNvSpPr>
              <a:spLocks noChangeAspect="1" noChangeArrowheads="1"/>
            </p:cNvSpPr>
            <p:nvPr/>
          </p:nvSpPr>
          <p:spPr bwMode="auto">
            <a:xfrm>
              <a:off x="3519" y="3266"/>
              <a:ext cx="110" cy="1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  <p:sp>
          <p:nvSpPr>
            <p:cNvPr id="46211" name="Text Box 942"/>
            <p:cNvSpPr txBox="1">
              <a:spLocks noChangeAspect="1" noChangeArrowheads="1"/>
            </p:cNvSpPr>
            <p:nvPr/>
          </p:nvSpPr>
          <p:spPr bwMode="auto">
            <a:xfrm>
              <a:off x="3536" y="3266"/>
              <a:ext cx="649" cy="2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 i="1">
                  <a:solidFill>
                    <a:srgbClr val="4D4D4D"/>
                  </a:solidFill>
                  <a:latin typeface="Arial" charset="0"/>
                </a:rPr>
                <a:t>Drug C</a:t>
              </a:r>
              <a:endParaRPr lang="en-US" altLang="en-US" sz="1600" i="1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46212" name="Line 943"/>
            <p:cNvSpPr>
              <a:spLocks noChangeAspect="1" noChangeShapeType="1"/>
            </p:cNvSpPr>
            <p:nvPr/>
          </p:nvSpPr>
          <p:spPr bwMode="auto">
            <a:xfrm>
              <a:off x="3696" y="3436"/>
              <a:ext cx="0" cy="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13" name="Text Box 955"/>
            <p:cNvSpPr txBox="1">
              <a:spLocks noChangeArrowheads="1"/>
            </p:cNvSpPr>
            <p:nvPr/>
          </p:nvSpPr>
          <p:spPr bwMode="auto">
            <a:xfrm>
              <a:off x="3524" y="3584"/>
              <a:ext cx="37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4800">
                  <a:solidFill>
                    <a:srgbClr val="681816"/>
                  </a:solidFill>
                  <a:latin typeface="Arial" charset="0"/>
                </a:rPr>
                <a:t>X</a:t>
              </a:r>
            </a:p>
          </p:txBody>
        </p:sp>
      </p:grpSp>
      <p:pic>
        <p:nvPicPr>
          <p:cNvPr id="46105" name="Picture 956" descr="DNA-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6" t="-21819" r="15216" b="-3641"/>
          <a:stretch>
            <a:fillRect/>
          </a:stretch>
        </p:blipFill>
        <p:spPr bwMode="auto">
          <a:xfrm>
            <a:off x="3563938" y="5407025"/>
            <a:ext cx="6746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5407" name="Text Box 959"/>
          <p:cNvSpPr txBox="1">
            <a:spLocks noChangeAspect="1" noChangeArrowheads="1"/>
          </p:cNvSpPr>
          <p:nvPr/>
        </p:nvSpPr>
        <p:spPr bwMode="auto">
          <a:xfrm>
            <a:off x="6634163" y="2463800"/>
            <a:ext cx="2282825" cy="54133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600" i="1">
                <a:solidFill>
                  <a:srgbClr val="4D4D4D"/>
                </a:solidFill>
                <a:latin typeface="Arial" charset="0"/>
              </a:rPr>
              <a:t>Malignant Cell Growth</a:t>
            </a:r>
            <a:endParaRPr lang="en-US" altLang="en-US" sz="1600" i="1">
              <a:solidFill>
                <a:srgbClr val="4D4D4D"/>
              </a:solidFill>
              <a:latin typeface="Arial" charset="0"/>
            </a:endParaRPr>
          </a:p>
        </p:txBody>
      </p:sp>
      <p:grpSp>
        <p:nvGrpSpPr>
          <p:cNvPr id="46107" name="Group 964"/>
          <p:cNvGrpSpPr>
            <a:grpSpLocks noChangeAspect="1"/>
          </p:cNvGrpSpPr>
          <p:nvPr/>
        </p:nvGrpSpPr>
        <p:grpSpPr bwMode="auto">
          <a:xfrm>
            <a:off x="650875" y="1290638"/>
            <a:ext cx="723900" cy="1387475"/>
            <a:chOff x="1866" y="1498"/>
            <a:chExt cx="1368" cy="2621"/>
          </a:xfrm>
        </p:grpSpPr>
        <p:grpSp>
          <p:nvGrpSpPr>
            <p:cNvPr id="46137" name="Group 965"/>
            <p:cNvGrpSpPr>
              <a:grpSpLocks noChangeAspect="1"/>
            </p:cNvGrpSpPr>
            <p:nvPr/>
          </p:nvGrpSpPr>
          <p:grpSpPr bwMode="auto">
            <a:xfrm>
              <a:off x="1866" y="1498"/>
              <a:ext cx="1368" cy="2614"/>
              <a:chOff x="1866" y="1498"/>
              <a:chExt cx="1368" cy="2614"/>
            </a:xfrm>
          </p:grpSpPr>
          <p:grpSp>
            <p:nvGrpSpPr>
              <p:cNvPr id="46139" name="Group 966"/>
              <p:cNvGrpSpPr>
                <a:grpSpLocks noChangeAspect="1"/>
              </p:cNvGrpSpPr>
              <p:nvPr/>
            </p:nvGrpSpPr>
            <p:grpSpPr bwMode="auto">
              <a:xfrm>
                <a:off x="2010" y="1498"/>
                <a:ext cx="1095" cy="2285"/>
                <a:chOff x="2010" y="1498"/>
                <a:chExt cx="1095" cy="2285"/>
              </a:xfrm>
            </p:grpSpPr>
            <p:grpSp>
              <p:nvGrpSpPr>
                <p:cNvPr id="46172" name="Group 967"/>
                <p:cNvGrpSpPr>
                  <a:grpSpLocks noChangeAspect="1"/>
                </p:cNvGrpSpPr>
                <p:nvPr/>
              </p:nvGrpSpPr>
              <p:grpSpPr bwMode="auto">
                <a:xfrm>
                  <a:off x="2010" y="1498"/>
                  <a:ext cx="1095" cy="1694"/>
                  <a:chOff x="2010" y="1498"/>
                  <a:chExt cx="1095" cy="1694"/>
                </a:xfrm>
              </p:grpSpPr>
              <p:grpSp>
                <p:nvGrpSpPr>
                  <p:cNvPr id="46177" name="Group 96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10" y="1498"/>
                    <a:ext cx="1095" cy="1313"/>
                    <a:chOff x="2010" y="1498"/>
                    <a:chExt cx="1095" cy="1313"/>
                  </a:xfrm>
                </p:grpSpPr>
                <p:grpSp>
                  <p:nvGrpSpPr>
                    <p:cNvPr id="46179" name="Group 96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10" y="1498"/>
                      <a:ext cx="1095" cy="1313"/>
                      <a:chOff x="2010" y="1498"/>
                      <a:chExt cx="1095" cy="1313"/>
                    </a:xfrm>
                  </p:grpSpPr>
                  <p:grpSp>
                    <p:nvGrpSpPr>
                      <p:cNvPr id="46181" name="Group 97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010" y="1498"/>
                        <a:ext cx="1095" cy="965"/>
                        <a:chOff x="2010" y="1498"/>
                        <a:chExt cx="1095" cy="965"/>
                      </a:xfrm>
                    </p:grpSpPr>
                    <p:grpSp>
                      <p:nvGrpSpPr>
                        <p:cNvPr id="46187" name="Group 97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249" y="1498"/>
                          <a:ext cx="742" cy="758"/>
                          <a:chOff x="2249" y="1498"/>
                          <a:chExt cx="742" cy="758"/>
                        </a:xfrm>
                      </p:grpSpPr>
                      <p:grpSp>
                        <p:nvGrpSpPr>
                          <p:cNvPr id="46192" name="Group 97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2249" y="1498"/>
                            <a:ext cx="742" cy="722"/>
                            <a:chOff x="2249" y="1498"/>
                            <a:chExt cx="742" cy="722"/>
                          </a:xfrm>
                        </p:grpSpPr>
                        <p:grpSp>
                          <p:nvGrpSpPr>
                            <p:cNvPr id="46194" name="Group 973"/>
                            <p:cNvGrpSpPr>
                              <a:grpSpLocks noChangeAspect="1"/>
                            </p:cNvGrpSpPr>
                            <p:nvPr/>
                          </p:nvGrpSpPr>
                          <p:grpSpPr bwMode="auto">
                            <a:xfrm>
                              <a:off x="2299" y="1498"/>
                              <a:ext cx="692" cy="592"/>
                              <a:chOff x="3187" y="1483"/>
                              <a:chExt cx="692" cy="592"/>
                            </a:xfrm>
                          </p:grpSpPr>
                          <p:grpSp>
                            <p:nvGrpSpPr>
                              <p:cNvPr id="46197" name="Group 974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3637" y="1725"/>
                                <a:ext cx="161" cy="279"/>
                                <a:chOff x="2755" y="1740"/>
                                <a:chExt cx="161" cy="279"/>
                              </a:xfrm>
                            </p:grpSpPr>
                            <p:sp>
                              <p:nvSpPr>
                                <p:cNvPr id="46207" name="Freeform 975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2859" y="1893"/>
                                  <a:ext cx="57" cy="37"/>
                                </a:xfrm>
                                <a:custGeom>
                                  <a:avLst/>
                                  <a:gdLst>
                                    <a:gd name="T0" fmla="*/ 45 w 57"/>
                                    <a:gd name="T1" fmla="*/ 0 h 37"/>
                                    <a:gd name="T2" fmla="*/ 0 w 57"/>
                                    <a:gd name="T3" fmla="*/ 33 h 37"/>
                                    <a:gd name="T4" fmla="*/ 0 60000 65536"/>
                                    <a:gd name="T5" fmla="*/ 0 60000 65536"/>
                                    <a:gd name="T6" fmla="*/ 0 w 57"/>
                                    <a:gd name="T7" fmla="*/ 0 h 37"/>
                                    <a:gd name="T8" fmla="*/ 57 w 57"/>
                                    <a:gd name="T9" fmla="*/ 37 h 37"/>
                                  </a:gdLst>
                                  <a:ahLst/>
                                  <a:cxnLst>
                                    <a:cxn ang="T4">
                                      <a:pos x="T0" y="T1"/>
                                    </a:cxn>
                                    <a:cxn ang="T5">
                                      <a:pos x="T2" y="T3"/>
                                    </a:cxn>
                                  </a:cxnLst>
                                  <a:rect l="T6" t="T7" r="T8" b="T9"/>
                                  <a:pathLst>
                                    <a:path w="57" h="37">
                                      <a:moveTo>
                                        <a:pt x="45" y="0"/>
                                      </a:moveTo>
                                      <a:cubicBezTo>
                                        <a:pt x="57" y="37"/>
                                        <a:pt x="28" y="33"/>
                                        <a:pt x="0" y="33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8" name="Oval 976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55" y="1927"/>
                                  <a:ext cx="98" cy="92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9" name="Rectangle 977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96" y="1740"/>
                                  <a:ext cx="71" cy="179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</p:grpSp>
                          <p:grpSp>
                            <p:nvGrpSpPr>
                              <p:cNvPr id="46198" name="Group 978"/>
                              <p:cNvGrpSpPr>
                                <a:grpSpLocks noChangeAspect="1"/>
                              </p:cNvGrpSpPr>
                              <p:nvPr/>
                            </p:nvGrpSpPr>
                            <p:grpSpPr bwMode="auto">
                              <a:xfrm>
                                <a:off x="3187" y="1483"/>
                                <a:ext cx="692" cy="592"/>
                                <a:chOff x="2305" y="1495"/>
                                <a:chExt cx="692" cy="592"/>
                              </a:xfrm>
                            </p:grpSpPr>
                            <p:sp>
                              <p:nvSpPr>
                                <p:cNvPr id="46199" name="Oval 979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305" y="1495"/>
                                  <a:ext cx="447" cy="529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0" name="Arc 980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-143156">
                                  <a:off x="2528" y="1495"/>
                                  <a:ext cx="366" cy="143"/>
                                </a:xfrm>
                                <a:custGeom>
                                  <a:avLst/>
                                  <a:gdLst>
                                    <a:gd name="T0" fmla="*/ 0 w 24424"/>
                                    <a:gd name="T1" fmla="*/ 0 h 21600"/>
                                    <a:gd name="T2" fmla="*/ 0 w 24424"/>
                                    <a:gd name="T3" fmla="*/ 0 h 21600"/>
                                    <a:gd name="T4" fmla="*/ 0 w 24424"/>
                                    <a:gd name="T5" fmla="*/ 0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24424"/>
                                    <a:gd name="T10" fmla="*/ 0 h 21600"/>
                                    <a:gd name="T11" fmla="*/ 24424 w 24424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24424" h="21600" fill="none" extrusionOk="0">
                                      <a:moveTo>
                                        <a:pt x="0" y="185"/>
                                      </a:moveTo>
                                      <a:cubicBezTo>
                                        <a:pt x="936" y="61"/>
                                        <a:pt x="1879" y="0"/>
                                        <a:pt x="2824" y="0"/>
                                      </a:cubicBezTo>
                                      <a:cubicBezTo>
                                        <a:pt x="14753" y="0"/>
                                        <a:pt x="24424" y="9670"/>
                                        <a:pt x="24424" y="21600"/>
                                      </a:cubicBezTo>
                                    </a:path>
                                    <a:path w="24424" h="21600" stroke="0" extrusionOk="0">
                                      <a:moveTo>
                                        <a:pt x="0" y="185"/>
                                      </a:moveTo>
                                      <a:cubicBezTo>
                                        <a:pt x="936" y="61"/>
                                        <a:pt x="1879" y="0"/>
                                        <a:pt x="2824" y="0"/>
                                      </a:cubicBezTo>
                                      <a:cubicBezTo>
                                        <a:pt x="14753" y="0"/>
                                        <a:pt x="24424" y="9670"/>
                                        <a:pt x="24424" y="21600"/>
                                      </a:cubicBezTo>
                                      <a:lnTo>
                                        <a:pt x="2824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1" name="AutoShape 981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713" y="1620"/>
                                  <a:ext cx="195" cy="143"/>
                                </a:xfrm>
                                <a:prstGeom prst="roundRect">
                                  <a:avLst>
                                    <a:gd name="adj" fmla="val 27273"/>
                                  </a:avLst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2" name="Arc 982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 rot="17503214" flipH="1">
                                  <a:off x="2863" y="1767"/>
                                  <a:ext cx="126" cy="143"/>
                                </a:xfrm>
                                <a:custGeom>
                                  <a:avLst/>
                                  <a:gdLst>
                                    <a:gd name="T0" fmla="*/ 0 w 19083"/>
                                    <a:gd name="T1" fmla="*/ 0 h 21600"/>
                                    <a:gd name="T2" fmla="*/ 0 w 19083"/>
                                    <a:gd name="T3" fmla="*/ 0 h 21600"/>
                                    <a:gd name="T4" fmla="*/ 0 w 19083"/>
                                    <a:gd name="T5" fmla="*/ 0 h 21600"/>
                                    <a:gd name="T6" fmla="*/ 0 60000 65536"/>
                                    <a:gd name="T7" fmla="*/ 0 60000 65536"/>
                                    <a:gd name="T8" fmla="*/ 0 60000 65536"/>
                                    <a:gd name="T9" fmla="*/ 0 w 19083"/>
                                    <a:gd name="T10" fmla="*/ 0 h 21600"/>
                                    <a:gd name="T11" fmla="*/ 19083 w 19083"/>
                                    <a:gd name="T12" fmla="*/ 21600 h 21600"/>
                                  </a:gdLst>
                                  <a:ahLst/>
                                  <a:cxnLst>
                                    <a:cxn ang="T6">
                                      <a:pos x="T0" y="T1"/>
                                    </a:cxn>
                                    <a:cxn ang="T7">
                                      <a:pos x="T2" y="T3"/>
                                    </a:cxn>
                                    <a:cxn ang="T8">
                                      <a:pos x="T4" y="T5"/>
                                    </a:cxn>
                                  </a:cxnLst>
                                  <a:rect l="T9" t="T10" r="T11" b="T12"/>
                                  <a:pathLst>
                                    <a:path w="19083" h="21600" fill="none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7995" y="0"/>
                                        <a:pt x="15337" y="4416"/>
                                        <a:pt x="19083" y="11480"/>
                                      </a:cubicBezTo>
                                    </a:path>
                                    <a:path w="19083" h="21600" stroke="0" extrusionOk="0">
                                      <a:moveTo>
                                        <a:pt x="0" y="0"/>
                                      </a:moveTo>
                                      <a:cubicBezTo>
                                        <a:pt x="7995" y="0"/>
                                        <a:pt x="15337" y="4416"/>
                                        <a:pt x="19083" y="11480"/>
                                      </a:cubicBezTo>
                                      <a:lnTo>
                                        <a:pt x="0" y="21600"/>
                                      </a:lnTo>
                                      <a:close/>
                                    </a:path>
                                  </a:pathLst>
                                </a:custGeom>
                                <a:noFill/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3" name="AutoShape 983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679" y="1944"/>
                                  <a:ext cx="154" cy="143"/>
                                </a:xfrm>
                                <a:prstGeom prst="roundRect">
                                  <a:avLst>
                                    <a:gd name="adj" fmla="val 16667"/>
                                  </a:avLst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4" name="Freeform 984"/>
                                <p:cNvSpPr>
                                  <a:spLocks noChangeAspect="1"/>
                                </p:cNvSpPr>
                                <p:nvPr/>
                              </p:nvSpPr>
                              <p:spPr bwMode="auto">
                                <a:xfrm>
                                  <a:off x="2829" y="1917"/>
                                  <a:ext cx="42" cy="105"/>
                                </a:xfrm>
                                <a:custGeom>
                                  <a:avLst/>
                                  <a:gdLst>
                                    <a:gd name="T0" fmla="*/ 27 w 42"/>
                                    <a:gd name="T1" fmla="*/ 0 h 105"/>
                                    <a:gd name="T2" fmla="*/ 24 w 42"/>
                                    <a:gd name="T3" fmla="*/ 54 h 105"/>
                                    <a:gd name="T4" fmla="*/ 18 w 42"/>
                                    <a:gd name="T5" fmla="*/ 87 h 105"/>
                                    <a:gd name="T6" fmla="*/ 0 w 42"/>
                                    <a:gd name="T7" fmla="*/ 105 h 105"/>
                                    <a:gd name="T8" fmla="*/ 0 60000 65536"/>
                                    <a:gd name="T9" fmla="*/ 0 60000 65536"/>
                                    <a:gd name="T10" fmla="*/ 0 60000 65536"/>
                                    <a:gd name="T11" fmla="*/ 0 60000 65536"/>
                                    <a:gd name="T12" fmla="*/ 0 w 42"/>
                                    <a:gd name="T13" fmla="*/ 0 h 105"/>
                                    <a:gd name="T14" fmla="*/ 42 w 42"/>
                                    <a:gd name="T15" fmla="*/ 105 h 105"/>
                                  </a:gdLst>
                                  <a:ahLst/>
                                  <a:cxnLst>
                                    <a:cxn ang="T8">
                                      <a:pos x="T0" y="T1"/>
                                    </a:cxn>
                                    <a:cxn ang="T9">
                                      <a:pos x="T2" y="T3"/>
                                    </a:cxn>
                                    <a:cxn ang="T10">
                                      <a:pos x="T4" y="T5"/>
                                    </a:cxn>
                                    <a:cxn ang="T11">
                                      <a:pos x="T6" y="T7"/>
                                    </a:cxn>
                                  </a:cxnLst>
                                  <a:rect l="T12" t="T13" r="T14" b="T15"/>
                                  <a:pathLst>
                                    <a:path w="42" h="105">
                                      <a:moveTo>
                                        <a:pt x="27" y="0"/>
                                      </a:moveTo>
                                      <a:cubicBezTo>
                                        <a:pt x="30" y="24"/>
                                        <a:pt x="37" y="35"/>
                                        <a:pt x="24" y="54"/>
                                      </a:cubicBezTo>
                                      <a:cubicBezTo>
                                        <a:pt x="29" y="70"/>
                                        <a:pt x="42" y="81"/>
                                        <a:pt x="18" y="87"/>
                                      </a:cubicBezTo>
                                      <a:cubicBezTo>
                                        <a:pt x="12" y="95"/>
                                        <a:pt x="7" y="98"/>
                                        <a:pt x="0" y="105"/>
                                      </a:cubicBezTo>
                                    </a:path>
                                  </a:pathLst>
                                </a:cu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5" name="Rectangle 985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2640" y="1719"/>
                                  <a:ext cx="213" cy="252"/>
                                </a:xfrm>
                                <a:prstGeom prst="rect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206" name="Oval 986"/>
                                <p:cNvSpPr>
                                  <a:spLocks noChangeAspect="1" noChangeArrowheads="1"/>
                                </p:cNvSpPr>
                                <p:nvPr/>
                              </p:nvSpPr>
                              <p:spPr bwMode="auto">
                                <a:xfrm rot="1235432">
                                  <a:off x="2741" y="1844"/>
                                  <a:ext cx="159" cy="71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4D4D4D"/>
                                </a:solidFill>
                                <a:ln w="9525">
                                  <a:solidFill>
                                    <a:srgbClr val="4D4D4D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>
                                  <a:lvl1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1pPr>
                                  <a:lvl2pPr marL="37931725" indent="-37474525"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2pPr>
                                  <a:lvl3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3pPr>
                                  <a:lvl4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4pPr>
                                  <a:lvl5pPr eaLnBrk="0" hangingPunct="0"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5pPr>
                                  <a:lvl6pPr marL="4572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6pPr>
                                  <a:lvl7pPr marL="9144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7pPr>
                                  <a:lvl8pPr marL="1371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8pPr>
                                  <a:lvl9pPr marL="18288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400" b="1">
                                      <a:solidFill>
                                        <a:schemeClr val="tx1"/>
                                      </a:solidFill>
                                      <a:latin typeface="Georgia" charset="0"/>
                                      <a:ea typeface="ＭＳ Ｐゴシック" charset="-128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 altLang="en-US">
                                    <a:latin typeface="Arial" charset="0"/>
                                  </a:endParaRPr>
                                </a:p>
                              </p:txBody>
                            </p:sp>
                          </p:grpSp>
                        </p:grpSp>
                        <p:sp>
                          <p:nvSpPr>
                            <p:cNvPr id="46195" name="Arc 987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 rot="19205816" flipH="1">
                              <a:off x="2249" y="1973"/>
                              <a:ext cx="143" cy="214"/>
                            </a:xfrm>
                            <a:custGeom>
                              <a:avLst/>
                              <a:gdLst>
                                <a:gd name="T0" fmla="*/ 0 w 21600"/>
                                <a:gd name="T1" fmla="*/ 0 h 27494"/>
                                <a:gd name="T2" fmla="*/ 0 w 21600"/>
                                <a:gd name="T3" fmla="*/ 0 h 27494"/>
                                <a:gd name="T4" fmla="*/ 0 w 21600"/>
                                <a:gd name="T5" fmla="*/ 0 h 27494"/>
                                <a:gd name="T6" fmla="*/ 0 60000 65536"/>
                                <a:gd name="T7" fmla="*/ 0 60000 65536"/>
                                <a:gd name="T8" fmla="*/ 0 60000 65536"/>
                                <a:gd name="T9" fmla="*/ 0 w 21600"/>
                                <a:gd name="T10" fmla="*/ 0 h 27494"/>
                                <a:gd name="T11" fmla="*/ 21600 w 21600"/>
                                <a:gd name="T12" fmla="*/ 27494 h 27494"/>
                              </a:gdLst>
                              <a:ahLst/>
                              <a:cxnLst>
                                <a:cxn ang="T6">
                                  <a:pos x="T0" y="T1"/>
                                </a:cxn>
                                <a:cxn ang="T7">
                                  <a:pos x="T2" y="T3"/>
                                </a:cxn>
                                <a:cxn ang="T8">
                                  <a:pos x="T4" y="T5"/>
                                </a:cxn>
                              </a:cxnLst>
                              <a:rect l="T9" t="T10" r="T11" b="T12"/>
                              <a:pathLst>
                                <a:path w="21600" h="27494" fill="none" extrusionOk="0">
                                  <a:moveTo>
                                    <a:pt x="0" y="0"/>
                                  </a:moveTo>
                                  <a:cubicBezTo>
                                    <a:pt x="11929" y="0"/>
                                    <a:pt x="21600" y="9670"/>
                                    <a:pt x="21600" y="21600"/>
                                  </a:cubicBezTo>
                                  <a:cubicBezTo>
                                    <a:pt x="21600" y="23593"/>
                                    <a:pt x="21324" y="25576"/>
                                    <a:pt x="20780" y="27494"/>
                                  </a:cubicBezTo>
                                </a:path>
                                <a:path w="21600" h="27494" stroke="0" extrusionOk="0">
                                  <a:moveTo>
                                    <a:pt x="0" y="0"/>
                                  </a:moveTo>
                                  <a:cubicBezTo>
                                    <a:pt x="11929" y="0"/>
                                    <a:pt x="21600" y="9670"/>
                                    <a:pt x="21600" y="21600"/>
                                  </a:cubicBezTo>
                                  <a:cubicBezTo>
                                    <a:pt x="21600" y="23593"/>
                                    <a:pt x="21324" y="25576"/>
                                    <a:pt x="20780" y="27494"/>
                                  </a:cubicBezTo>
                                  <a:lnTo>
                                    <a:pt x="0" y="2160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1pPr>
                              <a:lvl2pPr marL="37931725" indent="-37474525"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2pPr>
                              <a:lvl3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3pPr>
                              <a:lvl4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4pPr>
                              <a:lvl5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5pPr>
                              <a:lvl6pPr marL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6pPr>
                              <a:lvl7pPr marL="9144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7pPr>
                              <a:lvl8pPr marL="1371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8pPr>
                              <a:lvl9pPr marL="18288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 altLang="en-US">
                                <a:latin typeface="Arial" charset="0"/>
                              </a:endParaRPr>
                            </a:p>
                          </p:txBody>
                        </p:sp>
                        <p:sp>
                          <p:nvSpPr>
                            <p:cNvPr id="46196" name="Rectangle 98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2313" y="1836"/>
                              <a:ext cx="143" cy="384"/>
                            </a:xfrm>
                            <a:prstGeom prst="rect">
                              <a:avLst/>
                            </a:prstGeom>
                            <a:solidFill>
                              <a:srgbClr val="4D4D4D"/>
                            </a:solidFill>
                            <a:ln w="9525">
                              <a:solidFill>
                                <a:srgbClr val="4D4D4D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1pPr>
                              <a:lvl2pPr marL="37931725" indent="-37474525"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2pPr>
                              <a:lvl3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3pPr>
                              <a:lvl4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4pPr>
                              <a:lvl5pPr eaLnBrk="0" hangingPunct="0"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5pPr>
                              <a:lvl6pPr marL="4572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6pPr>
                              <a:lvl7pPr marL="9144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7pPr>
                              <a:lvl8pPr marL="1371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8pPr>
                              <a:lvl9pPr marL="18288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400" b="1">
                                  <a:solidFill>
                                    <a:schemeClr val="tx1"/>
                                  </a:solidFill>
                                  <a:latin typeface="Georgia" charset="0"/>
                                  <a:ea typeface="ＭＳ Ｐゴシック" charset="-128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 altLang="en-US">
                                <a:latin typeface="Arial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6193" name="Rectangle 98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2430" y="1947"/>
                            <a:ext cx="252" cy="309"/>
                          </a:xfrm>
                          <a:prstGeom prst="rect">
                            <a:avLst/>
                          </a:prstGeom>
                          <a:solidFill>
                            <a:srgbClr val="4D4D4D"/>
                          </a:solidFill>
                          <a:ln w="9525">
                            <a:solidFill>
                              <a:srgbClr val="4D4D4D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1pPr>
                            <a:lvl2pPr marL="37931725" indent="-37474525"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2pPr>
                            <a:lvl3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3pPr>
                            <a:lvl4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4pPr>
                            <a:lvl5pPr eaLnBrk="0" hangingPunct="0"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5pPr>
                            <a:lvl6pPr marL="4572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6pPr>
                            <a:lvl7pPr marL="9144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7pPr>
                            <a:lvl8pPr marL="1371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8pPr>
                            <a:lvl9pPr marL="18288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 b="1">
                                <a:solidFill>
                                  <a:schemeClr val="tx1"/>
                                </a:solidFill>
                                <a:latin typeface="Georgia" charset="0"/>
                                <a:ea typeface="ＭＳ Ｐゴシック" charset="-128"/>
                              </a:defRPr>
                            </a:lvl9pPr>
                          </a:lstStyle>
                          <a:p>
                            <a:pPr eaLnBrk="1" hangingPunct="1"/>
                            <a:endParaRPr lang="en-US" altLang="en-US">
                              <a:latin typeface="Arial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46188" name="Arc 990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14128239" flipH="1">
                          <a:off x="2716" y="2082"/>
                          <a:ext cx="289" cy="224"/>
                        </a:xfrm>
                        <a:custGeom>
                          <a:avLst/>
                          <a:gdLst>
                            <a:gd name="T0" fmla="*/ 0 w 19121"/>
                            <a:gd name="T1" fmla="*/ 0 h 21600"/>
                            <a:gd name="T2" fmla="*/ 0 w 19121"/>
                            <a:gd name="T3" fmla="*/ 0 h 21600"/>
                            <a:gd name="T4" fmla="*/ 0 w 19121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19121"/>
                            <a:gd name="T10" fmla="*/ 0 h 21600"/>
                            <a:gd name="T11" fmla="*/ 19121 w 19121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9121" h="21600" fill="none" extrusionOk="0">
                              <a:moveTo>
                                <a:pt x="0" y="0"/>
                              </a:moveTo>
                              <a:cubicBezTo>
                                <a:pt x="8025" y="0"/>
                                <a:pt x="15388" y="4449"/>
                                <a:pt x="19121" y="11553"/>
                              </a:cubicBezTo>
                            </a:path>
                            <a:path w="19121" h="21600" stroke="0" extrusionOk="0">
                              <a:moveTo>
                                <a:pt x="0" y="0"/>
                              </a:moveTo>
                              <a:cubicBezTo>
                                <a:pt x="8025" y="0"/>
                                <a:pt x="15388" y="4449"/>
                                <a:pt x="19121" y="11553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189" name="Arc 991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2940" y="2307"/>
                          <a:ext cx="165" cy="156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21600"/>
                            <a:gd name="T10" fmla="*/ 0 h 21600"/>
                            <a:gd name="T11" fmla="*/ 21600 w 21600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600" h="21600" fill="none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190" name="Arc 99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rot="7718965">
                          <a:off x="2050" y="2067"/>
                          <a:ext cx="204" cy="224"/>
                        </a:xfrm>
                        <a:custGeom>
                          <a:avLst/>
                          <a:gdLst>
                            <a:gd name="T0" fmla="*/ 0 w 13489"/>
                            <a:gd name="T1" fmla="*/ 0 h 21600"/>
                            <a:gd name="T2" fmla="*/ 0 w 13489"/>
                            <a:gd name="T3" fmla="*/ 0 h 21600"/>
                            <a:gd name="T4" fmla="*/ 0 w 13489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13489"/>
                            <a:gd name="T10" fmla="*/ 0 h 21600"/>
                            <a:gd name="T11" fmla="*/ 13489 w 13489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13489" h="21600" fill="none" extrusionOk="0">
                              <a:moveTo>
                                <a:pt x="0" y="0"/>
                              </a:moveTo>
                              <a:cubicBezTo>
                                <a:pt x="4902" y="0"/>
                                <a:pt x="9659" y="1667"/>
                                <a:pt x="13488" y="4729"/>
                              </a:cubicBezTo>
                            </a:path>
                            <a:path w="13489" h="21600" stroke="0" extrusionOk="0">
                              <a:moveTo>
                                <a:pt x="0" y="0"/>
                              </a:moveTo>
                              <a:cubicBezTo>
                                <a:pt x="4902" y="0"/>
                                <a:pt x="9659" y="1667"/>
                                <a:pt x="13488" y="4729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46191" name="Arc 993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H="1">
                          <a:off x="2010" y="2283"/>
                          <a:ext cx="165" cy="156"/>
                        </a:xfrm>
                        <a:custGeom>
                          <a:avLst/>
                          <a:gdLst>
                            <a:gd name="T0" fmla="*/ 0 w 21600"/>
                            <a:gd name="T1" fmla="*/ 0 h 21600"/>
                            <a:gd name="T2" fmla="*/ 0 w 21600"/>
                            <a:gd name="T3" fmla="*/ 0 h 21600"/>
                            <a:gd name="T4" fmla="*/ 0 w 21600"/>
                            <a:gd name="T5" fmla="*/ 0 h 21600"/>
                            <a:gd name="T6" fmla="*/ 0 60000 65536"/>
                            <a:gd name="T7" fmla="*/ 0 60000 65536"/>
                            <a:gd name="T8" fmla="*/ 0 60000 65536"/>
                            <a:gd name="T9" fmla="*/ 0 w 21600"/>
                            <a:gd name="T10" fmla="*/ 0 h 21600"/>
                            <a:gd name="T11" fmla="*/ 21600 w 21600"/>
                            <a:gd name="T12" fmla="*/ 21600 h 2160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600" h="21600" fill="none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0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4D4D4D"/>
                        </a:solidFill>
                        <a:ln w="9525">
                          <a:solidFill>
                            <a:srgbClr val="4D4D4D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1pPr>
                          <a:lvl2pPr marL="37931725" indent="-37474525"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2pPr>
                          <a:lvl3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3pPr>
                          <a:lvl4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4pPr>
                          <a:lvl5pPr eaLnBrk="0" hangingPunct="0"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5pPr>
                          <a:lvl6pPr marL="4572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6pPr>
                          <a:lvl7pPr marL="9144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7pPr>
                          <a:lvl8pPr marL="1371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8pPr>
                          <a:lvl9pPr marL="18288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 b="1">
                              <a:solidFill>
                                <a:schemeClr val="tx1"/>
                              </a:solidFill>
                              <a:latin typeface="Georgia" charset="0"/>
                              <a:ea typeface="ＭＳ Ｐゴシック" charset="-128"/>
                            </a:defRPr>
                          </a:lvl9pPr>
                        </a:lstStyle>
                        <a:p>
                          <a:pPr eaLnBrk="1" hangingPunct="1"/>
                          <a:endParaRPr lang="en-US" altLang="en-US">
                            <a:latin typeface="Arial" charset="0"/>
                          </a:endParaRPr>
                        </a:p>
                      </p:txBody>
                    </p:sp>
                  </p:grpSp>
                  <p:sp>
                    <p:nvSpPr>
                      <p:cNvPr id="46182" name="Rectangle 99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166" y="2301"/>
                        <a:ext cx="735" cy="510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183" name="Rectangle 99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268" y="2211"/>
                        <a:ext cx="471" cy="131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184" name="AutoShape 99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290338" flipH="1">
                        <a:off x="2169" y="2166"/>
                        <a:ext cx="143" cy="143"/>
                      </a:xfrm>
                      <a:prstGeom prst="rtTriangl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185" name="AutoShape 99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323121">
                        <a:off x="2691" y="2144"/>
                        <a:ext cx="143" cy="156"/>
                      </a:xfrm>
                      <a:prstGeom prst="rtTriangl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186" name="Oval 99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66" y="2274"/>
                        <a:ext cx="116" cy="98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180" name="Rectangle 99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65" y="2307"/>
                      <a:ext cx="71" cy="450"/>
                    </a:xfrm>
                    <a:prstGeom prst="rect">
                      <a:avLst/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178" name="AutoShape 10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81" y="2796"/>
                    <a:ext cx="732" cy="3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862 w 21600"/>
                      <a:gd name="T13" fmla="*/ 2836 h 21600"/>
                      <a:gd name="T14" fmla="*/ 18738 w 21600"/>
                      <a:gd name="T15" fmla="*/ 18764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125" y="21600"/>
                        </a:lnTo>
                        <a:lnTo>
                          <a:pt x="1947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46173" name="Group 1001"/>
                <p:cNvGrpSpPr>
                  <a:grpSpLocks noChangeAspect="1"/>
                </p:cNvGrpSpPr>
                <p:nvPr/>
              </p:nvGrpSpPr>
              <p:grpSpPr bwMode="auto">
                <a:xfrm>
                  <a:off x="2115" y="3108"/>
                  <a:ext cx="864" cy="675"/>
                  <a:chOff x="2115" y="3108"/>
                  <a:chExt cx="864" cy="675"/>
                </a:xfrm>
              </p:grpSpPr>
              <p:sp>
                <p:nvSpPr>
                  <p:cNvPr id="46174" name="AutoShape 10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115" y="3108"/>
                    <a:ext cx="864" cy="669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450 w 21600"/>
                      <a:gd name="T13" fmla="*/ 3455 h 21600"/>
                      <a:gd name="T14" fmla="*/ 18150 w 21600"/>
                      <a:gd name="T15" fmla="*/ 1814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3300" y="21600"/>
                        </a:lnTo>
                        <a:lnTo>
                          <a:pt x="183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75" name="Arc 1003"/>
                  <p:cNvSpPr>
                    <a:spLocks noChangeAspect="1"/>
                  </p:cNvSpPr>
                  <p:nvPr/>
                </p:nvSpPr>
                <p:spPr bwMode="auto">
                  <a:xfrm rot="219409" flipH="1">
                    <a:off x="2128" y="3148"/>
                    <a:ext cx="143" cy="626"/>
                  </a:xfrm>
                  <a:custGeom>
                    <a:avLst/>
                    <a:gdLst>
                      <a:gd name="T0" fmla="*/ 0 w 21600"/>
                      <a:gd name="T1" fmla="*/ 0 h 20202"/>
                      <a:gd name="T2" fmla="*/ 0 w 21600"/>
                      <a:gd name="T3" fmla="*/ 0 h 20202"/>
                      <a:gd name="T4" fmla="*/ 0 w 21600"/>
                      <a:gd name="T5" fmla="*/ 0 h 2020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202"/>
                      <a:gd name="T11" fmla="*/ 21600 w 21600"/>
                      <a:gd name="T12" fmla="*/ 20202 h 202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202" fill="none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</a:path>
                      <a:path w="21600" h="20202" stroke="0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  <a:lnTo>
                          <a:pt x="0" y="20202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76" name="Arc 1004"/>
                  <p:cNvSpPr>
                    <a:spLocks noChangeAspect="1"/>
                  </p:cNvSpPr>
                  <p:nvPr/>
                </p:nvSpPr>
                <p:spPr bwMode="auto">
                  <a:xfrm rot="-219409">
                    <a:off x="2827" y="3157"/>
                    <a:ext cx="143" cy="626"/>
                  </a:xfrm>
                  <a:custGeom>
                    <a:avLst/>
                    <a:gdLst>
                      <a:gd name="T0" fmla="*/ 0 w 21600"/>
                      <a:gd name="T1" fmla="*/ 0 h 20202"/>
                      <a:gd name="T2" fmla="*/ 0 w 21600"/>
                      <a:gd name="T3" fmla="*/ 0 h 20202"/>
                      <a:gd name="T4" fmla="*/ 0 w 21600"/>
                      <a:gd name="T5" fmla="*/ 0 h 2020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0202"/>
                      <a:gd name="T11" fmla="*/ 21600 w 21600"/>
                      <a:gd name="T12" fmla="*/ 20202 h 2020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0202" fill="none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</a:path>
                      <a:path w="21600" h="20202" stroke="0" extrusionOk="0">
                        <a:moveTo>
                          <a:pt x="7645" y="0"/>
                        </a:moveTo>
                        <a:cubicBezTo>
                          <a:pt x="16044" y="3179"/>
                          <a:pt x="21600" y="11222"/>
                          <a:pt x="21600" y="20202"/>
                        </a:cubicBezTo>
                        <a:lnTo>
                          <a:pt x="0" y="20202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46140" name="Group 1005"/>
              <p:cNvGrpSpPr>
                <a:grpSpLocks noChangeAspect="1"/>
              </p:cNvGrpSpPr>
              <p:nvPr/>
            </p:nvGrpSpPr>
            <p:grpSpPr bwMode="auto">
              <a:xfrm>
                <a:off x="2886" y="2442"/>
                <a:ext cx="348" cy="1670"/>
                <a:chOff x="2886" y="2442"/>
                <a:chExt cx="348" cy="1670"/>
              </a:xfrm>
            </p:grpSpPr>
            <p:grpSp>
              <p:nvGrpSpPr>
                <p:cNvPr id="46157" name="Group 1006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433"/>
                  <a:chOff x="2886" y="2442"/>
                  <a:chExt cx="348" cy="1433"/>
                </a:xfrm>
              </p:grpSpPr>
              <p:grpSp>
                <p:nvGrpSpPr>
                  <p:cNvPr id="46164" name="Group 10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15" cy="1199"/>
                    <a:chOff x="2886" y="2442"/>
                    <a:chExt cx="315" cy="1199"/>
                  </a:xfrm>
                </p:grpSpPr>
                <p:grpSp>
                  <p:nvGrpSpPr>
                    <p:cNvPr id="46167" name="Group 100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219" cy="657"/>
                      <a:chOff x="2886" y="2442"/>
                      <a:chExt cx="219" cy="657"/>
                    </a:xfrm>
                  </p:grpSpPr>
                  <p:sp>
                    <p:nvSpPr>
                      <p:cNvPr id="46170" name="AutoShape 100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931" y="2442"/>
                        <a:ext cx="174" cy="657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171" name="Rectangle 101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1270188">
                        <a:off x="2886" y="2640"/>
                        <a:ext cx="92" cy="378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168" name="AutoShape 101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65678">
                      <a:off x="2963" y="3049"/>
                      <a:ext cx="172" cy="27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169" name="AutoShape 101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23715">
                      <a:off x="3032" y="3281"/>
                      <a:ext cx="169" cy="36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834 w 21600"/>
                        <a:gd name="T13" fmla="*/ 3840 h 21600"/>
                        <a:gd name="T14" fmla="*/ 17766 w 21600"/>
                        <a:gd name="T15" fmla="*/ 1776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4049" y="21600"/>
                          </a:lnTo>
                          <a:lnTo>
                            <a:pt x="17551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165" name="AutoShape 1013"/>
                  <p:cNvSpPr>
                    <a:spLocks noChangeAspect="1" noChangeArrowheads="1"/>
                  </p:cNvSpPr>
                  <p:nvPr/>
                </p:nvSpPr>
                <p:spPr bwMode="auto">
                  <a:xfrm rot="438345" flipV="1">
                    <a:off x="3068" y="3639"/>
                    <a:ext cx="142" cy="2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042 w 21600"/>
                      <a:gd name="T13" fmla="*/ 3112 h 21600"/>
                      <a:gd name="T14" fmla="*/ 18558 w 21600"/>
                      <a:gd name="T15" fmla="*/ 1848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544" y="21600"/>
                        </a:lnTo>
                        <a:lnTo>
                          <a:pt x="19056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66" name="Arc 1014"/>
                  <p:cNvSpPr>
                    <a:spLocks noChangeAspect="1"/>
                  </p:cNvSpPr>
                  <p:nvPr/>
                </p:nvSpPr>
                <p:spPr bwMode="auto">
                  <a:xfrm rot="2707761">
                    <a:off x="3122" y="3590"/>
                    <a:ext cx="109" cy="1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46158" name="Group 1015"/>
                <p:cNvGrpSpPr>
                  <a:grpSpLocks noChangeAspect="1"/>
                </p:cNvGrpSpPr>
                <p:nvPr/>
              </p:nvGrpSpPr>
              <p:grpSpPr bwMode="auto">
                <a:xfrm>
                  <a:off x="3016" y="3883"/>
                  <a:ext cx="164" cy="229"/>
                  <a:chOff x="3016" y="3883"/>
                  <a:chExt cx="164" cy="229"/>
                </a:xfrm>
              </p:grpSpPr>
              <p:sp>
                <p:nvSpPr>
                  <p:cNvPr id="46161" name="Arc 1016"/>
                  <p:cNvSpPr>
                    <a:spLocks noChangeAspect="1"/>
                  </p:cNvSpPr>
                  <p:nvPr/>
                </p:nvSpPr>
                <p:spPr bwMode="auto">
                  <a:xfrm rot="748534">
                    <a:off x="3122" y="3883"/>
                    <a:ext cx="58" cy="225"/>
                  </a:xfrm>
                  <a:custGeom>
                    <a:avLst/>
                    <a:gdLst>
                      <a:gd name="T0" fmla="*/ 0 w 21600"/>
                      <a:gd name="T1" fmla="*/ 0 h 21952"/>
                      <a:gd name="T2" fmla="*/ 0 w 21600"/>
                      <a:gd name="T3" fmla="*/ 0 h 21952"/>
                      <a:gd name="T4" fmla="*/ 0 w 21600"/>
                      <a:gd name="T5" fmla="*/ 0 h 2195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52"/>
                      <a:gd name="T11" fmla="*/ 21600 w 21600"/>
                      <a:gd name="T12" fmla="*/ 21952 h 21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52" fill="none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</a:path>
                      <a:path w="21600" h="21952" stroke="0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  <a:lnTo>
                          <a:pt x="0" y="15885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62" name="Arc 1017"/>
                  <p:cNvSpPr>
                    <a:spLocks noChangeAspect="1"/>
                  </p:cNvSpPr>
                  <p:nvPr/>
                </p:nvSpPr>
                <p:spPr bwMode="auto">
                  <a:xfrm rot="1569275">
                    <a:off x="3016" y="3901"/>
                    <a:ext cx="124" cy="197"/>
                  </a:xfrm>
                  <a:custGeom>
                    <a:avLst/>
                    <a:gdLst>
                      <a:gd name="T0" fmla="*/ 0 w 21576"/>
                      <a:gd name="T1" fmla="*/ 0 h 21139"/>
                      <a:gd name="T2" fmla="*/ 0 w 21576"/>
                      <a:gd name="T3" fmla="*/ 0 h 21139"/>
                      <a:gd name="T4" fmla="*/ 0 w 21576"/>
                      <a:gd name="T5" fmla="*/ 0 h 21139"/>
                      <a:gd name="T6" fmla="*/ 0 60000 65536"/>
                      <a:gd name="T7" fmla="*/ 0 60000 65536"/>
                      <a:gd name="T8" fmla="*/ 0 60000 65536"/>
                      <a:gd name="T9" fmla="*/ 0 w 21576"/>
                      <a:gd name="T10" fmla="*/ 0 h 21139"/>
                      <a:gd name="T11" fmla="*/ 21576 w 21576"/>
                      <a:gd name="T12" fmla="*/ 21139 h 211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76" h="21139" fill="none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</a:path>
                      <a:path w="21576" h="21139" stroke="0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  <a:lnTo>
                          <a:pt x="0" y="2113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63" name="AutoShape 10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0" y="4041"/>
                    <a:ext cx="58" cy="7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sp>
              <p:nvSpPr>
                <p:cNvPr id="46159" name="AutoShape 10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84" y="3855"/>
                  <a:ext cx="104" cy="14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  <p:sp>
              <p:nvSpPr>
                <p:cNvPr id="46160" name="Oval 1020"/>
                <p:cNvSpPr>
                  <a:spLocks noChangeAspect="1" noChangeArrowheads="1"/>
                </p:cNvSpPr>
                <p:nvPr/>
              </p:nvSpPr>
              <p:spPr bwMode="auto">
                <a:xfrm rot="-4378768">
                  <a:off x="2967" y="3895"/>
                  <a:ext cx="168" cy="43"/>
                </a:xfrm>
                <a:prstGeom prst="ellipse">
                  <a:avLst/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</p:grpSp>
          <p:grpSp>
            <p:nvGrpSpPr>
              <p:cNvPr id="46141" name="Group 1021"/>
              <p:cNvGrpSpPr>
                <a:grpSpLocks noChangeAspect="1"/>
              </p:cNvGrpSpPr>
              <p:nvPr/>
            </p:nvGrpSpPr>
            <p:grpSpPr bwMode="auto">
              <a:xfrm flipH="1">
                <a:off x="1866" y="2427"/>
                <a:ext cx="348" cy="1670"/>
                <a:chOff x="2886" y="2442"/>
                <a:chExt cx="348" cy="1670"/>
              </a:xfrm>
            </p:grpSpPr>
            <p:grpSp>
              <p:nvGrpSpPr>
                <p:cNvPr id="46142" name="Group 1022"/>
                <p:cNvGrpSpPr>
                  <a:grpSpLocks noChangeAspect="1"/>
                </p:cNvGrpSpPr>
                <p:nvPr/>
              </p:nvGrpSpPr>
              <p:grpSpPr bwMode="auto">
                <a:xfrm>
                  <a:off x="2886" y="2442"/>
                  <a:ext cx="348" cy="1433"/>
                  <a:chOff x="2886" y="2442"/>
                  <a:chExt cx="348" cy="1433"/>
                </a:xfrm>
              </p:grpSpPr>
              <p:grpSp>
                <p:nvGrpSpPr>
                  <p:cNvPr id="46149" name="Group 10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6" y="2442"/>
                    <a:ext cx="315" cy="1199"/>
                    <a:chOff x="2886" y="2442"/>
                    <a:chExt cx="315" cy="1199"/>
                  </a:xfrm>
                </p:grpSpPr>
                <p:grpSp>
                  <p:nvGrpSpPr>
                    <p:cNvPr id="46152" name="Group 10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886" y="2442"/>
                      <a:ext cx="219" cy="657"/>
                      <a:chOff x="2886" y="2442"/>
                      <a:chExt cx="219" cy="657"/>
                    </a:xfrm>
                  </p:grpSpPr>
                  <p:sp>
                    <p:nvSpPr>
                      <p:cNvPr id="46155" name="AutoShape 102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931" y="2442"/>
                        <a:ext cx="174" cy="657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46156" name="Rectangle 102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-1270188">
                        <a:off x="2886" y="2640"/>
                        <a:ext cx="92" cy="378"/>
                      </a:xfrm>
                      <a:prstGeom prst="rect">
                        <a:avLst/>
                      </a:prstGeom>
                      <a:solidFill>
                        <a:srgbClr val="4D4D4D"/>
                      </a:solidFill>
                      <a:ln w="9525">
                        <a:solidFill>
                          <a:srgbClr val="4D4D4D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1pPr>
                        <a:lvl2pPr marL="37931725" indent="-37474525"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2pPr>
                        <a:lvl3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3pPr>
                        <a:lvl4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4pPr>
                        <a:lvl5pPr eaLnBrk="0" hangingPunct="0"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5pPr>
                        <a:lvl6pPr marL="4572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6pPr>
                        <a:lvl7pPr marL="9144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7pPr>
                        <a:lvl8pPr marL="1371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8pPr>
                        <a:lvl9pPr marL="18288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 b="1">
                            <a:solidFill>
                              <a:schemeClr val="tx1"/>
                            </a:solidFill>
                            <a:latin typeface="Georgia" charset="0"/>
                            <a:ea typeface="ＭＳ Ｐゴシック" charset="-128"/>
                          </a:defRPr>
                        </a:lvl9pPr>
                      </a:lstStyle>
                      <a:p>
                        <a:pPr eaLnBrk="1" hangingPunct="1"/>
                        <a:endParaRPr lang="en-US" altLang="en-US"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46153" name="AutoShape 1027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65678">
                      <a:off x="2963" y="3049"/>
                      <a:ext cx="172" cy="276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  <p:sp>
                  <p:nvSpPr>
                    <p:cNvPr id="46154" name="AutoShape 1028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823715">
                      <a:off x="3032" y="3281"/>
                      <a:ext cx="169" cy="36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3834 w 21600"/>
                        <a:gd name="T13" fmla="*/ 3840 h 21600"/>
                        <a:gd name="T14" fmla="*/ 17766 w 21600"/>
                        <a:gd name="T15" fmla="*/ 1776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4049" y="21600"/>
                          </a:lnTo>
                          <a:lnTo>
                            <a:pt x="17551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9525">
                      <a:solidFill>
                        <a:srgbClr val="4D4D4D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2pPr>
                      <a:lvl3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3pPr>
                      <a:lvl4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4pPr>
                      <a:lvl5pPr eaLnBrk="0" hangingPunct="0"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1"/>
                          </a:solidFill>
                          <a:latin typeface="Georgia" charset="0"/>
                          <a:ea typeface="ＭＳ Ｐゴシック" charset="-128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46150" name="AutoShape 1029"/>
                  <p:cNvSpPr>
                    <a:spLocks noChangeAspect="1" noChangeArrowheads="1"/>
                  </p:cNvSpPr>
                  <p:nvPr/>
                </p:nvSpPr>
                <p:spPr bwMode="auto">
                  <a:xfrm rot="438345" flipV="1">
                    <a:off x="3068" y="3639"/>
                    <a:ext cx="142" cy="23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3042 w 21600"/>
                      <a:gd name="T13" fmla="*/ 3112 h 21600"/>
                      <a:gd name="T14" fmla="*/ 18558 w 21600"/>
                      <a:gd name="T15" fmla="*/ 1848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2544" y="21600"/>
                        </a:lnTo>
                        <a:lnTo>
                          <a:pt x="19056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51" name="Arc 1030"/>
                  <p:cNvSpPr>
                    <a:spLocks noChangeAspect="1"/>
                  </p:cNvSpPr>
                  <p:nvPr/>
                </p:nvSpPr>
                <p:spPr bwMode="auto">
                  <a:xfrm rot="2707761">
                    <a:off x="3122" y="3590"/>
                    <a:ext cx="109" cy="115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grpSp>
              <p:nvGrpSpPr>
                <p:cNvPr id="46143" name="Group 1031"/>
                <p:cNvGrpSpPr>
                  <a:grpSpLocks noChangeAspect="1"/>
                </p:cNvGrpSpPr>
                <p:nvPr/>
              </p:nvGrpSpPr>
              <p:grpSpPr bwMode="auto">
                <a:xfrm>
                  <a:off x="3016" y="3883"/>
                  <a:ext cx="164" cy="229"/>
                  <a:chOff x="3016" y="3883"/>
                  <a:chExt cx="164" cy="229"/>
                </a:xfrm>
              </p:grpSpPr>
              <p:sp>
                <p:nvSpPr>
                  <p:cNvPr id="46146" name="Arc 1032"/>
                  <p:cNvSpPr>
                    <a:spLocks noChangeAspect="1"/>
                  </p:cNvSpPr>
                  <p:nvPr/>
                </p:nvSpPr>
                <p:spPr bwMode="auto">
                  <a:xfrm rot="748534">
                    <a:off x="3122" y="3883"/>
                    <a:ext cx="58" cy="225"/>
                  </a:xfrm>
                  <a:custGeom>
                    <a:avLst/>
                    <a:gdLst>
                      <a:gd name="T0" fmla="*/ 0 w 21600"/>
                      <a:gd name="T1" fmla="*/ 0 h 21952"/>
                      <a:gd name="T2" fmla="*/ 0 w 21600"/>
                      <a:gd name="T3" fmla="*/ 0 h 21952"/>
                      <a:gd name="T4" fmla="*/ 0 w 21600"/>
                      <a:gd name="T5" fmla="*/ 0 h 21952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952"/>
                      <a:gd name="T11" fmla="*/ 21600 w 21600"/>
                      <a:gd name="T12" fmla="*/ 21952 h 2195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952" fill="none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</a:path>
                      <a:path w="21600" h="21952" stroke="0" extrusionOk="0">
                        <a:moveTo>
                          <a:pt x="14636" y="-1"/>
                        </a:moveTo>
                        <a:cubicBezTo>
                          <a:pt x="19074" y="4089"/>
                          <a:pt x="21600" y="9849"/>
                          <a:pt x="21600" y="15885"/>
                        </a:cubicBezTo>
                        <a:cubicBezTo>
                          <a:pt x="21600" y="17938"/>
                          <a:pt x="21307" y="19981"/>
                          <a:pt x="20730" y="21952"/>
                        </a:cubicBezTo>
                        <a:lnTo>
                          <a:pt x="0" y="15885"/>
                        </a:lnTo>
                        <a:close/>
                      </a:path>
                    </a:pathLst>
                  </a:cu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47" name="Arc 1033"/>
                  <p:cNvSpPr>
                    <a:spLocks noChangeAspect="1"/>
                  </p:cNvSpPr>
                  <p:nvPr/>
                </p:nvSpPr>
                <p:spPr bwMode="auto">
                  <a:xfrm rot="1569275">
                    <a:off x="3016" y="3901"/>
                    <a:ext cx="124" cy="197"/>
                  </a:xfrm>
                  <a:custGeom>
                    <a:avLst/>
                    <a:gdLst>
                      <a:gd name="T0" fmla="*/ 0 w 21576"/>
                      <a:gd name="T1" fmla="*/ 0 h 21139"/>
                      <a:gd name="T2" fmla="*/ 0 w 21576"/>
                      <a:gd name="T3" fmla="*/ 0 h 21139"/>
                      <a:gd name="T4" fmla="*/ 0 w 21576"/>
                      <a:gd name="T5" fmla="*/ 0 h 21139"/>
                      <a:gd name="T6" fmla="*/ 0 60000 65536"/>
                      <a:gd name="T7" fmla="*/ 0 60000 65536"/>
                      <a:gd name="T8" fmla="*/ 0 60000 65536"/>
                      <a:gd name="T9" fmla="*/ 0 w 21576"/>
                      <a:gd name="T10" fmla="*/ 0 h 21139"/>
                      <a:gd name="T11" fmla="*/ 21576 w 21576"/>
                      <a:gd name="T12" fmla="*/ 21139 h 2113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576" h="21139" fill="none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</a:path>
                      <a:path w="21576" h="21139" stroke="0" extrusionOk="0">
                        <a:moveTo>
                          <a:pt x="4437" y="-1"/>
                        </a:moveTo>
                        <a:cubicBezTo>
                          <a:pt x="14069" y="2021"/>
                          <a:pt x="21117" y="10299"/>
                          <a:pt x="21576" y="20130"/>
                        </a:cubicBezTo>
                        <a:lnTo>
                          <a:pt x="0" y="21139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4D4D4D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  <p:sp>
                <p:nvSpPr>
                  <p:cNvPr id="46148" name="AutoShape 10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90" y="4041"/>
                    <a:ext cx="58" cy="7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4D4D4D"/>
                  </a:solidFill>
                  <a:ln w="9525">
                    <a:solidFill>
                      <a:srgbClr val="4D4D4D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1pPr>
                    <a:lvl2pPr marL="37931725" indent="-37474525"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2pPr>
                    <a:lvl3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3pPr>
                    <a:lvl4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4pPr>
                    <a:lvl5pPr eaLnBrk="0" hangingPunct="0"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tx1"/>
                        </a:solidFill>
                        <a:latin typeface="Georgia" charset="0"/>
                        <a:ea typeface="ＭＳ Ｐゴシック" charset="-128"/>
                      </a:defRPr>
                    </a:lvl9pPr>
                  </a:lstStyle>
                  <a:p>
                    <a:pPr eaLnBrk="1" hangingPunct="1"/>
                    <a:endParaRPr lang="en-US" altLang="en-US">
                      <a:latin typeface="Arial" charset="0"/>
                    </a:endParaRPr>
                  </a:p>
                </p:txBody>
              </p:sp>
            </p:grpSp>
            <p:sp>
              <p:nvSpPr>
                <p:cNvPr id="46144" name="AutoShape 10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84" y="3855"/>
                  <a:ext cx="104" cy="14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  <p:sp>
              <p:nvSpPr>
                <p:cNvPr id="46145" name="Oval 1036"/>
                <p:cNvSpPr>
                  <a:spLocks noChangeAspect="1" noChangeArrowheads="1"/>
                </p:cNvSpPr>
                <p:nvPr/>
              </p:nvSpPr>
              <p:spPr bwMode="auto">
                <a:xfrm rot="-4378768">
                  <a:off x="2967" y="3895"/>
                  <a:ext cx="168" cy="43"/>
                </a:xfrm>
                <a:prstGeom prst="ellipse">
                  <a:avLst/>
                </a:prstGeom>
                <a:solidFill>
                  <a:srgbClr val="4D4D4D"/>
                </a:solidFill>
                <a:ln w="9525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2pPr>
                  <a:lvl3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3pPr>
                  <a:lvl4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4pPr>
                  <a:lvl5pPr eaLnBrk="0" hangingPunct="0"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Georgia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endParaRPr lang="en-US" altLang="en-US">
                    <a:latin typeface="Arial" charset="0"/>
                  </a:endParaRPr>
                </a:p>
              </p:txBody>
            </p:sp>
          </p:grpSp>
        </p:grpSp>
        <p:sp>
          <p:nvSpPr>
            <p:cNvPr id="46138" name="AutoShape 1037"/>
            <p:cNvSpPr>
              <a:spLocks noChangeAspect="1" noChangeArrowheads="1"/>
            </p:cNvSpPr>
            <p:nvPr/>
          </p:nvSpPr>
          <p:spPr bwMode="auto">
            <a:xfrm>
              <a:off x="2103" y="3759"/>
              <a:ext cx="888" cy="3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38 w 21600"/>
                <a:gd name="T13" fmla="*/ 2220 h 21600"/>
                <a:gd name="T14" fmla="*/ 19362 w 21600"/>
                <a:gd name="T15" fmla="*/ 193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76" y="21600"/>
                  </a:lnTo>
                  <a:lnTo>
                    <a:pt x="2072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</p:grpSp>
      <p:sp>
        <p:nvSpPr>
          <p:cNvPr id="46108" name="Oval 1038"/>
          <p:cNvSpPr>
            <a:spLocks noChangeAspect="1" noChangeArrowheads="1"/>
          </p:cNvSpPr>
          <p:nvPr/>
        </p:nvSpPr>
        <p:spPr bwMode="auto">
          <a:xfrm>
            <a:off x="1011238" y="1906588"/>
            <a:ext cx="125412" cy="120650"/>
          </a:xfrm>
          <a:prstGeom prst="ellipse">
            <a:avLst/>
          </a:prstGeom>
          <a:solidFill>
            <a:srgbClr val="681816"/>
          </a:solidFill>
          <a:ln w="9525">
            <a:solidFill>
              <a:srgbClr val="9F2214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46109" name="Text Box 1046"/>
          <p:cNvSpPr txBox="1">
            <a:spLocks noChangeAspect="1" noChangeArrowheads="1"/>
          </p:cNvSpPr>
          <p:nvPr/>
        </p:nvSpPr>
        <p:spPr bwMode="auto">
          <a:xfrm>
            <a:off x="579438" y="1041400"/>
            <a:ext cx="1041400" cy="29051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Georgi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600" i="1">
                <a:solidFill>
                  <a:srgbClr val="4D4D4D"/>
                </a:solidFill>
                <a:latin typeface="Arial" charset="0"/>
              </a:rPr>
              <a:t>Patient A</a:t>
            </a:r>
            <a:endParaRPr lang="en-US" altLang="en-US" sz="1600" i="1">
              <a:solidFill>
                <a:srgbClr val="4D4D4D"/>
              </a:solidFill>
              <a:latin typeface="Arial" charset="0"/>
            </a:endParaRPr>
          </a:p>
        </p:txBody>
      </p:sp>
      <p:sp>
        <p:nvSpPr>
          <p:cNvPr id="747545" name="AutoShape 1049"/>
          <p:cNvSpPr>
            <a:spLocks noChangeArrowheads="1"/>
          </p:cNvSpPr>
          <p:nvPr/>
        </p:nvSpPr>
        <p:spPr bwMode="auto">
          <a:xfrm rot="-5400000">
            <a:off x="1979613" y="1552575"/>
            <a:ext cx="742950" cy="1279525"/>
          </a:xfrm>
          <a:prstGeom prst="downArrow">
            <a:avLst>
              <a:gd name="adj1" fmla="val 50000"/>
              <a:gd name="adj2" fmla="val 88862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grpSp>
        <p:nvGrpSpPr>
          <p:cNvPr id="745188" name="Group 1062"/>
          <p:cNvGrpSpPr>
            <a:grpSpLocks/>
          </p:cNvGrpSpPr>
          <p:nvPr/>
        </p:nvGrpSpPr>
        <p:grpSpPr bwMode="auto">
          <a:xfrm>
            <a:off x="6943725" y="1060450"/>
            <a:ext cx="1571625" cy="1387475"/>
            <a:chOff x="4350" y="874"/>
            <a:chExt cx="990" cy="874"/>
          </a:xfrm>
        </p:grpSpPr>
        <p:pic>
          <p:nvPicPr>
            <p:cNvPr id="46131" name="Picture 1051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412" y="996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32" name="Picture 1052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350" y="1252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33" name="Picture 1053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912" y="1124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34" name="Picture 1054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584" y="1102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35" name="Picture 1055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690" y="1318"/>
              <a:ext cx="428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36" name="Picture 1056" descr="CA_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"/>
            <a:stretch>
              <a:fillRect/>
            </a:stretch>
          </p:blipFill>
          <p:spPr bwMode="auto">
            <a:xfrm flipH="1">
              <a:off x="4698" y="874"/>
              <a:ext cx="429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5189" name="Group 1063"/>
          <p:cNvGrpSpPr>
            <a:grpSpLocks/>
          </p:cNvGrpSpPr>
          <p:nvPr/>
        </p:nvGrpSpPr>
        <p:grpSpPr bwMode="auto">
          <a:xfrm>
            <a:off x="5624513" y="1293813"/>
            <a:ext cx="1057275" cy="1328737"/>
            <a:chOff x="3519" y="1021"/>
            <a:chExt cx="666" cy="837"/>
          </a:xfrm>
        </p:grpSpPr>
        <p:sp>
          <p:nvSpPr>
            <p:cNvPr id="46127" name="Oval 1043"/>
            <p:cNvSpPr>
              <a:spLocks noChangeAspect="1" noChangeArrowheads="1"/>
            </p:cNvSpPr>
            <p:nvPr/>
          </p:nvSpPr>
          <p:spPr bwMode="auto">
            <a:xfrm>
              <a:off x="3519" y="1021"/>
              <a:ext cx="110" cy="164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  <p:sp>
          <p:nvSpPr>
            <p:cNvPr id="46128" name="Text Box 1044"/>
            <p:cNvSpPr txBox="1">
              <a:spLocks noChangeAspect="1" noChangeArrowheads="1"/>
            </p:cNvSpPr>
            <p:nvPr/>
          </p:nvSpPr>
          <p:spPr bwMode="auto">
            <a:xfrm>
              <a:off x="3536" y="1021"/>
              <a:ext cx="649" cy="2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 i="1">
                  <a:solidFill>
                    <a:srgbClr val="4D4D4D"/>
                  </a:solidFill>
                  <a:latin typeface="Arial" charset="0"/>
                </a:rPr>
                <a:t>Drug A</a:t>
              </a:r>
              <a:endParaRPr lang="en-US" altLang="en-US" sz="1600" i="1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46129" name="Line 1045"/>
            <p:cNvSpPr>
              <a:spLocks noChangeAspect="1" noChangeShapeType="1"/>
            </p:cNvSpPr>
            <p:nvPr/>
          </p:nvSpPr>
          <p:spPr bwMode="auto">
            <a:xfrm>
              <a:off x="3696" y="1191"/>
              <a:ext cx="0" cy="2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30" name="Text Box 1057"/>
            <p:cNvSpPr txBox="1">
              <a:spLocks noChangeArrowheads="1"/>
            </p:cNvSpPr>
            <p:nvPr/>
          </p:nvSpPr>
          <p:spPr bwMode="auto">
            <a:xfrm>
              <a:off x="3524" y="1339"/>
              <a:ext cx="37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4800">
                  <a:solidFill>
                    <a:srgbClr val="681816"/>
                  </a:solidFill>
                  <a:latin typeface="Arial" charset="0"/>
                </a:rPr>
                <a:t>X</a:t>
              </a:r>
            </a:p>
          </p:txBody>
        </p:sp>
      </p:grpSp>
      <p:grpSp>
        <p:nvGrpSpPr>
          <p:cNvPr id="745190" name="Group 1070"/>
          <p:cNvGrpSpPr>
            <a:grpSpLocks/>
          </p:cNvGrpSpPr>
          <p:nvPr/>
        </p:nvGrpSpPr>
        <p:grpSpPr bwMode="auto">
          <a:xfrm>
            <a:off x="2578100" y="4625975"/>
            <a:ext cx="2197100" cy="1157288"/>
            <a:chOff x="1600" y="3120"/>
            <a:chExt cx="1384" cy="729"/>
          </a:xfrm>
        </p:grpSpPr>
        <p:sp>
          <p:nvSpPr>
            <p:cNvPr id="46122" name="Text Box 937"/>
            <p:cNvSpPr txBox="1">
              <a:spLocks noChangeAspect="1" noChangeArrowheads="1"/>
            </p:cNvSpPr>
            <p:nvPr/>
          </p:nvSpPr>
          <p:spPr bwMode="auto">
            <a:xfrm>
              <a:off x="1600" y="3120"/>
              <a:ext cx="777" cy="18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 i="1">
                  <a:solidFill>
                    <a:srgbClr val="4D4D4D"/>
                  </a:solidFill>
                  <a:latin typeface="Arial" charset="0"/>
                </a:rPr>
                <a:t>Mutation C</a:t>
              </a:r>
              <a:endParaRPr lang="en-US" altLang="en-US" sz="1600" i="1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46123" name="Text Box 938"/>
            <p:cNvSpPr txBox="1">
              <a:spLocks noChangeAspect="1" noChangeArrowheads="1"/>
            </p:cNvSpPr>
            <p:nvPr/>
          </p:nvSpPr>
          <p:spPr bwMode="auto">
            <a:xfrm>
              <a:off x="2766" y="3655"/>
              <a:ext cx="218" cy="19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>
                  <a:latin typeface="Arial" charset="0"/>
                </a:rPr>
                <a:t>C</a:t>
              </a:r>
              <a:endParaRPr lang="en-US" altLang="en-US" sz="1600">
                <a:latin typeface="Arial" charset="0"/>
              </a:endParaRPr>
            </a:p>
          </p:txBody>
        </p:sp>
        <p:sp>
          <p:nvSpPr>
            <p:cNvPr id="46124" name="Line 939"/>
            <p:cNvSpPr>
              <a:spLocks noChangeAspect="1" noChangeShapeType="1"/>
            </p:cNvSpPr>
            <p:nvPr/>
          </p:nvSpPr>
          <p:spPr bwMode="auto">
            <a:xfrm>
              <a:off x="2611" y="3713"/>
              <a:ext cx="128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5" name="AutoShape 957"/>
            <p:cNvSpPr>
              <a:spLocks noChangeAspect="1" noChangeArrowheads="1"/>
            </p:cNvSpPr>
            <p:nvPr/>
          </p:nvSpPr>
          <p:spPr bwMode="auto">
            <a:xfrm>
              <a:off x="2538" y="3618"/>
              <a:ext cx="116" cy="116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  <p:sp>
          <p:nvSpPr>
            <p:cNvPr id="46126" name="Line 1060"/>
            <p:cNvSpPr>
              <a:spLocks noChangeShapeType="1"/>
            </p:cNvSpPr>
            <p:nvPr/>
          </p:nvSpPr>
          <p:spPr bwMode="auto">
            <a:xfrm>
              <a:off x="2088" y="3280"/>
              <a:ext cx="496" cy="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114" name="Picture 1058" descr="DNA-f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6" t="-21819" r="15216" b="-3641"/>
          <a:stretch>
            <a:fillRect/>
          </a:stretch>
        </p:blipFill>
        <p:spPr bwMode="auto">
          <a:xfrm>
            <a:off x="3563938" y="1843088"/>
            <a:ext cx="6746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5191" name="Group 1068"/>
          <p:cNvGrpSpPr>
            <a:grpSpLocks/>
          </p:cNvGrpSpPr>
          <p:nvPr/>
        </p:nvGrpSpPr>
        <p:grpSpPr bwMode="auto">
          <a:xfrm>
            <a:off x="2578100" y="1062038"/>
            <a:ext cx="2197100" cy="1157287"/>
            <a:chOff x="1600" y="875"/>
            <a:chExt cx="1384" cy="729"/>
          </a:xfrm>
        </p:grpSpPr>
        <p:sp>
          <p:nvSpPr>
            <p:cNvPr id="46117" name="Text Box 1039"/>
            <p:cNvSpPr txBox="1">
              <a:spLocks noChangeAspect="1" noChangeArrowheads="1"/>
            </p:cNvSpPr>
            <p:nvPr/>
          </p:nvSpPr>
          <p:spPr bwMode="auto">
            <a:xfrm>
              <a:off x="1600" y="875"/>
              <a:ext cx="777" cy="18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 i="1">
                  <a:solidFill>
                    <a:srgbClr val="4D4D4D"/>
                  </a:solidFill>
                  <a:latin typeface="Arial" charset="0"/>
                </a:rPr>
                <a:t>Mutation A</a:t>
              </a:r>
              <a:endParaRPr lang="en-US" altLang="en-US" sz="1600" i="1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46118" name="Text Box 1040"/>
            <p:cNvSpPr txBox="1">
              <a:spLocks noChangeAspect="1" noChangeArrowheads="1"/>
            </p:cNvSpPr>
            <p:nvPr/>
          </p:nvSpPr>
          <p:spPr bwMode="auto">
            <a:xfrm>
              <a:off x="2766" y="1410"/>
              <a:ext cx="218" cy="194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ko-KR" sz="1600">
                  <a:latin typeface="Arial" charset="0"/>
                </a:rPr>
                <a:t>A</a:t>
              </a:r>
              <a:endParaRPr lang="en-US" altLang="en-US" sz="1600">
                <a:latin typeface="Arial" charset="0"/>
              </a:endParaRPr>
            </a:p>
          </p:txBody>
        </p:sp>
        <p:sp>
          <p:nvSpPr>
            <p:cNvPr id="46119" name="Line 1041"/>
            <p:cNvSpPr>
              <a:spLocks noChangeAspect="1" noChangeShapeType="1"/>
            </p:cNvSpPr>
            <p:nvPr/>
          </p:nvSpPr>
          <p:spPr bwMode="auto">
            <a:xfrm>
              <a:off x="2427" y="1485"/>
              <a:ext cx="320" cy="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0" name="AutoShape 1059"/>
            <p:cNvSpPr>
              <a:spLocks noChangeAspect="1" noChangeArrowheads="1"/>
            </p:cNvSpPr>
            <p:nvPr/>
          </p:nvSpPr>
          <p:spPr bwMode="auto">
            <a:xfrm>
              <a:off x="2386" y="1437"/>
              <a:ext cx="116" cy="116"/>
            </a:xfrm>
            <a:prstGeom prst="irregularSeal1">
              <a:avLst/>
            </a:prstGeom>
            <a:solidFill>
              <a:srgbClr val="00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Georgia" charset="0"/>
                  <a:ea typeface="ＭＳ Ｐゴシック" charset="-128"/>
                </a:defRPr>
              </a:lvl9pPr>
            </a:lstStyle>
            <a:p>
              <a:pPr eaLnBrk="1" hangingPunct="1"/>
              <a:endParaRPr lang="en-US" altLang="en-US">
                <a:latin typeface="Arial" charset="0"/>
              </a:endParaRPr>
            </a:p>
          </p:txBody>
        </p:sp>
        <p:sp>
          <p:nvSpPr>
            <p:cNvPr id="46121" name="Line 1061"/>
            <p:cNvSpPr>
              <a:spLocks noChangeShapeType="1"/>
            </p:cNvSpPr>
            <p:nvPr/>
          </p:nvSpPr>
          <p:spPr bwMode="auto">
            <a:xfrm>
              <a:off x="2096" y="1024"/>
              <a:ext cx="328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116" name="Title 302"/>
          <p:cNvSpPr>
            <a:spLocks noGrp="1"/>
          </p:cNvSpPr>
          <p:nvPr>
            <p:ph type="title"/>
          </p:nvPr>
        </p:nvSpPr>
        <p:spPr>
          <a:xfrm>
            <a:off x="487362" y="77222"/>
            <a:ext cx="8229600" cy="931358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ea typeface="ＭＳ Ｐゴシック" charset="-128"/>
              </a:rPr>
              <a:t>Targeted Treatments Require Knowledge of the Mutation – </a:t>
            </a:r>
            <a:r>
              <a:rPr lang="en-US" altLang="en-US" sz="2800" smtClean="0">
                <a:ea typeface="ＭＳ Ｐゴシック" charset="-128"/>
              </a:rPr>
              <a:t>Precision Cancer Medicine</a:t>
            </a:r>
            <a:endParaRPr lang="en-US" altLang="en-US" sz="28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332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4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5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5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4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4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45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45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44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4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45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45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45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45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09" grpId="0" animBg="1"/>
      <p:bldP spid="745199" grpId="0" animBg="1"/>
      <p:bldP spid="745307" grpId="0" animBg="1"/>
      <p:bldP spid="744697" grpId="0" animBg="1"/>
      <p:bldP spid="744697" grpId="1" animBg="1"/>
      <p:bldP spid="745305" grpId="0" animBg="1"/>
      <p:bldP spid="745305" grpId="1" animBg="1"/>
      <p:bldP spid="745407" grpId="0" animBg="1"/>
      <p:bldP spid="74540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</TotalTime>
  <Words>1102</Words>
  <Application>Microsoft Macintosh PowerPoint</Application>
  <PresentationFormat>On-screen Show (4:3)</PresentationFormat>
  <Paragraphs>256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Brave-ish New World: A Practical Roadmap For Bringing the Benefits of Cancer Science to Everyone</vt:lpstr>
      <vt:lpstr>Normal Organs Know When to Stop Growing</vt:lpstr>
      <vt:lpstr>Normal Cells Know When and How Often to Divide</vt:lpstr>
      <vt:lpstr>Cancer Occurs When Cells Bypass  the Normal Signals to Stop Dividing</vt:lpstr>
      <vt:lpstr>Cell Growth &amp; Division is Controlled by Genes</vt:lpstr>
      <vt:lpstr>Mutations in Cell Growth Genes Cause Cancer</vt:lpstr>
      <vt:lpstr>Targeted Therapies Can Reverse the Effects of Mutated Genes in Cancer</vt:lpstr>
      <vt:lpstr>PowerPoint Presentation</vt:lpstr>
      <vt:lpstr>Targeted Treatments Require Knowledge of the Mutation – Precision Cancer Medicine</vt:lpstr>
      <vt:lpstr>Precision Cancer Medicine</vt:lpstr>
      <vt:lpstr>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Testing Platform Can We Use?</vt:lpstr>
      <vt:lpstr>PowerPoint Presentation</vt:lpstr>
      <vt:lpstr>PowerPoint Presentation</vt:lpstr>
      <vt:lpstr>Is PROFILE a Clinical or a Research Test?</vt:lpstr>
      <vt:lpstr>PowerPoint Presentation</vt:lpstr>
      <vt:lpstr>PowerPoint Presentation</vt:lpstr>
      <vt:lpstr>Lessons Learned from PROFILE</vt:lpstr>
      <vt:lpstr>PROFILE Has Impacted Patient Care</vt:lpstr>
      <vt:lpstr>PowerPoint Presentation</vt:lpstr>
      <vt:lpstr>T Lymphocytes Can Be Inactivated Naturally</vt:lpstr>
      <vt:lpstr>Cancer Cells Can Inactivate T Lymphocytes Using the Same Mechanisms</vt:lpstr>
      <vt:lpstr>Adding Antibodies that Target PD-L1 and PD-1 can Prevent Inactivation</vt:lpstr>
      <vt:lpstr>PowerPoint Presentation</vt:lpstr>
      <vt:lpstr>Bringing Basic Research to Patients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Rollins, Barrett Jon,M.D.,Ph.D.</dc:creator>
  <cp:lastModifiedBy>John Kunhardt</cp:lastModifiedBy>
  <cp:revision>105</cp:revision>
  <dcterms:created xsi:type="dcterms:W3CDTF">2016-07-19T14:16:12Z</dcterms:created>
  <dcterms:modified xsi:type="dcterms:W3CDTF">2017-05-18T12:46:44Z</dcterms:modified>
</cp:coreProperties>
</file>