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37" r:id="rId2"/>
    <p:sldMasterId id="2147483749" r:id="rId3"/>
  </p:sldMasterIdLst>
  <p:notesMasterIdLst>
    <p:notesMasterId r:id="rId39"/>
  </p:notesMasterIdLst>
  <p:sldIdLst>
    <p:sldId id="25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9" r:id="rId28"/>
    <p:sldId id="272" r:id="rId29"/>
    <p:sldId id="273" r:id="rId30"/>
    <p:sldId id="285" r:id="rId31"/>
    <p:sldId id="274" r:id="rId32"/>
    <p:sldId id="275" r:id="rId33"/>
    <p:sldId id="276" r:id="rId34"/>
    <p:sldId id="330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336600"/>
    <a:srgbClr val="003300"/>
    <a:srgbClr val="006600"/>
    <a:srgbClr val="00CC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970A-796A-455B-80DB-A2E3A0F11F23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452B-F746-4382-A2DE-46E079D7D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43DC581-B614-4A23-8DC5-D3355A891BCF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ADB30B3-3DA6-4863-A0E6-7CDC22B9BAFC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C653A5A-2150-43DD-B257-2B04F3BAAAA8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1C4D85A-A68E-4345-A5B9-47E119D5A44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D10BEDF-3A72-4B0D-9833-6137718CDDE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CA6AFC5-3370-41F2-A58D-BBE666D64DC5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CE484F-C48A-45E5-9ADE-45B68AD365C5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86981A1-10F5-4DE0-A3B1-0A576129FA12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AE3CA09-A1AF-4FA5-B78A-A2CDB8175D8C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DD3B-13BD-4C66-A44A-F2466E42A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AFA3-4646-4646-A8C6-C7EBEAD8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http://t1.gstatic.com/images?q=tbn:ANd9GcQK2Bgy0JRjzY6hBbPb5fM8iW-Gqr8iStcVFgo-yR8AAEwQVBdi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hyperlink" Target="http://www.google.com/imgres?imgurl=http://www.skilcraftsales.com/aocatalog/imgLg/8125004887952.jpg&amp;imgrefurl=http://www.skilcraftsales.com/aocatalog/makecd/products2d19.html?sid=306&amp;usg=__o7vV_tK1ywhOErHaNFAmma-wC0s=&amp;h=630&amp;w=600&amp;sz=15&amp;hl=en&amp;start=0&amp;zoom=1&amp;tbnid=sY-ZzT1DOPQs9M:&amp;tbnh=152&amp;tbnw=149&amp;ei=Ivg1TdWjA8aAlAeJ8KC-Cg&amp;prev=/images?q=plastic+spray+bottles&amp;um=1&amp;hl=en&amp;sa=N&amp;rls=com.microsoft:en-us:IE-SearchBox&amp;rlz=1I7SUNA_en&amp;biw=1651&amp;bih=744&amp;tbs=isch:1&amp;um=1&amp;itbs=1&amp;iact=hc&amp;vpx=453&amp;vpy=156&amp;dur=9047&amp;hovh=230&amp;hovw=219&amp;tx=126&amp;ty=142&amp;oei=4_c1Tcn4MsrGgAfd6d2cCw&amp;esq=11&amp;page=1&amp;ndsp=28&amp;ved=1t:429,r:2,s:0" TargetMode="External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30483" y="3014668"/>
            <a:ext cx="5444283" cy="1599722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006600"/>
                </a:solidFill>
              </a:rPr>
              <a:t>Global Harmonized System (GHS)</a:t>
            </a:r>
            <a:endParaRPr lang="en-US" sz="4600" b="1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New Classification and Labeling of Chemicals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</a:t>
            </a:r>
            <a:r>
              <a:rPr lang="en-US" b="1" dirty="0" smtClean="0">
                <a:solidFill>
                  <a:srgbClr val="006600"/>
                </a:solidFill>
              </a:rPr>
              <a:t>Global Harmonized System</a:t>
            </a:r>
            <a:r>
              <a:rPr lang="en-US" b="1" dirty="0" smtClean="0"/>
              <a:t> (GHS)?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United Nations </a:t>
            </a:r>
            <a:r>
              <a:rPr lang="en-US" dirty="0" smtClean="0"/>
              <a:t>improvement of our Hazard Communications (Chemical Labeling) Program</a:t>
            </a:r>
          </a:p>
          <a:p>
            <a:pPr lvl="1"/>
            <a:r>
              <a:rPr lang="en-US" dirty="0" smtClean="0"/>
              <a:t>Standardized, universal, world-wide hazard classification system for all chemicals</a:t>
            </a:r>
          </a:p>
          <a:p>
            <a:r>
              <a:rPr lang="en-US" dirty="0" smtClean="0"/>
              <a:t>Define health, physical and </a:t>
            </a:r>
            <a:r>
              <a:rPr lang="en-US" u="sng" dirty="0" smtClean="0">
                <a:solidFill>
                  <a:srgbClr val="006600"/>
                </a:solidFill>
              </a:rPr>
              <a:t>environmental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hazards of chemicals</a:t>
            </a:r>
          </a:p>
          <a:p>
            <a:pPr lvl="1"/>
            <a:r>
              <a:rPr lang="en-US" dirty="0" smtClean="0"/>
              <a:t>Standardized labeling system with</a:t>
            </a:r>
          </a:p>
          <a:p>
            <a:pPr marL="329184" lvl="1" indent="0">
              <a:buNone/>
            </a:pPr>
            <a:r>
              <a:rPr lang="en-US" dirty="0"/>
              <a:t>	 </a:t>
            </a:r>
            <a:r>
              <a:rPr lang="en-US" dirty="0" smtClean="0"/>
              <a:t> visual aids such 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pictograms</a:t>
            </a:r>
            <a:r>
              <a:rPr lang="en-US" dirty="0" smtClean="0"/>
              <a:t> to </a:t>
            </a:r>
          </a:p>
          <a:p>
            <a:pPr marL="329184" lvl="1" indent="0">
              <a:buNone/>
            </a:pPr>
            <a:r>
              <a:rPr lang="en-US" dirty="0"/>
              <a:t>	 </a:t>
            </a:r>
            <a:r>
              <a:rPr lang="en-US" dirty="0" smtClean="0"/>
              <a:t> indicate other dangers</a:t>
            </a:r>
            <a:endParaRPr lang="en-US" dirty="0"/>
          </a:p>
        </p:txBody>
      </p:sp>
      <p:pic>
        <p:nvPicPr>
          <p:cNvPr id="1026" name="Picture 2" descr="E:\Amherst College\Global Harmonizaion\GHS pictogram sk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013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400"/>
            <a:ext cx="8041440" cy="1442674"/>
          </a:xfrm>
        </p:spPr>
        <p:txBody>
          <a:bodyPr/>
          <a:lstStyle/>
          <a:p>
            <a:r>
              <a:rPr lang="en-US" b="1" dirty="0" smtClean="0"/>
              <a:t>S</a:t>
            </a:r>
            <a:r>
              <a:rPr lang="en-US" dirty="0" smtClean="0"/>
              <a:t>afety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S</a:t>
            </a:r>
            <a:r>
              <a:rPr lang="en-US" dirty="0" smtClean="0"/>
              <a:t>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372519"/>
          </a:xfrm>
        </p:spPr>
        <p:txBody>
          <a:bodyPr>
            <a:normAutofit/>
          </a:bodyPr>
          <a:lstStyle/>
          <a:p>
            <a:r>
              <a:rPr lang="en-US" dirty="0" smtClean="0"/>
              <a:t>Safety Data Sheets (</a:t>
            </a:r>
            <a:r>
              <a:rPr lang="en-US" b="1" dirty="0" smtClean="0"/>
              <a:t>SDS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will replace Material Safety Data Sheets (</a:t>
            </a:r>
            <a:r>
              <a:rPr lang="en-US" b="1" dirty="0" smtClean="0"/>
              <a:t>MSDS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Standardized format for </a:t>
            </a:r>
            <a:r>
              <a:rPr lang="en-US" b="1" dirty="0" smtClean="0"/>
              <a:t>all </a:t>
            </a:r>
            <a:r>
              <a:rPr lang="en-US" dirty="0" smtClean="0"/>
              <a:t>Safety Data Sheets</a:t>
            </a:r>
          </a:p>
          <a:p>
            <a:pPr lvl="2"/>
            <a:r>
              <a:rPr lang="en-US" dirty="0" smtClean="0"/>
              <a:t>16 sections</a:t>
            </a:r>
          </a:p>
          <a:p>
            <a:pPr lvl="3"/>
            <a:r>
              <a:rPr lang="en-US" dirty="0" smtClean="0"/>
              <a:t>Product Identification</a:t>
            </a:r>
          </a:p>
          <a:p>
            <a:pPr lvl="3"/>
            <a:r>
              <a:rPr lang="en-US" dirty="0" smtClean="0"/>
              <a:t>Hazards</a:t>
            </a:r>
          </a:p>
          <a:p>
            <a:pPr lvl="3"/>
            <a:r>
              <a:rPr lang="en-US" dirty="0" smtClean="0"/>
              <a:t>Ingredients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Aid and Firefighting Measures</a:t>
            </a:r>
          </a:p>
          <a:p>
            <a:pPr lvl="3"/>
            <a:r>
              <a:rPr lang="en-US" dirty="0" smtClean="0"/>
              <a:t>Accidental Release</a:t>
            </a:r>
          </a:p>
          <a:p>
            <a:pPr lvl="3"/>
            <a:r>
              <a:rPr lang="en-US" dirty="0" smtClean="0"/>
              <a:t>Physical and Chemical Properties</a:t>
            </a:r>
          </a:p>
          <a:p>
            <a:pPr lvl="3"/>
            <a:r>
              <a:rPr lang="en-US" dirty="0" smtClean="0"/>
              <a:t>Exposure Controls and PPE</a:t>
            </a:r>
          </a:p>
          <a:p>
            <a:pPr lvl="3"/>
            <a:r>
              <a:rPr lang="en-US" dirty="0" smtClean="0"/>
              <a:t>Reactivity and Stability</a:t>
            </a:r>
          </a:p>
          <a:p>
            <a:pPr lvl="3"/>
            <a:r>
              <a:rPr lang="en-US" dirty="0" smtClean="0"/>
              <a:t>Toxicological and Ecological Info</a:t>
            </a:r>
          </a:p>
          <a:p>
            <a:pPr lvl="3"/>
            <a:r>
              <a:rPr lang="en-US" dirty="0" smtClean="0"/>
              <a:t>Disposal Considerations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E:\Amherst College\Global Harmonizaion\GHS_MS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86200" cy="53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41440" cy="1442674"/>
          </a:xfrm>
        </p:spPr>
        <p:txBody>
          <a:bodyPr/>
          <a:lstStyle/>
          <a:p>
            <a:r>
              <a:rPr lang="en-US" dirty="0" smtClean="0"/>
              <a:t>Why was GHS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Chemicals are utilized all over the world</a:t>
            </a:r>
          </a:p>
          <a:p>
            <a:pPr lvl="1"/>
            <a:r>
              <a:rPr lang="en-US" dirty="0"/>
              <a:t>Laws and regulations are the same for a few countries, vastly different in most and non-existent in many.</a:t>
            </a:r>
          </a:p>
          <a:p>
            <a:pPr lvl="2"/>
            <a:r>
              <a:rPr lang="en-US" dirty="0"/>
              <a:t> Currently there are 9 different protocols for </a:t>
            </a:r>
            <a:r>
              <a:rPr lang="en-US" dirty="0">
                <a:solidFill>
                  <a:srgbClr val="FF0000"/>
                </a:solidFill>
              </a:rPr>
              <a:t>Flammability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Currently, the same product can be hazardous in one country and </a:t>
            </a:r>
            <a:r>
              <a:rPr lang="en-US" u="sng" dirty="0"/>
              <a:t>non</a:t>
            </a:r>
            <a:r>
              <a:rPr lang="en-US" dirty="0"/>
              <a:t> – hazardous in another.</a:t>
            </a:r>
          </a:p>
          <a:p>
            <a:pPr lvl="1"/>
            <a:r>
              <a:rPr lang="en-US" b="1" dirty="0" smtClean="0"/>
              <a:t>NOW </a:t>
            </a:r>
            <a:r>
              <a:rPr lang="en-US" b="1" dirty="0"/>
              <a:t>chemicals are shipped from other countries, multiple labels have to be added to the containers to make them appropriate for that country</a:t>
            </a:r>
          </a:p>
          <a:p>
            <a:pPr lvl="2"/>
            <a:r>
              <a:rPr lang="en-US" dirty="0"/>
              <a:t> often the labels are </a:t>
            </a:r>
            <a:r>
              <a:rPr lang="en-US" dirty="0" smtClean="0"/>
              <a:t>conflicting</a:t>
            </a:r>
            <a:endParaRPr lang="en-US" dirty="0"/>
          </a:p>
          <a:p>
            <a:r>
              <a:rPr lang="en-US" dirty="0" smtClean="0"/>
              <a:t>Labels must now include;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006600"/>
                </a:solidFill>
              </a:rPr>
              <a:t>Environmental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Acute Toxicity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Target Organ Toxicity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 smtClean="0"/>
          </a:p>
        </p:txBody>
      </p:sp>
      <p:pic>
        <p:nvPicPr>
          <p:cNvPr id="3074" name="Picture 2" descr="http://www.chemicalratings.com/images/img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14800" y="54864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GHS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Production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Transportation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Agriculture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Workplace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Trades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Consumer Products</a:t>
            </a:r>
            <a:endParaRPr lang="en-US" sz="2800" dirty="0"/>
          </a:p>
          <a:p>
            <a:pPr lvl="1"/>
            <a:r>
              <a:rPr lang="en-US" sz="2800" dirty="0" smtClean="0"/>
              <a:t> Single Packaging</a:t>
            </a:r>
          </a:p>
          <a:p>
            <a:r>
              <a:rPr lang="en-US" sz="2800" dirty="0" smtClean="0"/>
              <a:t> Disposal</a:t>
            </a:r>
          </a:p>
        </p:txBody>
      </p:sp>
      <p:pic>
        <p:nvPicPr>
          <p:cNvPr id="12292" name="Picture 4" descr="http://www.thecompliancecenter.com/store/media/catalog/product/b/k/bkghs09_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0956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41440" cy="1442674"/>
          </a:xfrm>
        </p:spPr>
        <p:txBody>
          <a:bodyPr/>
          <a:lstStyle/>
          <a:p>
            <a:r>
              <a:rPr lang="en-US" dirty="0" smtClean="0"/>
              <a:t>Benefits of 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618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Enhanced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health and safety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better protection for the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environment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around the world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Pictograms will make it easier to understand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Regulation and setup will be “International”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All countries will follow the same rules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Chemical hazard identification will be the same around the world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Reduce the need for multiple chemical evaluation and testing around the world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Reduce chemical incidents and accidents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Reduce health care costs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Increase public and worker protection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Increase manufacturer reputation for chemical production</a:t>
            </a:r>
          </a:p>
        </p:txBody>
      </p:sp>
    </p:spTree>
    <p:extLst>
      <p:ext uri="{BB962C8B-B14F-4D97-AF65-F5344CB8AC3E}">
        <p14:creationId xmlns:p14="http://schemas.microsoft.com/office/powerpoint/2010/main" val="27784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</a:t>
            </a:r>
            <a:r>
              <a:rPr lang="en-US" b="1" dirty="0" smtClean="0">
                <a:solidFill>
                  <a:srgbClr val="7030A0"/>
                </a:solidFill>
              </a:rPr>
              <a:t>Amherst College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Safer work environment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Better hazard information and guidelines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efficiency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 will all look the same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cost for Hazard Communication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systems and resources to assist with program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electronic information sharing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hazard awareness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 about the chemicals</a:t>
            </a:r>
          </a:p>
        </p:txBody>
      </p:sp>
    </p:spTree>
    <p:extLst>
      <p:ext uri="{BB962C8B-B14F-4D97-AF65-F5344CB8AC3E}">
        <p14:creationId xmlns:p14="http://schemas.microsoft.com/office/powerpoint/2010/main" val="36505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Employees must be trained on new labels and SDS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01, 2013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Chemical manufacturers, distributors and employees must comply with the modified regulation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01, 2015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  <a:r>
              <a:rPr lang="en-US" b="1" dirty="0" smtClean="0"/>
              <a:t>However….Distributors may ship products under the old system until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December </a:t>
            </a:r>
            <a:r>
              <a:rPr lang="en-US" b="1" dirty="0">
                <a:solidFill>
                  <a:srgbClr val="00B050"/>
                </a:solidFill>
              </a:rPr>
              <a:t>01, </a:t>
            </a:r>
            <a:r>
              <a:rPr lang="en-US" b="1" dirty="0" smtClean="0">
                <a:solidFill>
                  <a:srgbClr val="00B050"/>
                </a:solidFill>
              </a:rPr>
              <a:t>2015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 </a:t>
            </a:r>
            <a:r>
              <a:rPr lang="en-US" b="1" dirty="0" smtClean="0"/>
              <a:t>Amherst College must update all labels and Hazard Communication Program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16, 2016</a:t>
            </a:r>
          </a:p>
        </p:txBody>
      </p:sp>
    </p:spTree>
    <p:extLst>
      <p:ext uri="{BB962C8B-B14F-4D97-AF65-F5344CB8AC3E}">
        <p14:creationId xmlns:p14="http://schemas.microsoft.com/office/powerpoint/2010/main" val="24764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41440" cy="1442674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6943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Commercial Account </a:t>
            </a:r>
            <a:r>
              <a:rPr lang="en-US" dirty="0" smtClean="0"/>
              <a:t>– distributor sells to employer in large quantities over time.</a:t>
            </a:r>
          </a:p>
          <a:p>
            <a:r>
              <a:rPr lang="en-US" b="1" dirty="0" smtClean="0"/>
              <a:t>Container</a:t>
            </a:r>
            <a:r>
              <a:rPr lang="en-US" dirty="0" smtClean="0"/>
              <a:t> – Bag, barrel, bottle, box, bucket, can, cylinder, drum, pails, pipes and storage tanks</a:t>
            </a:r>
          </a:p>
          <a:p>
            <a:r>
              <a:rPr lang="en-US" b="1" dirty="0" smtClean="0"/>
              <a:t>Hazard Class</a:t>
            </a:r>
            <a:r>
              <a:rPr lang="en-US" dirty="0" smtClean="0"/>
              <a:t> – Health or Physical Hazard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Flammable,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Carcinogen, </a:t>
            </a:r>
            <a:r>
              <a:rPr lang="en-US" dirty="0" smtClean="0">
                <a:solidFill>
                  <a:srgbClr val="002060"/>
                </a:solidFill>
              </a:rPr>
              <a:t>Corrosive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Hazard Category</a:t>
            </a:r>
            <a:r>
              <a:rPr lang="en-US" dirty="0" smtClean="0"/>
              <a:t> – specific criteria within a hazard class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Category 1 - 4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/>
              <a:t>Label </a:t>
            </a:r>
            <a:r>
              <a:rPr lang="en-US" dirty="0" smtClean="0"/>
              <a:t>– written, printed and graphic information affixed to every “container”</a:t>
            </a:r>
          </a:p>
          <a:p>
            <a:r>
              <a:rPr lang="en-US" b="1" dirty="0" smtClean="0"/>
              <a:t>Labels</a:t>
            </a:r>
            <a:r>
              <a:rPr lang="en-US" dirty="0" smtClean="0"/>
              <a:t> (must have) – Pictogram, Hazard Statement, Signal Words and precautionary statements for each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Class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Category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8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mherst College\Global Harmonizaion\Classification_Labeling G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5575"/>
            <a:ext cx="8027987" cy="65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dirty="0" smtClean="0"/>
              <a:t>Pictogram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257800" cy="4876800"/>
          </a:xfrm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Symbol with graphic elements</a:t>
            </a:r>
          </a:p>
          <a:p>
            <a:pPr lvl="2"/>
            <a:r>
              <a:rPr lang="en-US" sz="3200" dirty="0"/>
              <a:t> Diamond Shaped</a:t>
            </a:r>
          </a:p>
          <a:p>
            <a:pPr lvl="2"/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Red Border</a:t>
            </a:r>
          </a:p>
          <a:p>
            <a:r>
              <a:rPr lang="en-US" sz="3200" dirty="0" smtClean="0"/>
              <a:t>Must convey specific information about the hazards of the chemical</a:t>
            </a:r>
          </a:p>
          <a:p>
            <a:r>
              <a:rPr lang="en-US" sz="3200" dirty="0" smtClean="0"/>
              <a:t> 10 Pictograms</a:t>
            </a: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E:\Amherst College\Global Harmonizaion\GHS pictogram sk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11363"/>
            <a:ext cx="7315200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4400" b="1" dirty="0" smtClean="0">
                <a:latin typeface="Arial Rounded MT Bold" pitchFamily="34" charset="0"/>
              </a:rPr>
              <a:t>Hazard Communication</a:t>
            </a:r>
          </a:p>
          <a:p>
            <a:pPr eaLnBrk="1" hangingPunct="1">
              <a:defRPr/>
            </a:pPr>
            <a:r>
              <a:rPr lang="en-US" sz="3200" b="1" dirty="0" smtClean="0">
                <a:latin typeface="Arial Rounded MT Bold" pitchFamily="34" charset="0"/>
              </a:rPr>
              <a:t>And</a:t>
            </a:r>
            <a:r>
              <a:rPr lang="en-US" sz="4400" b="1" dirty="0" smtClean="0">
                <a:latin typeface="Arial Rounded MT Bold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 Rounded MT Bold" pitchFamily="34" charset="0"/>
              </a:rPr>
              <a:t>Massachusetts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 Rounded MT Bold" pitchFamily="34" charset="0"/>
              </a:rPr>
              <a:t>Right – To - Know</a:t>
            </a:r>
          </a:p>
        </p:txBody>
      </p:sp>
    </p:spTree>
    <p:extLst>
      <p:ext uri="{BB962C8B-B14F-4D97-AF65-F5344CB8AC3E}">
        <p14:creationId xmlns:p14="http://schemas.microsoft.com/office/powerpoint/2010/main" val="41438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mherst College\Global Harmonizaion\GH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92150"/>
            <a:ext cx="81280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Label Requirements - Container</a:t>
            </a:r>
            <a:endParaRPr lang="en-US" sz="4400" dirty="0"/>
          </a:p>
        </p:txBody>
      </p:sp>
      <p:pic>
        <p:nvPicPr>
          <p:cNvPr id="4098" name="Picture 2" descr="E:\Amherst College\Global Harmonizaion\GHS Label for Contai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87755"/>
            <a:ext cx="3505200" cy="5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41440" cy="1442674"/>
          </a:xfrm>
        </p:spPr>
        <p:txBody>
          <a:bodyPr/>
          <a:lstStyle/>
          <a:p>
            <a:r>
              <a:rPr lang="en-US" dirty="0" smtClean="0"/>
              <a:t>Label Requirements - Drum</a:t>
            </a:r>
            <a:endParaRPr lang="en-US" dirty="0"/>
          </a:p>
        </p:txBody>
      </p:sp>
      <p:pic>
        <p:nvPicPr>
          <p:cNvPr id="5122" name="Picture 2" descr="E:\Amherst College\Global Harmonizaion\GHMIS Drum Label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418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dirty="0" smtClean="0"/>
              <a:t>Label Requirements - Pipes</a:t>
            </a:r>
            <a:endParaRPr lang="en-US" dirty="0"/>
          </a:p>
        </p:txBody>
      </p:sp>
      <p:pic>
        <p:nvPicPr>
          <p:cNvPr id="6146" name="Picture 2" descr="E:\Amherst College\Global Harmonizaion\GHS Pipe Mar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399"/>
            <a:ext cx="5410200" cy="54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3951337"/>
          </a:xfrm>
        </p:spPr>
        <p:txBody>
          <a:bodyPr>
            <a:normAutofit/>
          </a:bodyPr>
          <a:lstStyle/>
          <a:p>
            <a:r>
              <a:rPr lang="en-US" dirty="0" smtClean="0"/>
              <a:t> Must provide employees with specific information regarding the health and physical hazards about the chemical.</a:t>
            </a:r>
          </a:p>
          <a:p>
            <a:r>
              <a:rPr lang="en-US" dirty="0" smtClean="0"/>
              <a:t>Amherst College must use labels that convey the appropriate hazard information about the chemical to the employees</a:t>
            </a:r>
          </a:p>
          <a:p>
            <a:r>
              <a:rPr lang="en-US" dirty="0" smtClean="0"/>
              <a:t>Amherst College shall not remove labels from containers</a:t>
            </a:r>
          </a:p>
          <a:p>
            <a:r>
              <a:rPr lang="en-US" dirty="0" smtClean="0"/>
              <a:t>If Amherst College is made aware of changes to a chemical, we must make the necessary changes to the labels and acquire the appropriate Safety Data Sheets (SDS)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GHMIS Workplace Labeling Posters, USA,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529"/>
            <a:ext cx="3352800" cy="63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://globalhazmatsolutions.ca/images/2%20GHMIS%20W%20LB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1438446"/>
            <a:ext cx="4848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416" y="152400"/>
            <a:ext cx="3773184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Material</a:t>
            </a:r>
            <a:r>
              <a:rPr lang="en-US" dirty="0" smtClean="0"/>
              <a:t> </a:t>
            </a:r>
            <a:r>
              <a:rPr lang="en-US" b="1" dirty="0" smtClean="0"/>
              <a:t>Safety Data Sheets</a:t>
            </a:r>
            <a:endParaRPr lang="en-US" b="1" dirty="0"/>
          </a:p>
        </p:txBody>
      </p:sp>
      <p:pic>
        <p:nvPicPr>
          <p:cNvPr id="7170" name="Picture 2" descr="E:\Amherst College\Global Harmonizaion\GHS_MS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14221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8416" y="2209800"/>
            <a:ext cx="3925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Identification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Identification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 Information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Secret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Aid Procedures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Firefighting Procedures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Release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and Storage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Controls / PPE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and Chemical Properties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and Reactivity (Storage)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Toxicological Information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Information (Environment)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Disposal Considerations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Information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Information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Date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americahazmat.com/Assets/large%20poster%20photo%20for%20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41248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ttp://store.vernondeon.com/images/lg/cl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rg_hi" descr="http://t1.gstatic.com/images?q=tbn:ANd9GcQK2Bgy0JRjzY6hBbPb5fM8iW-Gqr8iStcVFgo-yR8AAEwQVBdi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7930" r="25424" b="7095"/>
          <a:stretch>
            <a:fillRect/>
          </a:stretch>
        </p:blipFill>
        <p:spPr bwMode="auto">
          <a:xfrm>
            <a:off x="2076450" y="0"/>
            <a:ext cx="1711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67000" y="1676400"/>
            <a:ext cx="6858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rial Narrow" pitchFamily="34" charset="0"/>
              </a:rPr>
              <a:t>D9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rial Narrow" pitchFamily="34" charset="0"/>
              </a:rPr>
              <a:t>Cleaner</a:t>
            </a:r>
          </a:p>
          <a:p>
            <a:pPr algn="ctr">
              <a:defRPr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Corrosive</a:t>
            </a:r>
          </a:p>
        </p:txBody>
      </p:sp>
      <p:pic>
        <p:nvPicPr>
          <p:cNvPr id="32773" name="Picture 9" descr="suma  grill  msds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0"/>
            <a:ext cx="2427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suma  grill  msds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27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Pages from suma  grill  msds-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643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Pages from suma  grill  msds-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429000"/>
            <a:ext cx="2427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 descr="Pages from suma  grill  msds-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43998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97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28600"/>
            <a:ext cx="49530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Amherst College must provide information and training on chemicals in the workplace at time of initial assignment and whenever a new chemical is introduced.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Employees must be aware of all of the chemicals in their work area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Employees must know the location of the SDS and how to gain information from them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Employees must be able to detect the presence or release of chemicals and avoid the hazards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Have knowledge of the chemical hazards and the effects the chemicals might have….</a:t>
            </a:r>
          </a:p>
          <a:p>
            <a:pPr lvl="1"/>
            <a:r>
              <a:rPr lang="en-US" sz="1900" dirty="0"/>
              <a:t>Burning of Skin</a:t>
            </a:r>
          </a:p>
          <a:p>
            <a:pPr lvl="1"/>
            <a:r>
              <a:rPr lang="en-US" sz="1900" dirty="0"/>
              <a:t>Difficulty Breathing</a:t>
            </a:r>
          </a:p>
          <a:p>
            <a:pPr lvl="1"/>
            <a:r>
              <a:rPr lang="en-US" sz="1900" dirty="0"/>
              <a:t>Skin </a:t>
            </a:r>
            <a:r>
              <a:rPr lang="en-US" sz="1900" dirty="0" smtClean="0"/>
              <a:t>Irritation</a:t>
            </a:r>
            <a:endParaRPr lang="en-US" sz="1900" dirty="0"/>
          </a:p>
          <a:p>
            <a:r>
              <a:rPr lang="en-US" dirty="0" smtClean="0">
                <a:solidFill>
                  <a:srgbClr val="0070C0"/>
                </a:solidFill>
              </a:rPr>
              <a:t>Proper Emergency Response Procedures</a:t>
            </a:r>
          </a:p>
          <a:p>
            <a:pPr lvl="1"/>
            <a:r>
              <a:rPr lang="en-US" dirty="0" smtClean="0"/>
              <a:t>Illness / Injury</a:t>
            </a:r>
          </a:p>
          <a:p>
            <a:pPr lvl="2"/>
            <a:r>
              <a:rPr lang="en-US" sz="1900" dirty="0" smtClean="0"/>
              <a:t>Treatment</a:t>
            </a:r>
          </a:p>
          <a:p>
            <a:pPr lvl="1"/>
            <a:r>
              <a:rPr lang="en-US" dirty="0" smtClean="0"/>
              <a:t>Whom to call</a:t>
            </a:r>
          </a:p>
          <a:p>
            <a:endParaRPr lang="en-US" dirty="0"/>
          </a:p>
        </p:txBody>
      </p:sp>
      <p:pic>
        <p:nvPicPr>
          <p:cNvPr id="9218" name="Picture 2" descr="E:\Amherst College\Global Harmonizaion\GH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3450"/>
            <a:ext cx="33337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Hazard Communication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5029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Right-to-Know</a:t>
            </a:r>
          </a:p>
          <a:p>
            <a:pPr lvl="1" eaLnBrk="1" hangingPunct="1"/>
            <a:r>
              <a:rPr lang="en-US" sz="2200" b="1" dirty="0" smtClean="0"/>
              <a:t>1926.59 </a:t>
            </a:r>
            <a:r>
              <a:rPr lang="en-US" sz="1600" b="1" dirty="0" smtClean="0"/>
              <a:t>(Construction)</a:t>
            </a:r>
            <a:r>
              <a:rPr lang="en-US" sz="2200" b="1" dirty="0" smtClean="0"/>
              <a:t> </a:t>
            </a:r>
            <a:r>
              <a:rPr lang="en-US" sz="1700" b="1" dirty="0" smtClean="0"/>
              <a:t>and</a:t>
            </a:r>
            <a:r>
              <a:rPr lang="en-US" sz="2200" b="1" dirty="0" smtClean="0"/>
              <a:t> 1910.1200 </a:t>
            </a:r>
            <a:r>
              <a:rPr lang="en-US" sz="1600" b="1" dirty="0" smtClean="0"/>
              <a:t>(General Industry)</a:t>
            </a:r>
            <a:endParaRPr lang="en-US" sz="2200" b="1" dirty="0" smtClean="0"/>
          </a:p>
          <a:p>
            <a:pPr lvl="1" eaLnBrk="1" hangingPunct="1"/>
            <a:r>
              <a:rPr lang="en-US" sz="2200" b="1" dirty="0" smtClean="0"/>
              <a:t>All hazards produced or imported must be evaluated to protect the employees</a:t>
            </a:r>
          </a:p>
          <a:p>
            <a:pPr lvl="2" eaLnBrk="1" hangingPunct="1"/>
            <a:r>
              <a:rPr lang="en-US" b="1" dirty="0" smtClean="0"/>
              <a:t>Hazard determination</a:t>
            </a:r>
          </a:p>
          <a:p>
            <a:pPr lvl="2" eaLnBrk="1" hangingPunct="1"/>
            <a:r>
              <a:rPr lang="en-US" b="1" dirty="0" smtClean="0"/>
              <a:t>Written Hazard Communication Plan</a:t>
            </a:r>
          </a:p>
          <a:p>
            <a:pPr lvl="3" eaLnBrk="1" hangingPunct="1"/>
            <a:r>
              <a:rPr lang="en-US" sz="1800" b="1" dirty="0" smtClean="0"/>
              <a:t>Site and Project Specific</a:t>
            </a:r>
          </a:p>
          <a:p>
            <a:pPr lvl="3" eaLnBrk="1" hangingPunct="1"/>
            <a:r>
              <a:rPr lang="en-US" sz="1800" b="1" dirty="0" smtClean="0"/>
              <a:t>Physical and Health Hazards</a:t>
            </a:r>
          </a:p>
          <a:p>
            <a:pPr lvl="4" eaLnBrk="1" hangingPunct="1"/>
            <a:r>
              <a:rPr lang="en-US" sz="1800" b="1" dirty="0" smtClean="0"/>
              <a:t>Acute vs. Chronic </a:t>
            </a:r>
          </a:p>
        </p:txBody>
      </p:sp>
      <p:pic>
        <p:nvPicPr>
          <p:cNvPr id="18436" name="Picture 4" descr="oshamagaz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006600"/>
            <a:ext cx="37290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HMIS Blank Label, Paper, 4&quot; x 4&quot;,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78" y="597932"/>
            <a:ext cx="3593068" cy="35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QWmVv-ohFeuwVLqANF8l1L6YqnRMfRUcCuv9xmxy5W9sqcHi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51933"/>
            <a:ext cx="3615267" cy="36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012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GHMIS Label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HMIS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FPA 704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1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Manufacturer’s could still use both labels, at least for the next couple of years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HMIS and the NFPA 704 Diamond Categories are vastly different</a:t>
            </a:r>
            <a:endParaRPr lang="en-US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HMIS and NFPA – 	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is Extremely Flammable,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– will not burn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GHMIS – 		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Extremely Flammable,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 – </a:t>
            </a:r>
            <a:r>
              <a:rPr lang="en-US" dirty="0" smtClean="0"/>
              <a:t>will not burn</a:t>
            </a:r>
            <a:endParaRPr lang="en-US" dirty="0"/>
          </a:p>
        </p:txBody>
      </p:sp>
      <p:pic>
        <p:nvPicPr>
          <p:cNvPr id="11270" name="Picture 6" descr="http://www.safetysign.com/images/catlog/product/large/M3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530326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Environmental Protection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 eaLnBrk="1" hangingPunct="1"/>
            <a:r>
              <a:rPr lang="en-US" b="1" smtClean="0"/>
              <a:t>Hazardous Material and Waste</a:t>
            </a:r>
          </a:p>
          <a:p>
            <a:pPr lvl="1" eaLnBrk="1" hangingPunct="1"/>
            <a:r>
              <a:rPr lang="en-US" smtClean="0">
                <a:solidFill>
                  <a:srgbClr val="CC6600"/>
                </a:solidFill>
              </a:rPr>
              <a:t>Strictly enforced by MA DEP and EPA</a:t>
            </a:r>
          </a:p>
          <a:p>
            <a:pPr lvl="2" eaLnBrk="1" hangingPunct="1"/>
            <a:r>
              <a:rPr lang="en-US" smtClean="0"/>
              <a:t>Significant Fines</a:t>
            </a:r>
          </a:p>
          <a:p>
            <a:pPr lvl="1" eaLnBrk="1" hangingPunct="1"/>
            <a:r>
              <a:rPr lang="en-US" smtClean="0">
                <a:solidFill>
                  <a:srgbClr val="CC6600"/>
                </a:solidFill>
              </a:rPr>
              <a:t>Improper disposal</a:t>
            </a:r>
          </a:p>
          <a:p>
            <a:pPr lvl="2" eaLnBrk="1" hangingPunct="1"/>
            <a:r>
              <a:rPr lang="en-US" sz="2000" smtClean="0"/>
              <a:t>Appliances, Chemicals, Oils, Paints, Stains and Tires</a:t>
            </a:r>
            <a:endParaRPr lang="en-US" b="1" smtClean="0"/>
          </a:p>
          <a:p>
            <a:pPr eaLnBrk="1" hangingPunct="1"/>
            <a:r>
              <a:rPr lang="en-US" b="1" smtClean="0"/>
              <a:t>Universal Waste</a:t>
            </a:r>
          </a:p>
          <a:p>
            <a:pPr lvl="1" eaLnBrk="1" hangingPunct="1"/>
            <a:r>
              <a:rPr lang="en-US" smtClean="0"/>
              <a:t>Batteries</a:t>
            </a:r>
          </a:p>
          <a:p>
            <a:pPr lvl="1" eaLnBrk="1" hangingPunct="1"/>
            <a:r>
              <a:rPr lang="en-US" smtClean="0"/>
              <a:t>Computer Monitors</a:t>
            </a:r>
          </a:p>
          <a:p>
            <a:pPr lvl="1" eaLnBrk="1" hangingPunct="1"/>
            <a:r>
              <a:rPr lang="en-US" smtClean="0"/>
              <a:t>Light Bulbs</a:t>
            </a:r>
          </a:p>
          <a:p>
            <a:pPr lvl="2" eaLnBrk="1" hangingPunct="1"/>
            <a:r>
              <a:rPr lang="en-US" sz="1600" smtClean="0"/>
              <a:t>Incandescent </a:t>
            </a:r>
            <a:r>
              <a:rPr lang="en-US" sz="1600" u="sng" smtClean="0"/>
              <a:t>not</a:t>
            </a:r>
            <a:r>
              <a:rPr lang="en-US" sz="1600" smtClean="0"/>
              <a:t> included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1200" smtClean="0"/>
          </a:p>
          <a:p>
            <a:pPr lvl="1" eaLnBrk="1" hangingPunct="1"/>
            <a:r>
              <a:rPr lang="en-US" b="1" smtClean="0">
                <a:solidFill>
                  <a:srgbClr val="006600"/>
                </a:solidFill>
              </a:rPr>
              <a:t>Residence Hall – Recycling Areas</a:t>
            </a: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3581400" y="60198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/>
              <a:t>Notice of Non-Compliance - &gt; $1,000,000.00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173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949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066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673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12800" y="381000"/>
            <a:ext cx="7340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Universal Waste</a:t>
            </a:r>
            <a:r>
              <a:rPr lang="en-US" sz="2400">
                <a:latin typeface="Times New Roman" pitchFamily="18" charset="0"/>
              </a:rPr>
              <a:t> 		</a:t>
            </a:r>
            <a:r>
              <a:rPr lang="en-US" sz="1600">
                <a:latin typeface="Times New Roman" pitchFamily="18" charset="0"/>
              </a:rPr>
              <a:t>Date:___/___/___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Fluorescent Light Bulbs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latin typeface="Times New Roman" pitchFamily="18" charset="0"/>
              </a:rPr>
              <a:t>Name of Generator:____________________________________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latin typeface="Times New Roman" pitchFamily="18" charset="0"/>
              </a:rPr>
              <a:t>Original Location:_____________________________________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</a:rPr>
              <a:t>Amherst College		EPA ID MAD066985367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600">
                <a:latin typeface="Times New Roman" pitchFamily="18" charset="0"/>
              </a:rPr>
              <a:t>Physical Plant	P.O. Box 5000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600">
                <a:latin typeface="Times New Roman" pitchFamily="18" charset="0"/>
              </a:rPr>
              <a:t>Amherst College, Ma 01002-5000	(413) 542-2254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11200" y="381000"/>
            <a:ext cx="7416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3657600"/>
            <a:ext cx="741680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3810000"/>
            <a:ext cx="72390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Hazardous Waste</a:t>
            </a:r>
            <a:r>
              <a:rPr lang="en-US" sz="2400">
                <a:latin typeface="Times New Roman" pitchFamily="18" charset="0"/>
              </a:rPr>
              <a:t> 		</a:t>
            </a:r>
            <a:r>
              <a:rPr lang="en-US" sz="1600">
                <a:latin typeface="Times New Roman" pitchFamily="18" charset="0"/>
              </a:rPr>
              <a:t>Date:___/___/___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Hazardous Material:___________________________________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Circle Hazard: </a:t>
            </a:r>
            <a:r>
              <a:rPr lang="en-US" sz="1400" i="1">
                <a:latin typeface="Times New Roman" pitchFamily="18" charset="0"/>
              </a:rPr>
              <a:t>Corrosive   Flammable   Poison   Toxic  Non-Hazardous</a:t>
            </a:r>
            <a:r>
              <a:rPr lang="en-US" sz="1600" b="1">
                <a:latin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Name of Generator:____________________________________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Location:_____________________________________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Amherst College		EPA ID MAD066985367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Physical Plant	P.O. Box 5000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Amherst College, Ma 01002-5000	(413) 542-2254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2667000" y="1295400"/>
            <a:ext cx="30003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Amherst College - Custodial Dept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16002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Johnson Chapel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2743200" y="4267200"/>
            <a:ext cx="14478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Waste Motor Oil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2667000" y="4775200"/>
            <a:ext cx="21145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Physical Plant - Garage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7810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East Dr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4267200" y="4559300"/>
            <a:ext cx="6858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4876800" y="457200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800600" y="3886200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AIS\Clarke School\Clarke School\Universal W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E:\AIS\Clarke School\Clarke School\IMG_0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24000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0"/>
            <a:ext cx="396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Universal Waste</a:t>
            </a:r>
          </a:p>
        </p:txBody>
      </p:sp>
    </p:spTree>
    <p:extLst>
      <p:ext uri="{BB962C8B-B14F-4D97-AF65-F5344CB8AC3E}">
        <p14:creationId xmlns:p14="http://schemas.microsoft.com/office/powerpoint/2010/main" val="19883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85800" y="228600"/>
            <a:ext cx="7772400" cy="6248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13100" b="1" smtClean="0">
                <a:latin typeface="Verdana" pitchFamily="34" charset="0"/>
              </a:rPr>
              <a:t>“Cradle to Grave”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38862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57150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 smtClean="0"/>
              <a:t>POLICIES and PROCEDURES</a:t>
            </a:r>
          </a:p>
          <a:p>
            <a:pPr lvl="1" eaLnBrk="1" hangingPunct="1"/>
            <a:r>
              <a:rPr lang="en-US" sz="2400" b="1" dirty="0" smtClean="0"/>
              <a:t>Requirements</a:t>
            </a:r>
          </a:p>
          <a:p>
            <a:pPr eaLnBrk="1" hangingPunct="1"/>
            <a:r>
              <a:rPr lang="en-US" sz="2800" b="1" dirty="0" smtClean="0"/>
              <a:t>Hazard Communication</a:t>
            </a:r>
          </a:p>
          <a:p>
            <a:pPr lvl="1" eaLnBrk="1" hangingPunct="1"/>
            <a:r>
              <a:rPr lang="en-US" sz="2400" b="1" dirty="0" smtClean="0"/>
              <a:t>Right to Know Training</a:t>
            </a:r>
          </a:p>
          <a:p>
            <a:pPr lvl="2" eaLnBrk="1" hangingPunct="1"/>
            <a:r>
              <a:rPr lang="en-US" sz="2000" b="1" dirty="0" smtClean="0">
                <a:solidFill>
                  <a:schemeClr val="bg1"/>
                </a:solidFill>
              </a:rPr>
              <a:t>Asbestos</a:t>
            </a:r>
          </a:p>
          <a:p>
            <a:pPr lvl="2" eaLnBrk="1" hangingPunct="1"/>
            <a:r>
              <a:rPr lang="en-US" sz="2000" b="1" dirty="0" smtClean="0">
                <a:solidFill>
                  <a:schemeClr val="tx2"/>
                </a:solidFill>
              </a:rPr>
              <a:t>Bio-Hazardous Material</a:t>
            </a:r>
          </a:p>
          <a:p>
            <a:pPr lvl="2" eaLnBrk="1" hangingPunct="1"/>
            <a:r>
              <a:rPr lang="en-US" sz="2000" b="1" dirty="0" smtClean="0">
                <a:solidFill>
                  <a:srgbClr val="333333"/>
                </a:solidFill>
              </a:rPr>
              <a:t>Chemicals</a:t>
            </a:r>
          </a:p>
          <a:p>
            <a:pPr lvl="2" eaLnBrk="1" hangingPunct="1"/>
            <a:r>
              <a:rPr lang="en-US" sz="2000" b="1" dirty="0" smtClean="0">
                <a:solidFill>
                  <a:srgbClr val="000099"/>
                </a:solidFill>
              </a:rPr>
              <a:t>Cleaning Supplies</a:t>
            </a:r>
          </a:p>
          <a:p>
            <a:pPr lvl="2" eaLnBrk="1" hangingPunct="1"/>
            <a:r>
              <a:rPr lang="en-US" sz="2000" b="1" dirty="0" smtClean="0">
                <a:solidFill>
                  <a:srgbClr val="009900"/>
                </a:solidFill>
              </a:rPr>
              <a:t>Hazardous Materials</a:t>
            </a:r>
          </a:p>
          <a:p>
            <a:pPr lvl="2" eaLnBrk="1" hangingPunct="1"/>
            <a:r>
              <a:rPr lang="en-US" sz="2000" b="1" dirty="0" smtClean="0">
                <a:solidFill>
                  <a:srgbClr val="993300"/>
                </a:solidFill>
              </a:rPr>
              <a:t>Hazardous Waste</a:t>
            </a:r>
          </a:p>
          <a:p>
            <a:pPr lvl="2" eaLnBrk="1" hangingPunct="1"/>
            <a:r>
              <a:rPr lang="en-US" sz="2000" b="1" dirty="0" smtClean="0">
                <a:solidFill>
                  <a:srgbClr val="660066"/>
                </a:solidFill>
              </a:rPr>
              <a:t>Radioactive Material</a:t>
            </a:r>
          </a:p>
          <a:p>
            <a:pPr lvl="2" eaLnBrk="1" hangingPunct="1"/>
            <a:r>
              <a:rPr lang="en-US" sz="2000" b="1" dirty="0" smtClean="0">
                <a:solidFill>
                  <a:srgbClr val="FFCC00"/>
                </a:solidFill>
              </a:rPr>
              <a:t>Universal Waste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724400"/>
            <a:ext cx="2540000" cy="1752600"/>
          </a:xfrm>
        </p:spPr>
      </p:pic>
      <p:pic>
        <p:nvPicPr>
          <p:cNvPr id="819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762000"/>
            <a:ext cx="2041525" cy="3276600"/>
          </a:xfrm>
        </p:spPr>
      </p:pic>
    </p:spTree>
    <p:extLst>
      <p:ext uri="{BB962C8B-B14F-4D97-AF65-F5344CB8AC3E}">
        <p14:creationId xmlns:p14="http://schemas.microsoft.com/office/powerpoint/2010/main" val="4929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/>
              <a:t>Amherst College </a:t>
            </a:r>
            <a:r>
              <a:rPr lang="en-US" sz="3000" dirty="0" smtClean="0"/>
              <a:t>must: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Communicate Hazard Information to employees that could be exposed to hazardous or potentially hazardous substances in the workplace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Develop, implement &amp; maintain written </a:t>
            </a:r>
            <a:r>
              <a:rPr lang="en-US" dirty="0" err="1" smtClean="0"/>
              <a:t>Haz</a:t>
            </a:r>
            <a:r>
              <a:rPr lang="en-US" dirty="0" smtClean="0"/>
              <a:t>-Com Program, which includes: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Employee Training and Guideline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Labeling, Signage and Warning Procedures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Material</a:t>
            </a:r>
            <a:r>
              <a:rPr lang="en-US" sz="2000" dirty="0" smtClean="0">
                <a:solidFill>
                  <a:schemeClr val="accent1"/>
                </a:solidFill>
              </a:rPr>
              <a:t> Safety Data Sheets (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1"/>
                </a:solidFill>
              </a:rPr>
              <a:t>SDS)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List of all known hazardous and potentially hazardous materials on site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</a:rPr>
              <a:t>Communication procedures to make all employees aware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996633"/>
                </a:solidFill>
              </a:rPr>
              <a:t>Identification of piping and storage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660066"/>
                </a:solidFill>
              </a:rPr>
              <a:t>Proper Personnel Protective Equipment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33CC"/>
                </a:solidFill>
              </a:rPr>
              <a:t>Engineering Controls, when applicable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66"/>
                </a:solidFill>
              </a:rPr>
              <a:t>Methods to obtain MSDS from Distributors / Manufacturers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99"/>
                </a:solidFill>
              </a:rPr>
              <a:t>Methods to convey information to contractors</a:t>
            </a:r>
          </a:p>
        </p:txBody>
      </p:sp>
    </p:spTree>
    <p:extLst>
      <p:ext uri="{BB962C8B-B14F-4D97-AF65-F5344CB8AC3E}">
        <p14:creationId xmlns:p14="http://schemas.microsoft.com/office/powerpoint/2010/main" val="2895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696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Must attend classes to gain knowledge of: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Data Sheets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Label, Signage and Warning Requirements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Chemical and other applicable hazards in their work environment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 Specifications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Product Substitution Guidelines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6633"/>
                </a:solidFill>
              </a:rPr>
              <a:t>Engineering Controls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660066"/>
                </a:solidFill>
              </a:rPr>
              <a:t>Personnel Protective Equipment Selection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66"/>
                </a:solidFill>
              </a:rPr>
              <a:t>EPA and OSHA Requirements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99"/>
                </a:solidFill>
              </a:rPr>
              <a:t>Emergency Response Procedures</a:t>
            </a:r>
          </a:p>
        </p:txBody>
      </p:sp>
    </p:spTree>
    <p:extLst>
      <p:ext uri="{BB962C8B-B14F-4D97-AF65-F5344CB8AC3E}">
        <p14:creationId xmlns:p14="http://schemas.microsoft.com/office/powerpoint/2010/main" val="7937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06400" y="685800"/>
            <a:ext cx="7442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If one is good….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…Two must be better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1791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14700"/>
            <a:ext cx="1447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714750"/>
            <a:ext cx="203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0500"/>
            <a:ext cx="2743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20963" y="4514850"/>
            <a:ext cx="625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</a:rPr>
              <a:t>+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81600" y="4572000"/>
            <a:ext cx="858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446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lorox® Regular Bl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 descr="Clorox® Bleach (Clean Linen®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Clorox® Bleach (Fresh Meadow®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Clorox® Outdoor Bleach Clea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6800" y="4038600"/>
            <a:ext cx="4114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Manufacturer’s Specifications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Proper Mixing Procedure;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 ¼ cup to 1 gallon of water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 24 hour use limit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More concentrated is </a:t>
            </a:r>
            <a:r>
              <a:rPr lang="en-US" b="1" dirty="0">
                <a:solidFill>
                  <a:srgbClr val="CC0000"/>
                </a:solidFill>
              </a:rPr>
              <a:t>NOT</a:t>
            </a:r>
            <a:r>
              <a:rPr lang="en-US" b="1" dirty="0"/>
              <a:t> better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101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181600" y="0"/>
            <a:ext cx="39624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  <a:cs typeface="Times New Roman" pitchFamily="18" charset="0"/>
              </a:rPr>
              <a:t>MATERIAL SAFETY DATA SHEETS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Best reference for chemicals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substances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Employees must be able to access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Employees must be trained in their use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Employers must request updates from suppliers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Who else would they benefit?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2380</TotalTime>
  <Words>1195</Words>
  <Application>Microsoft Office PowerPoint</Application>
  <PresentationFormat>On-screen Show (4:3)</PresentationFormat>
  <Paragraphs>247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Aspect</vt:lpstr>
      <vt:lpstr>Sketchbook</vt:lpstr>
      <vt:lpstr>Winter</vt:lpstr>
      <vt:lpstr>Global Harmonized System (GHS)</vt:lpstr>
      <vt:lpstr>PowerPoint Presentation</vt:lpstr>
      <vt:lpstr>Hazard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Global Harmonized System (GHS)?</vt:lpstr>
      <vt:lpstr>Safety Data Sheets</vt:lpstr>
      <vt:lpstr>Why was GHS Developed?</vt:lpstr>
      <vt:lpstr>GHS Regulation</vt:lpstr>
      <vt:lpstr>Benefits of GHS</vt:lpstr>
      <vt:lpstr>Benefits to Amherst College</vt:lpstr>
      <vt:lpstr>Effective Dates</vt:lpstr>
      <vt:lpstr>Definitions</vt:lpstr>
      <vt:lpstr>PowerPoint Presentation</vt:lpstr>
      <vt:lpstr>Pictogram</vt:lpstr>
      <vt:lpstr>PowerPoint Presentation</vt:lpstr>
      <vt:lpstr>Label Requirements - Container</vt:lpstr>
      <vt:lpstr>Label Requirements - Drum</vt:lpstr>
      <vt:lpstr>Label Requirements - Pipes</vt:lpstr>
      <vt:lpstr>Labels</vt:lpstr>
      <vt:lpstr>PowerPoint Presentation</vt:lpstr>
      <vt:lpstr>Material Safety Data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Protection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Harmonized System (GHS)</dc:title>
  <dc:creator>Richard Mears</dc:creator>
  <cp:lastModifiedBy>Richard Mears</cp:lastModifiedBy>
  <cp:revision>53</cp:revision>
  <dcterms:created xsi:type="dcterms:W3CDTF">2006-08-16T00:00:00Z</dcterms:created>
  <dcterms:modified xsi:type="dcterms:W3CDTF">2013-08-27T12:19:00Z</dcterms:modified>
</cp:coreProperties>
</file>